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0" r:id="rId2"/>
    <p:sldId id="257" r:id="rId3"/>
    <p:sldId id="297" r:id="rId4"/>
    <p:sldId id="298" r:id="rId5"/>
    <p:sldId id="301" r:id="rId6"/>
    <p:sldId id="302" r:id="rId7"/>
    <p:sldId id="300" r:id="rId8"/>
    <p:sldId id="303" r:id="rId9"/>
    <p:sldId id="304" r:id="rId10"/>
    <p:sldId id="305" r:id="rId11"/>
    <p:sldId id="306" r:id="rId12"/>
    <p:sldId id="284" r:id="rId13"/>
    <p:sldId id="286" r:id="rId14"/>
    <p:sldId id="289" r:id="rId15"/>
    <p:sldId id="291" r:id="rId16"/>
    <p:sldId id="292" r:id="rId17"/>
    <p:sldId id="293" r:id="rId18"/>
    <p:sldId id="285" r:id="rId19"/>
    <p:sldId id="275" r:id="rId20"/>
    <p:sldId id="277" r:id="rId21"/>
    <p:sldId id="274" r:id="rId22"/>
    <p:sldId id="269" r:id="rId23"/>
    <p:sldId id="263" r:id="rId24"/>
    <p:sldId id="260" r:id="rId25"/>
    <p:sldId id="271" r:id="rId26"/>
    <p:sldId id="272" r:id="rId27"/>
    <p:sldId id="278" r:id="rId28"/>
    <p:sldId id="273" r:id="rId29"/>
    <p:sldId id="259" r:id="rId30"/>
    <p:sldId id="296" r:id="rId31"/>
    <p:sldId id="295" r:id="rId32"/>
    <p:sldId id="264" r:id="rId33"/>
    <p:sldId id="265" r:id="rId34"/>
    <p:sldId id="267" r:id="rId35"/>
    <p:sldId id="268" r:id="rId36"/>
    <p:sldId id="287" r:id="rId37"/>
    <p:sldId id="290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1892A-3953-47DE-83E4-9EAB7F8C6474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F51F2-7AED-4B5E-B602-703B77F24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18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2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75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15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81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840" y="868222"/>
            <a:ext cx="10515600" cy="72087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00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28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09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63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38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66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4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95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0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5C2E-CF34-48FF-BDC3-FC5EA539D5B3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87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sinus-institut.de/media-center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slide" Target="slide34.xm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kepticalscience.com/docs/DebunkingHandbook2020-German.pdf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kepticalscience.com/docs/DebunkingHandbook2020-German.pdf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kepticalscience.com/docs/DebunkingHandbook2020-German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.bayern.de/ministerium/bildungspolitische-schwerpunktthemen/verfassungsviertelstund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www.t1p.de/klibi" TargetMode="External"/><Relationship Id="rId4" Type="http://schemas.openxmlformats.org/officeDocument/2006/relationships/hyperlink" Target="http://www.klimafakten.de/kommunikation/politik-der-blinde-fleck-der-klimabildu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Herzlich willkommen zum 3. </a:t>
            </a:r>
            <a:r>
              <a:rPr lang="de-DE" sz="2800" dirty="0" err="1" smtClean="0"/>
              <a:t>Klimadidaktikworkshop</a:t>
            </a:r>
            <a:endParaRPr lang="de-DE" sz="28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926" y="9236"/>
            <a:ext cx="2301073" cy="200429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4" y="1437583"/>
            <a:ext cx="9392961" cy="496321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890926" y="2281382"/>
            <a:ext cx="2171765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Stop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against</a:t>
            </a:r>
            <a:r>
              <a:rPr lang="de-DE" sz="2400" dirty="0"/>
              <a:t>!</a:t>
            </a:r>
          </a:p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Tell a positive </a:t>
            </a:r>
            <a:r>
              <a:rPr lang="de-DE" sz="2400" dirty="0" err="1" smtClean="0"/>
              <a:t>story</a:t>
            </a:r>
            <a:r>
              <a:rPr lang="de-DE" sz="2400" dirty="0" smtClean="0"/>
              <a:t>!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 smtClean="0"/>
              <a:t>Do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fewest</a:t>
            </a:r>
            <a:r>
              <a:rPr lang="de-DE" sz="2400" dirty="0" smtClean="0"/>
              <a:t> </a:t>
            </a:r>
            <a:r>
              <a:rPr lang="de-DE" sz="2400" dirty="0" err="1" smtClean="0"/>
              <a:t>words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!</a:t>
            </a:r>
          </a:p>
          <a:p>
            <a:endParaRPr lang="de-DE" sz="2400" dirty="0"/>
          </a:p>
          <a:p>
            <a:r>
              <a:rPr lang="de-DE" sz="1200" dirty="0" smtClean="0"/>
              <a:t>Julius van der Laar, </a:t>
            </a:r>
            <a:r>
              <a:rPr lang="de-DE" sz="1200" dirty="0" err="1" smtClean="0"/>
              <a:t>campac</a:t>
            </a:r>
            <a:r>
              <a:rPr lang="de-DE" sz="1200" dirty="0" smtClean="0"/>
              <a:t>-Demokratie-Konferenz 11/2024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052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8"/>
            <a:ext cx="11970326" cy="6091381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Herzlich willkommen zum 3. </a:t>
            </a:r>
            <a:r>
              <a:rPr lang="de-DE" sz="2800" dirty="0" err="1" smtClean="0"/>
              <a:t>Klimadidaktikworkshop</a:t>
            </a:r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endParaRPr lang="de-DE" sz="2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442" y="9236"/>
            <a:ext cx="1993557" cy="17364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15" y="1361813"/>
            <a:ext cx="8869013" cy="478221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27515" y="6292735"/>
            <a:ext cx="682118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Alle Folien finden Sie auf der Homepage und auf unserem Blog.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 rot="10800000">
            <a:off x="9467274" y="3622963"/>
            <a:ext cx="406400" cy="37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527" y="3988852"/>
            <a:ext cx="2895471" cy="28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8"/>
            <a:ext cx="11970326" cy="6091381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Herzlich willkommen zum 3. </a:t>
            </a:r>
            <a:r>
              <a:rPr lang="de-DE" sz="2800" dirty="0" err="1" smtClean="0"/>
              <a:t>Klimadidaktikworkshop</a:t>
            </a:r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endParaRPr lang="de-DE" sz="2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442" y="9236"/>
            <a:ext cx="1993557" cy="173643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27515" y="6292735"/>
            <a:ext cx="682118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Alle Folien finden Sie auf der Homepage und auf unserem Blog.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 rot="10800000">
            <a:off x="9467274" y="3622963"/>
            <a:ext cx="406400" cy="37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607" y="1260618"/>
            <a:ext cx="4826091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Herzlich willkommen zum 3. </a:t>
            </a:r>
            <a:r>
              <a:rPr lang="de-DE" sz="2800" dirty="0" err="1" smtClean="0"/>
              <a:t>Klimadidaktikworkshop</a:t>
            </a:r>
            <a:endParaRPr lang="de-DE" sz="28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926" y="9236"/>
            <a:ext cx="2301073" cy="200429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4" y="1437583"/>
            <a:ext cx="9392961" cy="496321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890926" y="2281382"/>
            <a:ext cx="2171765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Stop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against</a:t>
            </a:r>
            <a:r>
              <a:rPr lang="de-DE" sz="2400" dirty="0"/>
              <a:t>!</a:t>
            </a:r>
          </a:p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Tell a positive </a:t>
            </a:r>
            <a:r>
              <a:rPr lang="de-DE" sz="2400" dirty="0" err="1" smtClean="0"/>
              <a:t>story</a:t>
            </a:r>
            <a:r>
              <a:rPr lang="de-DE" sz="2400" dirty="0" smtClean="0"/>
              <a:t>!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 smtClean="0"/>
              <a:t>Do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fewest</a:t>
            </a:r>
            <a:r>
              <a:rPr lang="de-DE" sz="2400" dirty="0" smtClean="0"/>
              <a:t> </a:t>
            </a:r>
            <a:r>
              <a:rPr lang="de-DE" sz="2400" dirty="0" err="1" smtClean="0"/>
              <a:t>words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!</a:t>
            </a:r>
          </a:p>
          <a:p>
            <a:endParaRPr lang="de-DE" sz="2400" dirty="0"/>
          </a:p>
          <a:p>
            <a:r>
              <a:rPr lang="de-DE" sz="1200" dirty="0" smtClean="0"/>
              <a:t>Julius van der Laar, </a:t>
            </a:r>
            <a:r>
              <a:rPr lang="de-DE" sz="1200" dirty="0" err="1" smtClean="0"/>
              <a:t>campac</a:t>
            </a:r>
            <a:r>
              <a:rPr lang="de-DE" sz="1200" dirty="0" smtClean="0"/>
              <a:t>-Demokratie-Konferenz 11/2024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633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9386" y="766618"/>
            <a:ext cx="11970326" cy="609138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e-DE" sz="2800" dirty="0" smtClean="0"/>
              <a:t>Herzlich willkommen zum 3. </a:t>
            </a:r>
            <a:r>
              <a:rPr lang="de-DE" sz="2800" dirty="0" err="1" smtClean="0"/>
              <a:t>Klimadidaktikworkshop</a:t>
            </a:r>
            <a:r>
              <a:rPr lang="de-DE" sz="2800" dirty="0" smtClean="0"/>
              <a:t> </a:t>
            </a:r>
          </a:p>
          <a:p>
            <a:pPr algn="l">
              <a:spcBef>
                <a:spcPts val="0"/>
              </a:spcBef>
            </a:pPr>
            <a:endParaRPr lang="de-DE" sz="20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4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Wir </a:t>
            </a:r>
            <a:r>
              <a:rPr lang="de-DE" sz="4400" b="1" dirty="0">
                <a:solidFill>
                  <a:srgbClr val="0070C0"/>
                </a:solidFill>
                <a:cs typeface="Arial" panose="020B0604020202020204" pitchFamily="34" charset="0"/>
              </a:rPr>
              <a:t>haben es in der </a:t>
            </a:r>
            <a:r>
              <a:rPr lang="de-DE" sz="4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Hand!</a:t>
            </a:r>
            <a:endParaRPr lang="de-DE" sz="4400" b="1" dirty="0" smtClean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</a:pPr>
            <a:r>
              <a:rPr lang="de-DE" sz="4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Lassen wir uns nicht verunsichern!</a:t>
            </a:r>
          </a:p>
          <a:p>
            <a:pPr algn="l">
              <a:spcBef>
                <a:spcPts val="0"/>
              </a:spcBef>
            </a:pPr>
            <a:r>
              <a:rPr lang="de-DE" sz="4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Reden wir positiv über … </a:t>
            </a:r>
            <a:endParaRPr lang="de-DE" sz="20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de-DE" sz="11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de-DE" sz="11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2600" dirty="0" smtClean="0">
                <a:cs typeface="Arial" panose="020B0604020202020204" pitchFamily="34" charset="0"/>
              </a:rPr>
              <a:t>1.</a:t>
            </a:r>
            <a:r>
              <a:rPr lang="de-DE" sz="2600" dirty="0" smtClean="0"/>
              <a:t>   </a:t>
            </a:r>
            <a:r>
              <a:rPr lang="de-DE" sz="2600" b="1" dirty="0" smtClean="0"/>
              <a:t>KONSENS</a:t>
            </a:r>
            <a:r>
              <a:rPr lang="de-DE" sz="2600" dirty="0" smtClean="0"/>
              <a:t>: die 1,5-/2-Grad-Grenze ist unumstritten!</a:t>
            </a:r>
            <a:br>
              <a:rPr lang="de-DE" sz="2600" dirty="0" smtClean="0"/>
            </a:br>
            <a:r>
              <a:rPr lang="de-DE" sz="2600" dirty="0" smtClean="0"/>
              <a:t>         </a:t>
            </a:r>
            <a:r>
              <a:rPr lang="de-DE" sz="1800" dirty="0" err="1" smtClean="0"/>
              <a:t>Wissenschaftl</a:t>
            </a:r>
            <a:r>
              <a:rPr lang="de-DE" sz="1800" dirty="0" smtClean="0"/>
              <a:t>., politisch und: Noch immer will eine breite Mehrheit Klimaschutz. </a:t>
            </a:r>
            <a:br>
              <a:rPr lang="de-DE" sz="1800" dirty="0" smtClean="0"/>
            </a:br>
            <a:endParaRPr lang="de-DE" sz="1800" dirty="0" smtClean="0"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2600" dirty="0" smtClean="0">
                <a:cs typeface="Arial" panose="020B0604020202020204" pitchFamily="34" charset="0"/>
              </a:rPr>
              <a:t>2.</a:t>
            </a:r>
            <a:r>
              <a:rPr lang="de-DE" sz="2600" dirty="0" smtClean="0"/>
              <a:t>   </a:t>
            </a:r>
            <a:r>
              <a:rPr lang="de-DE" sz="2600" b="1" dirty="0" smtClean="0"/>
              <a:t>GESCHWINDIGKEIT</a:t>
            </a:r>
            <a:r>
              <a:rPr lang="de-DE" sz="2600" dirty="0" smtClean="0"/>
              <a:t>: Wenn wir schnell handeln, kann sie eingehalten werden!</a:t>
            </a:r>
            <a:br>
              <a:rPr lang="de-DE" sz="2600" dirty="0" smtClean="0"/>
            </a:br>
            <a:r>
              <a:rPr lang="de-DE" sz="2600" dirty="0" smtClean="0"/>
              <a:t>          </a:t>
            </a:r>
            <a:r>
              <a:rPr lang="de-DE" sz="1800" dirty="0" smtClean="0"/>
              <a:t>Weil das CO2-Budget begrenzt ist, müssen wir vorhandene Technik (Solar- + Windkraft) nutzen.</a:t>
            </a:r>
            <a:br>
              <a:rPr lang="de-DE" sz="1800" dirty="0" smtClean="0"/>
            </a:br>
            <a:endParaRPr lang="de-DE" sz="1800" dirty="0" smtClean="0"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2600" dirty="0" smtClean="0">
                <a:cs typeface="Arial" panose="020B0604020202020204" pitchFamily="34" charset="0"/>
              </a:rPr>
              <a:t>3.</a:t>
            </a:r>
            <a:r>
              <a:rPr lang="de-DE" sz="2600" b="1" dirty="0" smtClean="0">
                <a:cs typeface="Arial" panose="020B0604020202020204" pitchFamily="34" charset="0"/>
              </a:rPr>
              <a:t>   ERFOLGE</a:t>
            </a:r>
            <a:r>
              <a:rPr lang="de-DE" sz="2600" dirty="0" smtClean="0">
                <a:cs typeface="Arial" panose="020B0604020202020204" pitchFamily="34" charset="0"/>
              </a:rPr>
              <a:t>: Vorhandene Technik funktioniert, wird </a:t>
            </a:r>
            <a:r>
              <a:rPr lang="de-DE" sz="2600" dirty="0" smtClean="0">
                <a:cs typeface="Arial" panose="020B0604020202020204" pitchFamily="34" charset="0"/>
                <a:hlinkClick r:id="rId2" action="ppaction://hlinksldjump"/>
              </a:rPr>
              <a:t>billiger</a:t>
            </a:r>
            <a:r>
              <a:rPr lang="de-DE" sz="2600" dirty="0" smtClean="0">
                <a:cs typeface="Arial" panose="020B0604020202020204" pitchFamily="34" charset="0"/>
              </a:rPr>
              <a:t> und wächst schnell.</a:t>
            </a:r>
          </a:p>
          <a:p>
            <a:pPr algn="l">
              <a:spcBef>
                <a:spcPts val="0"/>
              </a:spcBef>
            </a:pPr>
            <a:r>
              <a:rPr lang="de-DE" sz="2600" dirty="0">
                <a:cs typeface="Arial" panose="020B0604020202020204" pitchFamily="34" charset="0"/>
              </a:rPr>
              <a:t> </a:t>
            </a:r>
            <a:r>
              <a:rPr lang="de-DE" sz="2600" dirty="0" smtClean="0">
                <a:cs typeface="Arial" panose="020B0604020202020204" pitchFamily="34" charset="0"/>
              </a:rPr>
              <a:t>         </a:t>
            </a:r>
            <a:r>
              <a:rPr lang="de-DE" sz="1800" dirty="0" smtClean="0"/>
              <a:t>Über 60% des Stromes kommt bereits </a:t>
            </a:r>
            <a:r>
              <a:rPr lang="de-DE" sz="1800" dirty="0" smtClean="0">
                <a:hlinkClick r:id="rId3" action="ppaction://hlinksldjump"/>
              </a:rPr>
              <a:t>2024</a:t>
            </a:r>
            <a:r>
              <a:rPr lang="de-DE" sz="1800" dirty="0" smtClean="0"/>
              <a:t> aus erneuerbaren E.    (2030  80%)</a:t>
            </a:r>
            <a:br>
              <a:rPr lang="de-DE" sz="1800" dirty="0" smtClean="0"/>
            </a:br>
            <a:endParaRPr lang="de-DE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de-DE" sz="2600" dirty="0" smtClean="0">
                <a:cs typeface="Arial" panose="020B0604020202020204" pitchFamily="34" charset="0"/>
              </a:rPr>
              <a:t>4.   </a:t>
            </a:r>
            <a:r>
              <a:rPr lang="de-DE" sz="2600" b="1" dirty="0" smtClean="0">
                <a:cs typeface="Arial" panose="020B0604020202020204" pitchFamily="34" charset="0"/>
              </a:rPr>
              <a:t>GERECHTIGKEIT</a:t>
            </a:r>
            <a:r>
              <a:rPr lang="de-DE" sz="2600" dirty="0" smtClean="0">
                <a:cs typeface="Arial" panose="020B0604020202020204" pitchFamily="34" charset="0"/>
              </a:rPr>
              <a:t>: Das Klimageld macht Klimaschutz sozial gerecht.  </a:t>
            </a:r>
            <a:r>
              <a:rPr lang="de-DE" sz="2600" dirty="0">
                <a:cs typeface="Arial" panose="020B0604020202020204" pitchFamily="34" charset="0"/>
              </a:rPr>
              <a:t/>
            </a:r>
            <a:br>
              <a:rPr lang="de-DE" sz="2600" dirty="0">
                <a:cs typeface="Arial" panose="020B0604020202020204" pitchFamily="34" charset="0"/>
              </a:rPr>
            </a:br>
            <a:r>
              <a:rPr lang="de-DE" sz="2600" dirty="0">
                <a:cs typeface="Arial" panose="020B0604020202020204" pitchFamily="34" charset="0"/>
              </a:rPr>
              <a:t>       </a:t>
            </a:r>
            <a:r>
              <a:rPr lang="de-DE" sz="2600" dirty="0" smtClean="0">
                <a:cs typeface="Arial" panose="020B0604020202020204" pitchFamily="34" charset="0"/>
              </a:rPr>
              <a:t>   </a:t>
            </a:r>
            <a:r>
              <a:rPr lang="de-DE" sz="1800" dirty="0" smtClean="0">
                <a:cs typeface="Arial" panose="020B0604020202020204" pitchFamily="34" charset="0"/>
              </a:rPr>
              <a:t>Wenn Klimaschutz gerecht finanziert wird, finden sich demokratische Mehrheiten.          </a:t>
            </a:r>
            <a:br>
              <a:rPr lang="de-DE" sz="1800" dirty="0" smtClean="0">
                <a:cs typeface="Arial" panose="020B0604020202020204" pitchFamily="34" charset="0"/>
              </a:rPr>
            </a:br>
            <a:endParaRPr lang="de-DE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de-DE" sz="2600" dirty="0" smtClean="0">
                <a:cs typeface="Arial" panose="020B0604020202020204" pitchFamily="34" charset="0"/>
              </a:rPr>
              <a:t>5.   </a:t>
            </a:r>
            <a:r>
              <a:rPr lang="de-DE" sz="2600" b="1" dirty="0" smtClean="0">
                <a:cs typeface="Arial" panose="020B0604020202020204" pitchFamily="34" charset="0"/>
              </a:rPr>
              <a:t>POSITIVE ZIELE</a:t>
            </a:r>
            <a:r>
              <a:rPr lang="de-DE" sz="2600" dirty="0" smtClean="0">
                <a:cs typeface="Arial" panose="020B0604020202020204" pitchFamily="34" charset="0"/>
              </a:rPr>
              <a:t>: Klimaschutz macht unser Leben besser!</a:t>
            </a:r>
            <a:br>
              <a:rPr lang="de-DE" sz="2600" dirty="0" smtClean="0">
                <a:cs typeface="Arial" panose="020B0604020202020204" pitchFamily="34" charset="0"/>
              </a:rPr>
            </a:br>
            <a:r>
              <a:rPr lang="de-DE" sz="2600" dirty="0" smtClean="0">
                <a:cs typeface="Arial" panose="020B0604020202020204" pitchFamily="34" charset="0"/>
              </a:rPr>
              <a:t>          </a:t>
            </a:r>
            <a:r>
              <a:rPr lang="de-DE" sz="1800" dirty="0" smtClean="0">
                <a:cs typeface="Arial" panose="020B0604020202020204" pitchFamily="34" charset="0"/>
              </a:rPr>
              <a:t>Er schützt nicht das Klima, sondern uns:  d.h.  </a:t>
            </a:r>
            <a:br>
              <a:rPr lang="de-DE" sz="1800" dirty="0" smtClean="0">
                <a:cs typeface="Arial" panose="020B0604020202020204" pitchFamily="34" charset="0"/>
              </a:rPr>
            </a:br>
            <a:r>
              <a:rPr lang="de-DE" sz="1800" dirty="0" smtClean="0">
                <a:cs typeface="Arial" panose="020B0604020202020204" pitchFamily="34" charset="0"/>
              </a:rPr>
              <a:t>              Demokratie,   Energiesicherheit durch Selbstversorgung,    Gesundheit   und   Freiheit. </a:t>
            </a:r>
            <a:endParaRPr lang="de-DE" sz="18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8442" y="9236"/>
            <a:ext cx="1993557" cy="173643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529453" y="1779687"/>
            <a:ext cx="1662546" cy="5078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Stop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against</a:t>
            </a:r>
            <a:r>
              <a:rPr lang="de-DE" sz="2400" dirty="0"/>
              <a:t>!</a:t>
            </a:r>
          </a:p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Tell a positive </a:t>
            </a:r>
            <a:r>
              <a:rPr lang="de-DE" sz="2400" dirty="0" err="1" smtClean="0"/>
              <a:t>story</a:t>
            </a:r>
            <a:r>
              <a:rPr lang="de-DE" sz="2400" dirty="0" smtClean="0"/>
              <a:t>!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 smtClean="0"/>
              <a:t>Do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fewest</a:t>
            </a:r>
            <a:r>
              <a:rPr lang="de-DE" sz="2400" dirty="0" smtClean="0"/>
              <a:t> </a:t>
            </a:r>
            <a:r>
              <a:rPr lang="de-DE" sz="2400" dirty="0" err="1" smtClean="0"/>
              <a:t>words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!</a:t>
            </a:r>
          </a:p>
          <a:p>
            <a:endParaRPr lang="de-DE" sz="2400" dirty="0"/>
          </a:p>
          <a:p>
            <a:r>
              <a:rPr lang="de-DE" sz="1200" dirty="0" smtClean="0"/>
              <a:t>Julius van der Laar, </a:t>
            </a:r>
            <a:r>
              <a:rPr lang="de-DE" sz="1200" dirty="0" err="1" smtClean="0"/>
              <a:t>campac</a:t>
            </a:r>
            <a:r>
              <a:rPr lang="de-DE" sz="1200" dirty="0" smtClean="0"/>
              <a:t>-Demokratie-Konferenz 11/2024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932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6521117" y="2654124"/>
            <a:ext cx="5670883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300" dirty="0" smtClean="0">
                <a:cs typeface="Arial" panose="020B0604020202020204" pitchFamily="34" charset="0"/>
              </a:rPr>
              <a:t>1.</a:t>
            </a:r>
            <a:r>
              <a:rPr lang="de-DE" sz="2300" dirty="0" smtClean="0"/>
              <a:t>   </a:t>
            </a:r>
            <a:r>
              <a:rPr lang="de-DE" sz="2300" b="1" dirty="0" smtClean="0"/>
              <a:t>KONSENS</a:t>
            </a:r>
            <a:r>
              <a:rPr lang="de-DE" sz="2300" dirty="0"/>
              <a:t>: </a:t>
            </a:r>
            <a:r>
              <a:rPr lang="de-DE" sz="2400" dirty="0"/>
              <a:t>die 1,5-/2-Grad-Grenze ist unumstritten!</a:t>
            </a:r>
            <a:br>
              <a:rPr lang="de-DE" sz="2400" dirty="0"/>
            </a:br>
            <a:r>
              <a:rPr lang="de-DE" sz="2300" dirty="0" smtClean="0">
                <a:cs typeface="Arial" panose="020B0604020202020204" pitchFamily="34" charset="0"/>
              </a:rPr>
              <a:t>2</a:t>
            </a:r>
            <a:r>
              <a:rPr lang="de-DE" sz="2300" dirty="0">
                <a:cs typeface="Arial" panose="020B0604020202020204" pitchFamily="34" charset="0"/>
              </a:rPr>
              <a:t>.</a:t>
            </a:r>
            <a:r>
              <a:rPr lang="de-DE" sz="2300" dirty="0"/>
              <a:t>   </a:t>
            </a:r>
            <a:r>
              <a:rPr lang="de-DE" sz="2300" b="1" dirty="0"/>
              <a:t>GESCHWINDIGKEIT</a:t>
            </a:r>
            <a:r>
              <a:rPr lang="de-DE" sz="2300" dirty="0" smtClean="0"/>
              <a:t>: </a:t>
            </a:r>
            <a:r>
              <a:rPr lang="de-DE" sz="2400" dirty="0"/>
              <a:t>Wenn wir schnell handeln, kann sie eingehalten werden!</a:t>
            </a:r>
            <a:br>
              <a:rPr lang="de-DE" sz="2400" dirty="0"/>
            </a:br>
            <a:r>
              <a:rPr lang="de-DE" sz="2300" dirty="0" smtClean="0">
                <a:cs typeface="Arial" panose="020B0604020202020204" pitchFamily="34" charset="0"/>
              </a:rPr>
              <a:t>3.</a:t>
            </a:r>
            <a:r>
              <a:rPr lang="de-DE" sz="2300" b="1" dirty="0" smtClean="0">
                <a:cs typeface="Arial" panose="020B0604020202020204" pitchFamily="34" charset="0"/>
              </a:rPr>
              <a:t>   ERFOLGE</a:t>
            </a:r>
            <a:r>
              <a:rPr lang="de-DE" sz="2300" dirty="0">
                <a:cs typeface="Arial" panose="020B0604020202020204" pitchFamily="34" charset="0"/>
              </a:rPr>
              <a:t>: </a:t>
            </a:r>
            <a:r>
              <a:rPr lang="de-DE" sz="2300" dirty="0" smtClean="0">
                <a:cs typeface="Arial" panose="020B0604020202020204" pitchFamily="34" charset="0"/>
              </a:rPr>
              <a:t>Vorhandene Technik funktioniert, wird billiger und wächst schnell.</a:t>
            </a:r>
          </a:p>
          <a:p>
            <a:r>
              <a:rPr lang="de-DE" sz="2300" dirty="0" smtClean="0">
                <a:cs typeface="Arial" panose="020B0604020202020204" pitchFamily="34" charset="0"/>
              </a:rPr>
              <a:t>4.   </a:t>
            </a:r>
            <a:r>
              <a:rPr lang="de-DE" sz="2300" b="1" dirty="0" smtClean="0">
                <a:cs typeface="Arial" panose="020B0604020202020204" pitchFamily="34" charset="0"/>
              </a:rPr>
              <a:t>GERECHTIGKEIT</a:t>
            </a:r>
            <a:r>
              <a:rPr lang="de-DE" sz="2300" dirty="0" smtClean="0">
                <a:cs typeface="Arial" panose="020B0604020202020204" pitchFamily="34" charset="0"/>
              </a:rPr>
              <a:t>: Das Klimageld macht Klimaschutz sozial gerecht.  </a:t>
            </a:r>
            <a:r>
              <a:rPr lang="de-DE" sz="2300" dirty="0">
                <a:cs typeface="Arial" panose="020B0604020202020204" pitchFamily="34" charset="0"/>
              </a:rPr>
              <a:t/>
            </a:r>
            <a:br>
              <a:rPr lang="de-DE" sz="2300" dirty="0">
                <a:cs typeface="Arial" panose="020B0604020202020204" pitchFamily="34" charset="0"/>
              </a:rPr>
            </a:br>
            <a:r>
              <a:rPr lang="de-DE" sz="2300" dirty="0" smtClean="0">
                <a:cs typeface="Arial" panose="020B0604020202020204" pitchFamily="34" charset="0"/>
              </a:rPr>
              <a:t>5</a:t>
            </a:r>
            <a:r>
              <a:rPr lang="de-DE" sz="2300" dirty="0">
                <a:cs typeface="Arial" panose="020B0604020202020204" pitchFamily="34" charset="0"/>
              </a:rPr>
              <a:t>.   </a:t>
            </a:r>
            <a:r>
              <a:rPr lang="de-DE" sz="2300" b="1" dirty="0">
                <a:cs typeface="Arial" panose="020B0604020202020204" pitchFamily="34" charset="0"/>
              </a:rPr>
              <a:t>POSITIVE ZIELE</a:t>
            </a:r>
            <a:r>
              <a:rPr lang="de-DE" sz="2300" dirty="0">
                <a:cs typeface="Arial" panose="020B0604020202020204" pitchFamily="34" charset="0"/>
              </a:rPr>
              <a:t>: </a:t>
            </a:r>
            <a:r>
              <a:rPr lang="de-DE" sz="2300" dirty="0" smtClean="0">
                <a:cs typeface="Arial" panose="020B0604020202020204" pitchFamily="34" charset="0"/>
              </a:rPr>
              <a:t>Klimaschutz macht </a:t>
            </a:r>
            <a:r>
              <a:rPr lang="de-DE" sz="2300" dirty="0">
                <a:cs typeface="Arial" panose="020B0604020202020204" pitchFamily="34" charset="0"/>
              </a:rPr>
              <a:t>unser Leben besser</a:t>
            </a:r>
            <a:r>
              <a:rPr lang="de-DE" sz="2300" dirty="0" smtClean="0">
                <a:cs typeface="Arial" panose="020B0604020202020204" pitchFamily="34" charset="0"/>
              </a:rPr>
              <a:t>!</a:t>
            </a:r>
            <a:endParaRPr lang="de-DE" sz="2300" dirty="0"/>
          </a:p>
        </p:txBody>
      </p:sp>
      <p:sp>
        <p:nvSpPr>
          <p:cNvPr id="8" name="Pfeil nach rechts 7"/>
          <p:cNvSpPr/>
          <p:nvPr/>
        </p:nvSpPr>
        <p:spPr>
          <a:xfrm>
            <a:off x="4812145" y="4378036"/>
            <a:ext cx="655782" cy="341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" y="2654123"/>
            <a:ext cx="6426608" cy="36317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7" y="6285886"/>
            <a:ext cx="5115639" cy="36200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09074" y="1167063"/>
            <a:ext cx="1015465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1: </a:t>
            </a:r>
            <a:r>
              <a:rPr lang="de-DE" sz="2400" b="1" dirty="0" smtClean="0"/>
              <a:t>Tell </a:t>
            </a:r>
            <a:r>
              <a:rPr lang="de-DE" sz="2400" b="1" dirty="0"/>
              <a:t>a positive </a:t>
            </a:r>
            <a:r>
              <a:rPr lang="de-DE" sz="2400" b="1" dirty="0" err="1"/>
              <a:t>story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fewest</a:t>
            </a:r>
            <a:r>
              <a:rPr lang="de-DE" sz="2400" b="1" dirty="0"/>
              <a:t> </a:t>
            </a:r>
            <a:r>
              <a:rPr lang="de-DE" sz="2400" b="1" dirty="0" err="1"/>
              <a:t>words</a:t>
            </a:r>
            <a:r>
              <a:rPr lang="de-DE" sz="2400" b="1" dirty="0"/>
              <a:t> </a:t>
            </a:r>
            <a:r>
              <a:rPr lang="de-DE" sz="2400" b="1" dirty="0" err="1" smtClean="0"/>
              <a:t>possible</a:t>
            </a:r>
            <a:endParaRPr lang="de-DE" sz="2400" b="1" dirty="0" smtClean="0"/>
          </a:p>
          <a:p>
            <a:r>
              <a:rPr lang="de-DE" sz="2400" dirty="0" smtClean="0"/>
              <a:t>1. Wählen Sie Kasten 1 oder 2. </a:t>
            </a:r>
          </a:p>
          <a:p>
            <a:r>
              <a:rPr lang="de-DE" sz="2400" dirty="0" smtClean="0"/>
              <a:t>2. Erzählen Sie Ihrer Nachbarin/Ihrem Nachbarn die positive Kurzgeschichte.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926" y="9236"/>
            <a:ext cx="2301073" cy="20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3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6521117" y="2654124"/>
            <a:ext cx="5670883" cy="3647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300" dirty="0" smtClean="0">
                <a:cs typeface="Arial" panose="020B0604020202020204" pitchFamily="34" charset="0"/>
              </a:rPr>
              <a:t>1.</a:t>
            </a:r>
            <a:r>
              <a:rPr lang="de-DE" sz="2300" dirty="0" smtClean="0"/>
              <a:t>   </a:t>
            </a:r>
            <a:r>
              <a:rPr lang="de-DE" sz="2300" b="1" dirty="0" smtClean="0"/>
              <a:t>KONSENS</a:t>
            </a:r>
            <a:r>
              <a:rPr lang="de-DE" sz="2300" dirty="0" smtClean="0"/>
              <a:t>:</a:t>
            </a:r>
            <a:br>
              <a:rPr lang="de-DE" sz="23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300" dirty="0" smtClean="0">
                <a:cs typeface="Arial" panose="020B0604020202020204" pitchFamily="34" charset="0"/>
              </a:rPr>
              <a:t>2</a:t>
            </a:r>
            <a:r>
              <a:rPr lang="de-DE" sz="2300" dirty="0">
                <a:cs typeface="Arial" panose="020B0604020202020204" pitchFamily="34" charset="0"/>
              </a:rPr>
              <a:t>.</a:t>
            </a:r>
            <a:r>
              <a:rPr lang="de-DE" sz="2300" dirty="0"/>
              <a:t>   </a:t>
            </a:r>
            <a:r>
              <a:rPr lang="de-DE" sz="2300" b="1" dirty="0"/>
              <a:t>GESCHWINDIGKEIT</a:t>
            </a:r>
            <a:r>
              <a:rPr lang="de-DE" sz="2300" dirty="0" smtClean="0"/>
              <a:t>: </a:t>
            </a:r>
            <a:br>
              <a:rPr lang="de-DE" sz="2300" dirty="0" smtClean="0"/>
            </a:br>
            <a:r>
              <a:rPr lang="de-DE" sz="2300" dirty="0" smtClean="0"/>
              <a:t/>
            </a:r>
            <a:br>
              <a:rPr lang="de-DE" sz="2300" dirty="0" smtClean="0"/>
            </a:br>
            <a:r>
              <a:rPr lang="de-DE" sz="2300" dirty="0" smtClean="0">
                <a:cs typeface="Arial" panose="020B0604020202020204" pitchFamily="34" charset="0"/>
              </a:rPr>
              <a:t>3.</a:t>
            </a:r>
            <a:r>
              <a:rPr lang="de-DE" sz="2300" b="1" dirty="0" smtClean="0">
                <a:cs typeface="Arial" panose="020B0604020202020204" pitchFamily="34" charset="0"/>
              </a:rPr>
              <a:t>   ERFOLGE</a:t>
            </a:r>
            <a:r>
              <a:rPr lang="de-DE" sz="2300" dirty="0">
                <a:cs typeface="Arial" panose="020B0604020202020204" pitchFamily="34" charset="0"/>
              </a:rPr>
              <a:t>: </a:t>
            </a:r>
            <a:r>
              <a:rPr lang="de-DE" sz="2300" dirty="0" smtClean="0">
                <a:cs typeface="Arial" panose="020B0604020202020204" pitchFamily="34" charset="0"/>
              </a:rPr>
              <a:t/>
            </a:r>
            <a:br>
              <a:rPr lang="de-DE" sz="2300" dirty="0" smtClean="0">
                <a:cs typeface="Arial" panose="020B0604020202020204" pitchFamily="34" charset="0"/>
              </a:rPr>
            </a:br>
            <a:endParaRPr lang="de-DE" sz="2300" dirty="0" smtClean="0">
              <a:cs typeface="Arial" panose="020B0604020202020204" pitchFamily="34" charset="0"/>
            </a:endParaRPr>
          </a:p>
          <a:p>
            <a:r>
              <a:rPr lang="de-DE" sz="2300" dirty="0" smtClean="0">
                <a:cs typeface="Arial" panose="020B0604020202020204" pitchFamily="34" charset="0"/>
              </a:rPr>
              <a:t>4.   </a:t>
            </a:r>
            <a:r>
              <a:rPr lang="de-DE" sz="2300" b="1" dirty="0" smtClean="0">
                <a:cs typeface="Arial" panose="020B0604020202020204" pitchFamily="34" charset="0"/>
              </a:rPr>
              <a:t>GERECHTIGKEIT</a:t>
            </a:r>
            <a:r>
              <a:rPr lang="de-DE" sz="2300" dirty="0" smtClean="0">
                <a:cs typeface="Arial" panose="020B0604020202020204" pitchFamily="34" charset="0"/>
              </a:rPr>
              <a:t>:</a:t>
            </a:r>
            <a:br>
              <a:rPr lang="de-DE" sz="2300" dirty="0" smtClean="0">
                <a:cs typeface="Arial" panose="020B0604020202020204" pitchFamily="34" charset="0"/>
              </a:rPr>
            </a:br>
            <a:r>
              <a:rPr lang="de-DE" sz="2300" dirty="0">
                <a:cs typeface="Arial" panose="020B0604020202020204" pitchFamily="34" charset="0"/>
              </a:rPr>
              <a:t/>
            </a:r>
            <a:br>
              <a:rPr lang="de-DE" sz="2300" dirty="0">
                <a:cs typeface="Arial" panose="020B0604020202020204" pitchFamily="34" charset="0"/>
              </a:rPr>
            </a:br>
            <a:r>
              <a:rPr lang="de-DE" sz="2300" dirty="0" smtClean="0">
                <a:cs typeface="Arial" panose="020B0604020202020204" pitchFamily="34" charset="0"/>
              </a:rPr>
              <a:t>5</a:t>
            </a:r>
            <a:r>
              <a:rPr lang="de-DE" sz="2300" dirty="0">
                <a:cs typeface="Arial" panose="020B0604020202020204" pitchFamily="34" charset="0"/>
              </a:rPr>
              <a:t>.   </a:t>
            </a:r>
            <a:r>
              <a:rPr lang="de-DE" sz="2300" b="1" dirty="0">
                <a:cs typeface="Arial" panose="020B0604020202020204" pitchFamily="34" charset="0"/>
              </a:rPr>
              <a:t>POSITIVE ZIELE</a:t>
            </a:r>
            <a:r>
              <a:rPr lang="de-DE" sz="2300" dirty="0">
                <a:cs typeface="Arial" panose="020B0604020202020204" pitchFamily="34" charset="0"/>
              </a:rPr>
              <a:t>: </a:t>
            </a:r>
            <a:r>
              <a:rPr lang="de-DE" sz="2300" dirty="0" smtClean="0">
                <a:cs typeface="Arial" panose="020B0604020202020204" pitchFamily="34" charset="0"/>
              </a:rPr>
              <a:t/>
            </a:r>
            <a:br>
              <a:rPr lang="de-DE" sz="2300" dirty="0" smtClean="0">
                <a:cs typeface="Arial" panose="020B0604020202020204" pitchFamily="34" charset="0"/>
              </a:rPr>
            </a:br>
            <a:endParaRPr lang="de-DE" sz="2300" dirty="0"/>
          </a:p>
        </p:txBody>
      </p:sp>
      <p:sp>
        <p:nvSpPr>
          <p:cNvPr id="8" name="Pfeil nach rechts 7"/>
          <p:cNvSpPr/>
          <p:nvPr/>
        </p:nvSpPr>
        <p:spPr>
          <a:xfrm>
            <a:off x="4812145" y="4378036"/>
            <a:ext cx="655782" cy="341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" y="2654123"/>
            <a:ext cx="6426608" cy="36317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7" y="6285886"/>
            <a:ext cx="5115639" cy="36200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09074" y="1167063"/>
            <a:ext cx="1015465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1: </a:t>
            </a:r>
            <a:r>
              <a:rPr lang="de-DE" sz="2400" b="1" dirty="0" smtClean="0"/>
              <a:t>Tell </a:t>
            </a:r>
            <a:r>
              <a:rPr lang="de-DE" sz="2400" b="1" dirty="0"/>
              <a:t>a positive </a:t>
            </a:r>
            <a:r>
              <a:rPr lang="de-DE" sz="2400" b="1" dirty="0" err="1"/>
              <a:t>story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fewest</a:t>
            </a:r>
            <a:r>
              <a:rPr lang="de-DE" sz="2400" b="1" dirty="0"/>
              <a:t> </a:t>
            </a:r>
            <a:r>
              <a:rPr lang="de-DE" sz="2400" b="1" dirty="0" err="1"/>
              <a:t>words</a:t>
            </a:r>
            <a:r>
              <a:rPr lang="de-DE" sz="2400" b="1" dirty="0"/>
              <a:t> </a:t>
            </a:r>
            <a:r>
              <a:rPr lang="de-DE" sz="2400" b="1" dirty="0" err="1" smtClean="0"/>
              <a:t>possible</a:t>
            </a:r>
            <a:endParaRPr lang="de-DE" sz="2400" b="1" dirty="0" smtClean="0"/>
          </a:p>
          <a:p>
            <a:r>
              <a:rPr lang="de-DE" sz="2400" dirty="0" smtClean="0"/>
              <a:t>1. Wählen Sie Kasten 1 oder 2. </a:t>
            </a:r>
          </a:p>
          <a:p>
            <a:r>
              <a:rPr lang="de-DE" sz="2400" dirty="0" smtClean="0"/>
              <a:t>2. Erzählen Sie Ihrer Nachbarin/Ihrem Nachbarn die positive Kurzgeschichte.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643499" y="3933496"/>
            <a:ext cx="3248527" cy="1443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926" y="9236"/>
            <a:ext cx="2301073" cy="20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6521117" y="2654124"/>
            <a:ext cx="5670883" cy="3647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300" dirty="0" smtClean="0">
                <a:cs typeface="Arial" panose="020B0604020202020204" pitchFamily="34" charset="0"/>
              </a:rPr>
              <a:t>1.</a:t>
            </a:r>
            <a:r>
              <a:rPr lang="de-DE" sz="2300" dirty="0" smtClean="0"/>
              <a:t>   </a:t>
            </a:r>
            <a:r>
              <a:rPr lang="de-DE" sz="2300" b="1" dirty="0" smtClean="0"/>
              <a:t>KONSENS</a:t>
            </a:r>
            <a:r>
              <a:rPr lang="de-DE" sz="2300" dirty="0" smtClean="0"/>
              <a:t>:</a:t>
            </a:r>
            <a:br>
              <a:rPr lang="de-DE" sz="23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300" dirty="0" smtClean="0">
                <a:cs typeface="Arial" panose="020B0604020202020204" pitchFamily="34" charset="0"/>
              </a:rPr>
              <a:t>2</a:t>
            </a:r>
            <a:r>
              <a:rPr lang="de-DE" sz="2300" dirty="0">
                <a:cs typeface="Arial" panose="020B0604020202020204" pitchFamily="34" charset="0"/>
              </a:rPr>
              <a:t>.</a:t>
            </a:r>
            <a:r>
              <a:rPr lang="de-DE" sz="2300" dirty="0"/>
              <a:t>   </a:t>
            </a:r>
            <a:r>
              <a:rPr lang="de-DE" sz="2300" b="1" dirty="0"/>
              <a:t>GESCHWINDIGKEIT</a:t>
            </a:r>
            <a:r>
              <a:rPr lang="de-DE" sz="2300" dirty="0" smtClean="0"/>
              <a:t>: </a:t>
            </a:r>
            <a:br>
              <a:rPr lang="de-DE" sz="2300" dirty="0" smtClean="0"/>
            </a:br>
            <a:r>
              <a:rPr lang="de-DE" sz="2300" dirty="0" smtClean="0"/>
              <a:t/>
            </a:r>
            <a:br>
              <a:rPr lang="de-DE" sz="2300" dirty="0" smtClean="0"/>
            </a:br>
            <a:r>
              <a:rPr lang="de-DE" sz="2300" dirty="0" smtClean="0">
                <a:cs typeface="Arial" panose="020B0604020202020204" pitchFamily="34" charset="0"/>
              </a:rPr>
              <a:t>3.</a:t>
            </a:r>
            <a:r>
              <a:rPr lang="de-DE" sz="2300" b="1" dirty="0" smtClean="0">
                <a:cs typeface="Arial" panose="020B0604020202020204" pitchFamily="34" charset="0"/>
              </a:rPr>
              <a:t>   ERFOLGE</a:t>
            </a:r>
            <a:r>
              <a:rPr lang="de-DE" sz="2300" dirty="0">
                <a:cs typeface="Arial" panose="020B0604020202020204" pitchFamily="34" charset="0"/>
              </a:rPr>
              <a:t>: </a:t>
            </a:r>
            <a:r>
              <a:rPr lang="de-DE" sz="2300" dirty="0" smtClean="0">
                <a:cs typeface="Arial" panose="020B0604020202020204" pitchFamily="34" charset="0"/>
              </a:rPr>
              <a:t/>
            </a:r>
            <a:br>
              <a:rPr lang="de-DE" sz="2300" dirty="0" smtClean="0">
                <a:cs typeface="Arial" panose="020B0604020202020204" pitchFamily="34" charset="0"/>
              </a:rPr>
            </a:br>
            <a:endParaRPr lang="de-DE" sz="2300" dirty="0" smtClean="0">
              <a:cs typeface="Arial" panose="020B0604020202020204" pitchFamily="34" charset="0"/>
            </a:endParaRPr>
          </a:p>
          <a:p>
            <a:r>
              <a:rPr lang="de-DE" sz="2300" dirty="0" smtClean="0">
                <a:cs typeface="Arial" panose="020B0604020202020204" pitchFamily="34" charset="0"/>
              </a:rPr>
              <a:t>4.   </a:t>
            </a:r>
            <a:r>
              <a:rPr lang="de-DE" sz="2300" b="1" dirty="0" smtClean="0">
                <a:cs typeface="Arial" panose="020B0604020202020204" pitchFamily="34" charset="0"/>
              </a:rPr>
              <a:t>GERECHTIGKEIT</a:t>
            </a:r>
            <a:r>
              <a:rPr lang="de-DE" sz="2300" dirty="0" smtClean="0">
                <a:cs typeface="Arial" panose="020B0604020202020204" pitchFamily="34" charset="0"/>
              </a:rPr>
              <a:t>:</a:t>
            </a:r>
            <a:br>
              <a:rPr lang="de-DE" sz="2300" dirty="0" smtClean="0">
                <a:cs typeface="Arial" panose="020B0604020202020204" pitchFamily="34" charset="0"/>
              </a:rPr>
            </a:br>
            <a:r>
              <a:rPr lang="de-DE" sz="2300" dirty="0">
                <a:cs typeface="Arial" panose="020B0604020202020204" pitchFamily="34" charset="0"/>
              </a:rPr>
              <a:t/>
            </a:r>
            <a:br>
              <a:rPr lang="de-DE" sz="2300" dirty="0">
                <a:cs typeface="Arial" panose="020B0604020202020204" pitchFamily="34" charset="0"/>
              </a:rPr>
            </a:br>
            <a:r>
              <a:rPr lang="de-DE" sz="2300" dirty="0" smtClean="0">
                <a:cs typeface="Arial" panose="020B0604020202020204" pitchFamily="34" charset="0"/>
              </a:rPr>
              <a:t>5</a:t>
            </a:r>
            <a:r>
              <a:rPr lang="de-DE" sz="2300" dirty="0">
                <a:cs typeface="Arial" panose="020B0604020202020204" pitchFamily="34" charset="0"/>
              </a:rPr>
              <a:t>.   </a:t>
            </a:r>
            <a:r>
              <a:rPr lang="de-DE" sz="2300" b="1" dirty="0">
                <a:cs typeface="Arial" panose="020B0604020202020204" pitchFamily="34" charset="0"/>
              </a:rPr>
              <a:t>POSITIVE ZIELE</a:t>
            </a:r>
            <a:r>
              <a:rPr lang="de-DE" sz="2300" dirty="0">
                <a:cs typeface="Arial" panose="020B0604020202020204" pitchFamily="34" charset="0"/>
              </a:rPr>
              <a:t>: </a:t>
            </a:r>
            <a:r>
              <a:rPr lang="de-DE" sz="2300" dirty="0" smtClean="0">
                <a:cs typeface="Arial" panose="020B0604020202020204" pitchFamily="34" charset="0"/>
              </a:rPr>
              <a:t/>
            </a:r>
            <a:br>
              <a:rPr lang="de-DE" sz="2300" dirty="0" smtClean="0">
                <a:cs typeface="Arial" panose="020B0604020202020204" pitchFamily="34" charset="0"/>
              </a:rPr>
            </a:br>
            <a:endParaRPr lang="de-DE" sz="2300" dirty="0"/>
          </a:p>
        </p:txBody>
      </p:sp>
      <p:sp>
        <p:nvSpPr>
          <p:cNvPr id="8" name="Pfeil nach rechts 7"/>
          <p:cNvSpPr/>
          <p:nvPr/>
        </p:nvSpPr>
        <p:spPr>
          <a:xfrm>
            <a:off x="4812145" y="4378036"/>
            <a:ext cx="655782" cy="341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" y="2654123"/>
            <a:ext cx="6426608" cy="36317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7" y="6285886"/>
            <a:ext cx="5115639" cy="36200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09074" y="1167063"/>
            <a:ext cx="1015465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1: </a:t>
            </a:r>
            <a:r>
              <a:rPr lang="de-DE" sz="2400" b="1" dirty="0" smtClean="0"/>
              <a:t>Tell </a:t>
            </a:r>
            <a:r>
              <a:rPr lang="de-DE" sz="2400" b="1" dirty="0"/>
              <a:t>a positive </a:t>
            </a:r>
            <a:r>
              <a:rPr lang="de-DE" sz="2400" b="1" dirty="0" err="1"/>
              <a:t>story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fewest</a:t>
            </a:r>
            <a:r>
              <a:rPr lang="de-DE" sz="2400" b="1" dirty="0"/>
              <a:t> </a:t>
            </a:r>
            <a:r>
              <a:rPr lang="de-DE" sz="2400" b="1" dirty="0" err="1"/>
              <a:t>words</a:t>
            </a:r>
            <a:r>
              <a:rPr lang="de-DE" sz="2400" b="1" dirty="0"/>
              <a:t> </a:t>
            </a:r>
            <a:r>
              <a:rPr lang="de-DE" sz="2400" b="1" dirty="0" err="1" smtClean="0"/>
              <a:t>possible</a:t>
            </a:r>
            <a:endParaRPr lang="de-DE" sz="2400" b="1" dirty="0" smtClean="0"/>
          </a:p>
          <a:p>
            <a:r>
              <a:rPr lang="de-DE" sz="2400" dirty="0" smtClean="0"/>
              <a:t>1. Wählen Sie Kasten 1 oder 2. </a:t>
            </a:r>
          </a:p>
          <a:p>
            <a:r>
              <a:rPr lang="de-DE" sz="2400" dirty="0" smtClean="0"/>
              <a:t>2. Erzählen Sie Ihrer Nachbarin/Ihrem Nachbarn die positive Kurzgeschichte.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643499" y="3933496"/>
            <a:ext cx="3248527" cy="1443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926" y="9236"/>
            <a:ext cx="2301073" cy="200429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-19580" y="6299498"/>
            <a:ext cx="12194215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Auswertung:      </a:t>
            </a:r>
            <a:r>
              <a:rPr lang="de-DE" sz="2800" dirty="0" smtClean="0">
                <a:solidFill>
                  <a:schemeClr val="bg1"/>
                </a:solidFill>
              </a:rPr>
              <a:t>Was können positive kurze Geschichten (in der Schule) bewirken? </a:t>
            </a:r>
          </a:p>
        </p:txBody>
      </p:sp>
    </p:spTree>
    <p:extLst>
      <p:ext uri="{BB962C8B-B14F-4D97-AF65-F5344CB8AC3E}">
        <p14:creationId xmlns:p14="http://schemas.microsoft.com/office/powerpoint/2010/main" val="5712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6521117" y="2654124"/>
            <a:ext cx="5670883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300" dirty="0" smtClean="0">
                <a:cs typeface="Arial" panose="020B0604020202020204" pitchFamily="34" charset="0"/>
              </a:rPr>
              <a:t>1.</a:t>
            </a:r>
            <a:r>
              <a:rPr lang="de-DE" sz="2300" dirty="0" smtClean="0"/>
              <a:t>   </a:t>
            </a:r>
            <a:r>
              <a:rPr lang="de-DE" sz="2300" b="1" dirty="0" smtClean="0"/>
              <a:t>KONSENS</a:t>
            </a:r>
            <a:r>
              <a:rPr lang="de-DE" sz="2300" dirty="0"/>
              <a:t>: </a:t>
            </a:r>
            <a:r>
              <a:rPr lang="de-DE" sz="2400" dirty="0"/>
              <a:t>die 1,5-/2-Grad-Grenze ist unumstritten!</a:t>
            </a:r>
            <a:br>
              <a:rPr lang="de-DE" sz="2400" dirty="0"/>
            </a:br>
            <a:r>
              <a:rPr lang="de-DE" sz="2300" dirty="0" smtClean="0">
                <a:cs typeface="Arial" panose="020B0604020202020204" pitchFamily="34" charset="0"/>
              </a:rPr>
              <a:t>2</a:t>
            </a:r>
            <a:r>
              <a:rPr lang="de-DE" sz="2300" dirty="0">
                <a:cs typeface="Arial" panose="020B0604020202020204" pitchFamily="34" charset="0"/>
              </a:rPr>
              <a:t>.</a:t>
            </a:r>
            <a:r>
              <a:rPr lang="de-DE" sz="2300" dirty="0"/>
              <a:t>   </a:t>
            </a:r>
            <a:r>
              <a:rPr lang="de-DE" sz="2300" b="1" dirty="0"/>
              <a:t>GESCHWINDIGKEIT</a:t>
            </a:r>
            <a:r>
              <a:rPr lang="de-DE" sz="2300" dirty="0" smtClean="0"/>
              <a:t>: </a:t>
            </a:r>
            <a:r>
              <a:rPr lang="de-DE" sz="2400" dirty="0"/>
              <a:t>Wenn wir schnell handeln, kann sie eingehalten werden!</a:t>
            </a:r>
            <a:br>
              <a:rPr lang="de-DE" sz="2400" dirty="0"/>
            </a:br>
            <a:r>
              <a:rPr lang="de-DE" sz="2300" dirty="0" smtClean="0">
                <a:cs typeface="Arial" panose="020B0604020202020204" pitchFamily="34" charset="0"/>
              </a:rPr>
              <a:t>3.</a:t>
            </a:r>
            <a:r>
              <a:rPr lang="de-DE" sz="2300" b="1" dirty="0" smtClean="0">
                <a:cs typeface="Arial" panose="020B0604020202020204" pitchFamily="34" charset="0"/>
              </a:rPr>
              <a:t>   ERFOLGE</a:t>
            </a:r>
            <a:r>
              <a:rPr lang="de-DE" sz="2300" dirty="0">
                <a:cs typeface="Arial" panose="020B0604020202020204" pitchFamily="34" charset="0"/>
              </a:rPr>
              <a:t>: </a:t>
            </a:r>
            <a:r>
              <a:rPr lang="de-DE" sz="2300" dirty="0" smtClean="0">
                <a:cs typeface="Arial" panose="020B0604020202020204" pitchFamily="34" charset="0"/>
              </a:rPr>
              <a:t>Vorhandene Technik funktioniert, wird billiger und wächst schnell.</a:t>
            </a:r>
          </a:p>
          <a:p>
            <a:r>
              <a:rPr lang="de-DE" sz="2300" dirty="0" smtClean="0">
                <a:cs typeface="Arial" panose="020B0604020202020204" pitchFamily="34" charset="0"/>
              </a:rPr>
              <a:t>4.   </a:t>
            </a:r>
            <a:r>
              <a:rPr lang="de-DE" sz="2300" b="1" dirty="0" smtClean="0">
                <a:cs typeface="Arial" panose="020B0604020202020204" pitchFamily="34" charset="0"/>
              </a:rPr>
              <a:t>GERECHTIGKEIT</a:t>
            </a:r>
            <a:r>
              <a:rPr lang="de-DE" sz="2300" dirty="0" smtClean="0">
                <a:cs typeface="Arial" panose="020B0604020202020204" pitchFamily="34" charset="0"/>
              </a:rPr>
              <a:t>: Das Klimageld macht Klimaschutz sozial gerecht.  </a:t>
            </a:r>
            <a:r>
              <a:rPr lang="de-DE" sz="2300" dirty="0">
                <a:cs typeface="Arial" panose="020B0604020202020204" pitchFamily="34" charset="0"/>
              </a:rPr>
              <a:t/>
            </a:r>
            <a:br>
              <a:rPr lang="de-DE" sz="2300" dirty="0">
                <a:cs typeface="Arial" panose="020B0604020202020204" pitchFamily="34" charset="0"/>
              </a:rPr>
            </a:br>
            <a:r>
              <a:rPr lang="de-DE" sz="2300" dirty="0" smtClean="0">
                <a:cs typeface="Arial" panose="020B0604020202020204" pitchFamily="34" charset="0"/>
              </a:rPr>
              <a:t>5</a:t>
            </a:r>
            <a:r>
              <a:rPr lang="de-DE" sz="2300" dirty="0">
                <a:cs typeface="Arial" panose="020B0604020202020204" pitchFamily="34" charset="0"/>
              </a:rPr>
              <a:t>.   </a:t>
            </a:r>
            <a:r>
              <a:rPr lang="de-DE" sz="2300" b="1" dirty="0">
                <a:cs typeface="Arial" panose="020B0604020202020204" pitchFamily="34" charset="0"/>
              </a:rPr>
              <a:t>POSITIVE ZIELE</a:t>
            </a:r>
            <a:r>
              <a:rPr lang="de-DE" sz="2300" dirty="0">
                <a:cs typeface="Arial" panose="020B0604020202020204" pitchFamily="34" charset="0"/>
              </a:rPr>
              <a:t>: </a:t>
            </a:r>
            <a:r>
              <a:rPr lang="de-DE" sz="2300" dirty="0" smtClean="0">
                <a:cs typeface="Arial" panose="020B0604020202020204" pitchFamily="34" charset="0"/>
              </a:rPr>
              <a:t>Klimaschutz macht </a:t>
            </a:r>
            <a:r>
              <a:rPr lang="de-DE" sz="2300" dirty="0">
                <a:cs typeface="Arial" panose="020B0604020202020204" pitchFamily="34" charset="0"/>
              </a:rPr>
              <a:t>unser Leben besser</a:t>
            </a:r>
            <a:r>
              <a:rPr lang="de-DE" sz="2300" dirty="0" smtClean="0">
                <a:cs typeface="Arial" panose="020B0604020202020204" pitchFamily="34" charset="0"/>
              </a:rPr>
              <a:t>!</a:t>
            </a:r>
            <a:endParaRPr lang="de-DE" sz="2300" dirty="0"/>
          </a:p>
        </p:txBody>
      </p:sp>
      <p:sp>
        <p:nvSpPr>
          <p:cNvPr id="8" name="Pfeil nach rechts 7"/>
          <p:cNvSpPr/>
          <p:nvPr/>
        </p:nvSpPr>
        <p:spPr>
          <a:xfrm>
            <a:off x="4812145" y="4378036"/>
            <a:ext cx="655782" cy="341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" y="2654123"/>
            <a:ext cx="6426608" cy="36317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7" y="6285886"/>
            <a:ext cx="5115639" cy="36200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09074" y="1167063"/>
            <a:ext cx="1015465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1: </a:t>
            </a:r>
            <a:r>
              <a:rPr lang="de-DE" sz="2400" b="1" dirty="0" smtClean="0"/>
              <a:t>Tell </a:t>
            </a:r>
            <a:r>
              <a:rPr lang="de-DE" sz="2400" b="1" dirty="0"/>
              <a:t>a positive </a:t>
            </a:r>
            <a:r>
              <a:rPr lang="de-DE" sz="2400" b="1" dirty="0" err="1"/>
              <a:t>story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fewest</a:t>
            </a:r>
            <a:r>
              <a:rPr lang="de-DE" sz="2400" b="1" dirty="0"/>
              <a:t> </a:t>
            </a:r>
            <a:r>
              <a:rPr lang="de-DE" sz="2400" b="1" dirty="0" err="1"/>
              <a:t>words</a:t>
            </a:r>
            <a:r>
              <a:rPr lang="de-DE" sz="2400" b="1" dirty="0"/>
              <a:t> </a:t>
            </a:r>
            <a:r>
              <a:rPr lang="de-DE" sz="2400" b="1" dirty="0" err="1" smtClean="0"/>
              <a:t>possible</a:t>
            </a:r>
            <a:endParaRPr lang="de-DE" sz="2400" b="1" dirty="0" smtClean="0"/>
          </a:p>
          <a:p>
            <a:r>
              <a:rPr lang="de-DE" sz="2400" dirty="0" smtClean="0"/>
              <a:t>1. Wählen Sie Kasten 1 oder 2. </a:t>
            </a:r>
          </a:p>
          <a:p>
            <a:r>
              <a:rPr lang="de-DE" sz="2400" dirty="0" smtClean="0"/>
              <a:t>2. Erzählen Sie Ihrer Nachbarin/Ihrem Nachbarn die positive Kurzgeschichte.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-19580" y="6299498"/>
            <a:ext cx="12194215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Auswertung:      </a:t>
            </a:r>
            <a:r>
              <a:rPr lang="de-DE" sz="2800" dirty="0" smtClean="0">
                <a:solidFill>
                  <a:schemeClr val="bg1"/>
                </a:solidFill>
              </a:rPr>
              <a:t>Was können positive kurze Geschichten (in der Schule) bewirken?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926" y="9236"/>
            <a:ext cx="2301073" cy="20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r>
              <a:rPr lang="de-DE" sz="2800" dirty="0" smtClean="0"/>
              <a:t>„Politik ist der blinde Fleck der Klimabildung“ (Kranz u.a. 2020)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926" y="9236"/>
            <a:ext cx="2301073" cy="20042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EB724BC-93F9-833F-DC63-D295B01B5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5200"/>
            <a:ext cx="7002981" cy="46689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696364" y="2346035"/>
            <a:ext cx="5375563" cy="38625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Simulieren Sie ein Gespräch </a:t>
            </a:r>
            <a:r>
              <a:rPr lang="de-DE" sz="2400" b="1" i="1" dirty="0" smtClean="0"/>
              <a:t>mit</a:t>
            </a:r>
            <a:r>
              <a:rPr lang="de-DE" sz="2400" i="1" dirty="0" smtClean="0"/>
              <a:t> Schülerinnen und Schülern zum Klimagesprächsimpuls …</a:t>
            </a:r>
          </a:p>
          <a:p>
            <a:endParaRPr lang="de-DE" sz="2400" dirty="0"/>
          </a:p>
          <a:p>
            <a:r>
              <a:rPr lang="de-DE" sz="2400" dirty="0" smtClean="0"/>
              <a:t>„Die Partei, die gegen Klimaschutz ist, hat 11% mehr Stimmen, die Partei, die für Klimaschutz steht, hat 23% weniger Stimmen bekommen.</a:t>
            </a:r>
          </a:p>
          <a:p>
            <a:pPr>
              <a:spcBef>
                <a:spcPts val="600"/>
              </a:spcBef>
            </a:pPr>
            <a:r>
              <a:rPr lang="de-DE" sz="2400" dirty="0" smtClean="0"/>
              <a:t>Was glaubt ihr, warum?“ </a:t>
            </a:r>
          </a:p>
          <a:p>
            <a:endParaRPr lang="de-DE" sz="2400" dirty="0"/>
          </a:p>
        </p:txBody>
      </p:sp>
      <p:sp>
        <p:nvSpPr>
          <p:cNvPr id="7" name="Abgerundetes Rechteck 6"/>
          <p:cNvSpPr/>
          <p:nvPr/>
        </p:nvSpPr>
        <p:spPr>
          <a:xfrm>
            <a:off x="5652655" y="4248724"/>
            <a:ext cx="960581" cy="5541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4812145" y="4378036"/>
            <a:ext cx="655782" cy="341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07495" y="1782694"/>
            <a:ext cx="584734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2: Über Wahlen </a:t>
            </a:r>
            <a:r>
              <a:rPr lang="de-DE" sz="2400" b="1" dirty="0" smtClean="0"/>
              <a:t>sprechen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940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B724BC-93F9-833F-DC63-D295B01B5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5200"/>
            <a:ext cx="7002981" cy="46689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696364" y="2346035"/>
            <a:ext cx="5375563" cy="4231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 smtClean="0"/>
              <a:t>Die Partei, die gegen Klimaschutz ist, hat 11% mehr Stimmen, die Partei, die für Klimaschutz steht, hat 23% weniger Stimmen bekommen.</a:t>
            </a:r>
          </a:p>
          <a:p>
            <a:pPr>
              <a:spcBef>
                <a:spcPts val="600"/>
              </a:spcBef>
            </a:pPr>
            <a:r>
              <a:rPr lang="de-DE" sz="2400" dirty="0" smtClean="0"/>
              <a:t>Was glaubt ihr, warum?</a:t>
            </a:r>
          </a:p>
          <a:p>
            <a:endParaRPr lang="de-DE" sz="2400" dirty="0" smtClean="0"/>
          </a:p>
          <a:p>
            <a:r>
              <a:rPr lang="de-DE" sz="2400" dirty="0" smtClean="0"/>
              <a:t>Think-Pair-Share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7" name="Abgerundetes Rechteck 6"/>
          <p:cNvSpPr/>
          <p:nvPr/>
        </p:nvSpPr>
        <p:spPr>
          <a:xfrm>
            <a:off x="5652655" y="4248724"/>
            <a:ext cx="960581" cy="5541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4812145" y="4378036"/>
            <a:ext cx="655782" cy="341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07495" y="1782694"/>
            <a:ext cx="584734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2: Über Wahlen </a:t>
            </a:r>
            <a:r>
              <a:rPr lang="de-DE" sz="2400" b="1" dirty="0" smtClean="0"/>
              <a:t>sprechen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520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8"/>
            <a:ext cx="11970326" cy="6091381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Herzlich willkommen zum 3. </a:t>
            </a:r>
            <a:r>
              <a:rPr lang="de-DE" sz="2800" dirty="0" err="1" smtClean="0"/>
              <a:t>Klimadidaktikworkshop</a:t>
            </a:r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>
              <a:spcAft>
                <a:spcPts val="1200"/>
              </a:spcAft>
            </a:pPr>
            <a:endParaRPr lang="de-DE" sz="1050" dirty="0" smtClean="0"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de-DE" sz="2800" dirty="0" smtClean="0">
                <a:cs typeface="Arial" panose="020B0604020202020204" pitchFamily="34" charset="0"/>
              </a:rPr>
              <a:t>                        </a:t>
            </a:r>
            <a:r>
              <a:rPr lang="de-DE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  </a:t>
            </a:r>
            <a:r>
              <a:rPr lang="de-DE" sz="4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Wir </a:t>
            </a:r>
            <a:r>
              <a:rPr lang="de-DE" sz="4400" b="1" dirty="0">
                <a:solidFill>
                  <a:srgbClr val="0070C0"/>
                </a:solidFill>
                <a:cs typeface="Arial" panose="020B0604020202020204" pitchFamily="34" charset="0"/>
              </a:rPr>
              <a:t>haben es in der </a:t>
            </a:r>
            <a:r>
              <a:rPr lang="de-DE" sz="4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Hand!</a:t>
            </a:r>
            <a:endParaRPr lang="de-DE" sz="4400" b="1" dirty="0" smtClean="0">
              <a:solidFill>
                <a:srgbClr val="0070C0"/>
              </a:solidFill>
            </a:endParaRPr>
          </a:p>
          <a:p>
            <a:pPr algn="l"/>
            <a:r>
              <a:rPr lang="de-DE" sz="2600" dirty="0" smtClean="0">
                <a:cs typeface="Arial" panose="020B0604020202020204" pitchFamily="34" charset="0"/>
              </a:rPr>
              <a:t>                              ●</a:t>
            </a:r>
            <a:r>
              <a:rPr lang="de-DE" sz="2600" dirty="0" smtClean="0"/>
              <a:t>     fit   werden   für     </a:t>
            </a:r>
            <a:r>
              <a:rPr lang="de-DE" sz="2600" dirty="0" smtClean="0">
                <a:cs typeface="Arial" panose="020B0604020202020204" pitchFamily="34" charset="0"/>
              </a:rPr>
              <a:t>„</a:t>
            </a:r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Klimaviertelstunden</a:t>
            </a:r>
            <a:r>
              <a:rPr lang="de-DE" sz="2600" dirty="0" smtClean="0">
                <a:cs typeface="Arial" panose="020B0604020202020204" pitchFamily="34" charset="0"/>
              </a:rPr>
              <a:t>“</a:t>
            </a:r>
          </a:p>
          <a:p>
            <a:pPr algn="l"/>
            <a:r>
              <a:rPr lang="de-DE" sz="2600" dirty="0" smtClean="0">
                <a:cs typeface="Arial" panose="020B0604020202020204" pitchFamily="34" charset="0"/>
              </a:rPr>
              <a:t>                     ●</a:t>
            </a:r>
            <a:r>
              <a:rPr lang="de-DE" sz="2600" dirty="0" smtClean="0"/>
              <a:t> „</a:t>
            </a:r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</a:rPr>
              <a:t>Klimagesprächsimpulse</a:t>
            </a:r>
            <a:r>
              <a:rPr lang="de-DE" sz="2600" dirty="0" smtClean="0"/>
              <a:t>“ </a:t>
            </a:r>
            <a:r>
              <a:rPr lang="de-DE" sz="2600" dirty="0" smtClean="0">
                <a:cs typeface="Arial" panose="020B0604020202020204" pitchFamily="34" charset="0"/>
              </a:rPr>
              <a:t>für „</a:t>
            </a:r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echte Gespräche</a:t>
            </a:r>
            <a:r>
              <a:rPr lang="de-DE" sz="2600" dirty="0" smtClean="0">
                <a:cs typeface="Arial" panose="020B0604020202020204" pitchFamily="34" charset="0"/>
              </a:rPr>
              <a:t>“ über das Klima</a:t>
            </a:r>
          </a:p>
          <a:p>
            <a:pPr algn="l"/>
            <a:r>
              <a:rPr lang="de-DE" sz="2600" dirty="0" smtClean="0">
                <a:cs typeface="Arial" panose="020B0604020202020204" pitchFamily="34" charset="0"/>
              </a:rPr>
              <a:t>              ●    das </a:t>
            </a:r>
            <a:r>
              <a:rPr lang="de-DE" sz="2600" dirty="0" err="1" smtClean="0">
                <a:cs typeface="Arial" panose="020B0604020202020204" pitchFamily="34" charset="0"/>
              </a:rPr>
              <a:t>Momentum</a:t>
            </a:r>
            <a:r>
              <a:rPr lang="de-DE" sz="2600" dirty="0" smtClean="0">
                <a:cs typeface="Arial" panose="020B0604020202020204" pitchFamily="34" charset="0"/>
              </a:rPr>
              <a:t> der vielen Initiativen für Demokratiebildung nutzen: </a:t>
            </a:r>
            <a:br>
              <a:rPr lang="de-DE" sz="2600" dirty="0" smtClean="0">
                <a:cs typeface="Arial" panose="020B0604020202020204" pitchFamily="34" charset="0"/>
              </a:rPr>
            </a:br>
            <a:r>
              <a:rPr lang="de-DE" sz="2600" dirty="0" smtClean="0">
                <a:cs typeface="Arial" panose="020B0604020202020204" pitchFamily="34" charset="0"/>
              </a:rPr>
              <a:t>                 sprechen wir </a:t>
            </a:r>
            <a:r>
              <a:rPr lang="de-DE" sz="2600" dirty="0" smtClean="0"/>
              <a:t>über den </a:t>
            </a:r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</a:rPr>
              <a:t>Zusammenhang von Klimaschutz und Demokratie </a:t>
            </a:r>
          </a:p>
          <a:p>
            <a:pPr algn="l"/>
            <a:endParaRPr lang="de-DE" sz="2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442" y="9236"/>
            <a:ext cx="1993557" cy="17364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t="27274" b="13485"/>
          <a:stretch/>
        </p:blipFill>
        <p:spPr>
          <a:xfrm>
            <a:off x="539015" y="1745673"/>
            <a:ext cx="10769702" cy="17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B724BC-93F9-833F-DC63-D295B01B5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5200"/>
            <a:ext cx="7002981" cy="46689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696364" y="2346035"/>
            <a:ext cx="5375563" cy="4231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 smtClean="0"/>
              <a:t>Die Partei, die gegen Klimaschutz ist, hat 11% mehr Stimmen, die Partei, die für Klimaschutz steht, hat 23% weniger Stimmen bekommen.</a:t>
            </a:r>
          </a:p>
          <a:p>
            <a:pPr>
              <a:spcBef>
                <a:spcPts val="600"/>
              </a:spcBef>
            </a:pPr>
            <a:r>
              <a:rPr lang="de-DE" sz="2400" dirty="0" smtClean="0"/>
              <a:t>Was glaubt ihr, warum?</a:t>
            </a:r>
          </a:p>
          <a:p>
            <a:endParaRPr lang="de-DE" sz="2400" dirty="0" smtClean="0"/>
          </a:p>
          <a:p>
            <a:r>
              <a:rPr lang="de-DE" sz="2400" dirty="0" smtClean="0"/>
              <a:t>Think-Pair-Share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7" name="Abgerundetes Rechteck 6"/>
          <p:cNvSpPr/>
          <p:nvPr/>
        </p:nvSpPr>
        <p:spPr>
          <a:xfrm>
            <a:off x="5652655" y="4248724"/>
            <a:ext cx="960581" cy="5541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4812145" y="4378036"/>
            <a:ext cx="655782" cy="341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78692" y="775454"/>
            <a:ext cx="9393382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Auswertung:       	</a:t>
            </a:r>
            <a:r>
              <a:rPr lang="de-DE" sz="2800" dirty="0" smtClean="0">
                <a:solidFill>
                  <a:schemeClr val="bg1"/>
                </a:solidFill>
              </a:rPr>
              <a:t>Was lernen </a:t>
            </a:r>
            <a:r>
              <a:rPr lang="de-DE" sz="2800" dirty="0" err="1" smtClean="0">
                <a:solidFill>
                  <a:schemeClr val="bg1"/>
                </a:solidFill>
              </a:rPr>
              <a:t>SuS</a:t>
            </a:r>
            <a:r>
              <a:rPr lang="de-DE" sz="2800" dirty="0" smtClean="0">
                <a:solidFill>
                  <a:schemeClr val="bg1"/>
                </a:solidFill>
              </a:rPr>
              <a:t> mit dieser Übung ?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			Welche   L-Impulse   wirken  gut ? 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442" y="9236"/>
            <a:ext cx="1993557" cy="173643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07495" y="1782694"/>
            <a:ext cx="584734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2: Über Wahlen </a:t>
            </a:r>
            <a:r>
              <a:rPr lang="de-DE" sz="2400" b="1" dirty="0" smtClean="0"/>
              <a:t>sprechen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2227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r>
              <a:rPr lang="de-DE" sz="2800" dirty="0" smtClean="0"/>
              <a:t>„Politik ist der blinde Fleck der Klimabildung“ (Kranz u.a. 2020)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926" y="9236"/>
            <a:ext cx="2301073" cy="200429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EB724BC-93F9-833F-DC63-D295B01B5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5200"/>
            <a:ext cx="7002981" cy="46689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696364" y="2346035"/>
            <a:ext cx="5375563" cy="4493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Rechtsruck wegen Dauerkrise. Warum deutsche Jugendliche Populisten wählen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Die etablierten Parteien scheinen keine positiven Zukunftsvision anzubieten</a:t>
            </a:r>
            <a:br>
              <a:rPr lang="de-DE" sz="2400" dirty="0" smtClean="0"/>
            </a:b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Die AfD erreicht J. mit einfachen Lösungen und </a:t>
            </a:r>
            <a:r>
              <a:rPr lang="de-DE" sz="2400" dirty="0" err="1" smtClean="0"/>
              <a:t>emotionalisierender</a:t>
            </a:r>
            <a:r>
              <a:rPr lang="de-DE" sz="2400" dirty="0" smtClean="0"/>
              <a:t> Rhetorik auf </a:t>
            </a:r>
            <a:r>
              <a:rPr lang="de-DE" sz="2400" dirty="0" err="1" smtClean="0"/>
              <a:t>TikTok</a:t>
            </a:r>
            <a:endParaRPr lang="de-DE" sz="2400" dirty="0" smtClean="0"/>
          </a:p>
          <a:p>
            <a:endParaRPr lang="de-DE" sz="2800" dirty="0"/>
          </a:p>
          <a:p>
            <a:r>
              <a:rPr lang="de-DE" dirty="0" smtClean="0"/>
              <a:t>SWR Kultur, 12.06.2024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5652655" y="4248724"/>
            <a:ext cx="960581" cy="5541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4812145" y="4378036"/>
            <a:ext cx="655782" cy="341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07495" y="1782694"/>
            <a:ext cx="584734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2: Über Wahlen </a:t>
            </a:r>
            <a:r>
              <a:rPr lang="de-DE" sz="2400" b="1" dirty="0" smtClean="0"/>
              <a:t>sprechen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78692" y="775454"/>
            <a:ext cx="9393382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Auswertung:       	</a:t>
            </a:r>
            <a:r>
              <a:rPr lang="de-DE" sz="2800" dirty="0" smtClean="0">
                <a:solidFill>
                  <a:schemeClr val="bg1"/>
                </a:solidFill>
              </a:rPr>
              <a:t>Was lernen </a:t>
            </a:r>
            <a:r>
              <a:rPr lang="de-DE" sz="2800" dirty="0" err="1" smtClean="0">
                <a:solidFill>
                  <a:schemeClr val="bg1"/>
                </a:solidFill>
              </a:rPr>
              <a:t>SuS</a:t>
            </a:r>
            <a:r>
              <a:rPr lang="de-DE" sz="2800" dirty="0" smtClean="0">
                <a:solidFill>
                  <a:schemeClr val="bg1"/>
                </a:solidFill>
              </a:rPr>
              <a:t> mit dieser Übung ?</a:t>
            </a:r>
          </a:p>
          <a:p>
            <a:r>
              <a:rPr lang="de-DE" sz="2800" dirty="0" smtClean="0">
                <a:solidFill>
                  <a:schemeClr val="bg1"/>
                </a:solidFill>
              </a:rPr>
              <a:t>			Welche   L-Impulse   wirken  gut ? 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9386" y="780653"/>
            <a:ext cx="10547927" cy="5301674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926" y="9236"/>
            <a:ext cx="2301073" cy="20042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04A99C6-2EDE-4DBC-0E31-A17D51CA883A}"/>
              </a:ext>
            </a:extLst>
          </p:cNvPr>
          <p:cNvSpPr txBox="1"/>
          <p:nvPr/>
        </p:nvSpPr>
        <p:spPr>
          <a:xfrm>
            <a:off x="4404532" y="1276425"/>
            <a:ext cx="40917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hlinkClick r:id="rId3"/>
              </a:rPr>
              <a:t>https://www.sinus-institut.de/media-center</a:t>
            </a:r>
            <a:r>
              <a:rPr lang="de-DE" sz="1400" dirty="0" smtClean="0">
                <a:hlinkClick r:id="rId3"/>
              </a:rPr>
              <a:t>/</a:t>
            </a:r>
            <a:endParaRPr lang="de-DE" sz="1400" dirty="0" smtClean="0"/>
          </a:p>
          <a:p>
            <a:r>
              <a:rPr lang="de-DE" sz="1400" u="sng" dirty="0" err="1" smtClean="0">
                <a:solidFill>
                  <a:schemeClr val="accent1">
                    <a:lumMod val="75000"/>
                  </a:schemeClr>
                </a:solidFill>
              </a:rPr>
              <a:t>studien</a:t>
            </a:r>
            <a:r>
              <a:rPr lang="de-DE" sz="1400" u="sng" dirty="0" smtClean="0">
                <a:solidFill>
                  <a:schemeClr val="accent1">
                    <a:lumMod val="75000"/>
                  </a:schemeClr>
                </a:solidFill>
              </a:rPr>
              <a:t>/wie-ticken-jugendliche-2024</a:t>
            </a:r>
            <a:endParaRPr lang="de-DE" sz="1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b="20883"/>
          <a:stretch/>
        </p:blipFill>
        <p:spPr>
          <a:xfrm>
            <a:off x="249386" y="2224376"/>
            <a:ext cx="8950506" cy="16016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/>
          <a:srcRect b="45881"/>
          <a:stretch/>
        </p:blipFill>
        <p:spPr>
          <a:xfrm>
            <a:off x="350982" y="4082712"/>
            <a:ext cx="9151345" cy="86887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/>
          <a:srcRect t="32281" b="19552"/>
          <a:stretch/>
        </p:blipFill>
        <p:spPr>
          <a:xfrm>
            <a:off x="350982" y="5495636"/>
            <a:ext cx="9278072" cy="119479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7"/>
          <a:srcRect b="37345"/>
          <a:stretch/>
        </p:blipFill>
        <p:spPr>
          <a:xfrm>
            <a:off x="249386" y="1152353"/>
            <a:ext cx="4008165" cy="107202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030" y="3728526"/>
            <a:ext cx="7635042" cy="46555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27927" y="2295417"/>
            <a:ext cx="880286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Es gibt gute Nachrichten! </a:t>
            </a:r>
            <a:r>
              <a:rPr lang="de-DE" sz="2400" dirty="0" smtClean="0"/>
              <a:t>Wir können Jugendliche „erreichen“, denn</a:t>
            </a:r>
            <a:endParaRPr lang="de-DE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982" y="4764708"/>
            <a:ext cx="7788568" cy="73092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0797313" y="3417455"/>
            <a:ext cx="105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10" action="ppaction://hlinksldjump"/>
              </a:rPr>
              <a:t>Milieus</a:t>
            </a:r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1900989" y="5955632"/>
            <a:ext cx="5979695" cy="36094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5510463" y="2823691"/>
            <a:ext cx="2985777" cy="35812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>
            <a:off x="4475746" y="3819199"/>
            <a:ext cx="3368842" cy="28757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2654966" y="4176141"/>
            <a:ext cx="3793960" cy="33130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/>
          <p:cNvSpPr/>
          <p:nvPr/>
        </p:nvSpPr>
        <p:spPr>
          <a:xfrm>
            <a:off x="3372854" y="5134655"/>
            <a:ext cx="4507830" cy="27693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78692" y="775454"/>
            <a:ext cx="939338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Auswertung:       	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4CDA164-11C5-3F1A-F1CA-51EA871B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915" y="766391"/>
            <a:ext cx="7478169" cy="5325218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25925" y="6105540"/>
            <a:ext cx="1094509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Jugendliche wählen immer noch häufiger für Klimaschutz als deutlich Ältere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2" name="Abgerundetes Rechteck 1"/>
          <p:cNvSpPr/>
          <p:nvPr/>
        </p:nvSpPr>
        <p:spPr>
          <a:xfrm>
            <a:off x="3768436" y="3962400"/>
            <a:ext cx="157019" cy="87745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r Verbinder 5"/>
          <p:cNvCxnSpPr/>
          <p:nvPr/>
        </p:nvCxnSpPr>
        <p:spPr>
          <a:xfrm>
            <a:off x="1754909" y="4304145"/>
            <a:ext cx="8728364" cy="46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48714" y="125749"/>
            <a:ext cx="939338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Auswertung:       	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57383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610" y="9237"/>
            <a:ext cx="2078389" cy="18103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4" y="2244435"/>
            <a:ext cx="2802887" cy="45062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86769" y="2244435"/>
            <a:ext cx="5432224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Simulieren Sie ein Gespräch </a:t>
            </a:r>
            <a:r>
              <a:rPr lang="de-DE" sz="2400" b="1" i="1" dirty="0" smtClean="0"/>
              <a:t>unter</a:t>
            </a:r>
            <a:r>
              <a:rPr lang="de-DE" sz="2400" i="1" dirty="0" smtClean="0"/>
              <a:t> Schülerinnen und Schülern zum </a:t>
            </a:r>
            <a:r>
              <a:rPr lang="de-DE" sz="2400" i="1" dirty="0" err="1" smtClean="0"/>
              <a:t>Klimagesprächimpuls</a:t>
            </a:r>
            <a:r>
              <a:rPr lang="de-DE" sz="2400" i="1" dirty="0" smtClean="0"/>
              <a:t>:</a:t>
            </a:r>
          </a:p>
          <a:p>
            <a:endParaRPr lang="de-DE" sz="2400" dirty="0"/>
          </a:p>
          <a:p>
            <a:r>
              <a:rPr lang="de-DE" sz="2400" dirty="0" smtClean="0"/>
              <a:t>1. Diskutiert, ob Schaible Recht hat.</a:t>
            </a:r>
          </a:p>
          <a:p>
            <a:r>
              <a:rPr lang="de-DE" sz="2400" dirty="0" smtClean="0"/>
              <a:t>2. Schaible fordert neue Strukturen einer ‚</a:t>
            </a:r>
            <a:r>
              <a:rPr lang="de-DE" sz="2400" b="1" dirty="0" smtClean="0"/>
              <a:t>wehrhaften Klimademokratie</a:t>
            </a:r>
            <a:r>
              <a:rPr lang="de-DE" sz="2400" dirty="0" smtClean="0"/>
              <a:t>‘: Klimabürgerräte, Widerstandsrecht und Klimaschutz in die Verfassung, eine Klimaschutzbehörde mit Vetorecht. </a:t>
            </a:r>
          </a:p>
          <a:p>
            <a:r>
              <a:rPr lang="de-DE" sz="2400" dirty="0" smtClean="0"/>
              <a:t>Einigt euch auf eine Maßnahme, für die ihr euch am ehesten engagieren würdet</a:t>
            </a:r>
            <a:r>
              <a:rPr lang="de-DE" sz="2400" dirty="0"/>
              <a:t>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313373" y="2244880"/>
            <a:ext cx="3041246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„Die Klimakrise verstärkt alle bekannten Risikofaktoren für die Schwächung oder gar den Zusammenbruch einer Demokratie.“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13372" y="5149301"/>
            <a:ext cx="304124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„Die Demokratie wird sich nur bewahren lassen, wenn wir das Klima schützen.“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3274" y="1630991"/>
            <a:ext cx="1014996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</a:t>
            </a:r>
            <a:r>
              <a:rPr lang="de-DE" sz="2400" b="1" dirty="0" smtClean="0"/>
              <a:t>3: Über den Zusammenhang von Demokratie und Klima sprechen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17061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57383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610" y="9237"/>
            <a:ext cx="2078389" cy="18103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4" y="2244435"/>
            <a:ext cx="2802887" cy="45062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86769" y="2244435"/>
            <a:ext cx="5432224" cy="44935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u="sng" dirty="0" smtClean="0"/>
              <a:t>„Klima-Bürger*</a:t>
            </a:r>
            <a:r>
              <a:rPr lang="de-DE" sz="2400" u="sng" dirty="0" err="1" smtClean="0"/>
              <a:t>innenräte</a:t>
            </a:r>
            <a:r>
              <a:rPr lang="de-DE" sz="2400" u="sng" dirty="0" smtClean="0"/>
              <a:t>“: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de-DE" sz="2400" dirty="0" smtClean="0"/>
              <a:t> erarbeiten wissenschaftsfundierte Empfehlungen an die Politik</a:t>
            </a:r>
          </a:p>
          <a:p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de-DE" sz="2400" dirty="0" smtClean="0"/>
              <a:t>erhöhen </a:t>
            </a:r>
            <a:r>
              <a:rPr lang="de-DE" sz="2400" dirty="0"/>
              <a:t>so </a:t>
            </a:r>
            <a:r>
              <a:rPr lang="de-DE" sz="2400" dirty="0" smtClean="0"/>
              <a:t>den Druck auf Politik</a:t>
            </a:r>
            <a:endParaRPr lang="de-DE" sz="2400" dirty="0"/>
          </a:p>
          <a:p>
            <a:endParaRPr lang="de-DE" dirty="0" smtClean="0"/>
          </a:p>
          <a:p>
            <a:r>
              <a:rPr lang="de-DE" sz="2400" u="sng" dirty="0" smtClean="0"/>
              <a:t>Klimaschutz in die Verfassung:</a:t>
            </a:r>
            <a:endParaRPr lang="de-DE" sz="2400" dirty="0"/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de-DE" sz="2400" dirty="0" smtClean="0"/>
              <a:t>macht Klimaschutz noch leichter einklagbar</a:t>
            </a:r>
            <a:endParaRPr lang="de-DE" sz="2400" dirty="0"/>
          </a:p>
          <a:p>
            <a:endParaRPr lang="de-DE" sz="2800" dirty="0"/>
          </a:p>
          <a:p>
            <a:r>
              <a:rPr lang="de-DE" sz="2400" u="sng" dirty="0" smtClean="0"/>
              <a:t>Klimaschutzbehörde mit Vetorecht</a:t>
            </a:r>
            <a:r>
              <a:rPr lang="de-DE" sz="2400" u="sng" dirty="0"/>
              <a:t>:</a:t>
            </a:r>
            <a:endParaRPr lang="de-DE" sz="2400" u="sng" dirty="0" smtClean="0"/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de-DE" sz="2400" dirty="0" smtClean="0"/>
              <a:t>Verwaltung leidet unter Personalnot</a:t>
            </a:r>
            <a:endParaRPr lang="de-DE" sz="2400" dirty="0"/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de-DE" sz="2400" dirty="0"/>
              <a:t>kontrollieren politische </a:t>
            </a:r>
            <a:r>
              <a:rPr lang="de-DE" sz="2400" dirty="0" smtClean="0"/>
              <a:t>Entscheidungen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313373" y="2244880"/>
            <a:ext cx="3041246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„Die Klimakrise verstärkt alle bekannten Risikofaktoren für die Schwächung oder gar den Zusammenbruch einer Demokratie.“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13372" y="5149301"/>
            <a:ext cx="304124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„Die Demokratie wird sich nur bewahren lassen, wenn wir das Klima schützen.“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3274" y="1630991"/>
            <a:ext cx="1014996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</a:t>
            </a:r>
            <a:r>
              <a:rPr lang="de-DE" sz="2400" b="1" dirty="0" smtClean="0"/>
              <a:t>3: Über den Zusammenhang von Demokratie und Klima sprechen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521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57383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4" y="2244435"/>
            <a:ext cx="2802887" cy="45062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86769" y="2244435"/>
            <a:ext cx="5432224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1. Diskutiert, ob Schaible Recht hat.</a:t>
            </a:r>
          </a:p>
          <a:p>
            <a:endParaRPr lang="de-DE" sz="2400" dirty="0" smtClean="0"/>
          </a:p>
          <a:p>
            <a:r>
              <a:rPr lang="de-DE" sz="2400" dirty="0" smtClean="0"/>
              <a:t>2. Schaible fordert neue Strukturen einer ‚wehrhaften Klimademokratie‘: Klimabürgerräte, Widerstandsrecht und Klimaschutz in die Verfassung, eine Klimaschutzbehörde mit Vetorecht. </a:t>
            </a:r>
          </a:p>
          <a:p>
            <a:r>
              <a:rPr lang="de-DE" sz="2400" dirty="0" smtClean="0"/>
              <a:t>Einigt euch auf eine Maßnahme, für die ihr euch am ehesten engagieren würdet.</a:t>
            </a:r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313373" y="2244880"/>
            <a:ext cx="3041246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„Die Klimakrise verstärkt alle bekannten Risikofaktoren für die Schwächung oder gar den Zusammenbruch einer Demokratie.“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13372" y="5149301"/>
            <a:ext cx="304124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„Die Demokratie wird sich nur bewahren lassen, wenn wir das Klima schützen.“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3274" y="1630991"/>
            <a:ext cx="1014996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</a:t>
            </a:r>
            <a:r>
              <a:rPr lang="de-DE" sz="2400" b="1" dirty="0" smtClean="0"/>
              <a:t>3: Über den Zusammenhang von Demokratie und Klima sprechen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124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57383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4" y="2244435"/>
            <a:ext cx="2802887" cy="45062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86769" y="2244435"/>
            <a:ext cx="5432224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1. Diskutiert, ob Schaible Recht hat.</a:t>
            </a:r>
          </a:p>
          <a:p>
            <a:endParaRPr lang="de-DE" sz="2400" dirty="0" smtClean="0"/>
          </a:p>
          <a:p>
            <a:r>
              <a:rPr lang="de-DE" sz="2400" dirty="0" smtClean="0"/>
              <a:t>2. Schaible fordert neue Strukturen einer ‚wehrhaften Klimademokratie‘: Klimabürgerräte, Widerstandsrecht und Klimaschutz in die Verfassung, eine Klimaschutzbehörde mit Vetorecht. </a:t>
            </a:r>
          </a:p>
          <a:p>
            <a:r>
              <a:rPr lang="de-DE" sz="2400" dirty="0" smtClean="0"/>
              <a:t>Einigt euch auf eine Maßnahme, für die ihr euch am ehesten engagieren würdet.</a:t>
            </a:r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313373" y="2244880"/>
            <a:ext cx="3041246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„Die Klimakrise verstärkt alle bekannten Risikofaktoren für die Schwächung oder gar den Zusammenbruch einer Demokratie.“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13372" y="5149301"/>
            <a:ext cx="304124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„Die Demokratie wird sich nur bewahren lassen, wenn wir das Klima schützen.“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3274" y="774329"/>
            <a:ext cx="939338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Auswertung:       </a:t>
            </a:r>
            <a:r>
              <a:rPr lang="de-DE" sz="2800" dirty="0" smtClean="0">
                <a:solidFill>
                  <a:schemeClr val="bg1"/>
                </a:solidFill>
              </a:rPr>
              <a:t>Was lernen </a:t>
            </a:r>
            <a:r>
              <a:rPr lang="de-DE" sz="2800" dirty="0" err="1" smtClean="0">
                <a:solidFill>
                  <a:schemeClr val="bg1"/>
                </a:solidFill>
              </a:rPr>
              <a:t>SuS</a:t>
            </a:r>
            <a:r>
              <a:rPr lang="de-DE" sz="2800" dirty="0" smtClean="0">
                <a:solidFill>
                  <a:schemeClr val="bg1"/>
                </a:solidFill>
              </a:rPr>
              <a:t> in dieser Übung? 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610" y="9237"/>
            <a:ext cx="2078389" cy="181032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23274" y="1630991"/>
            <a:ext cx="1014996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</a:t>
            </a:r>
            <a:r>
              <a:rPr lang="de-DE" sz="2400" b="1" dirty="0" smtClean="0"/>
              <a:t>3: Über den Zusammenhang von Demokratie und Klima sprechen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390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57383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610" y="9237"/>
            <a:ext cx="2078389" cy="18103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4" y="2244435"/>
            <a:ext cx="2802887" cy="45062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86769" y="2244435"/>
            <a:ext cx="560523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u="sng" dirty="0" err="1" smtClean="0"/>
              <a:t>SuS</a:t>
            </a:r>
            <a:r>
              <a:rPr lang="de-DE" sz="2000" u="sng" dirty="0" smtClean="0"/>
              <a:t> kennen die Risikofaktoren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de-DE" dirty="0" smtClean="0"/>
              <a:t>Klima-Migration     &gt;Xenophobie,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de-DE" dirty="0" smtClean="0"/>
              <a:t>Extremwetter</a:t>
            </a:r>
            <a:r>
              <a:rPr lang="de-DE" dirty="0"/>
              <a:t> </a:t>
            </a:r>
            <a:r>
              <a:rPr lang="de-DE" dirty="0" smtClean="0"/>
              <a:t>        &gt;Wohlstandsverluste,</a:t>
            </a:r>
            <a:endParaRPr lang="de-DE" dirty="0"/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de-DE" dirty="0" smtClean="0"/>
              <a:t>Preissteigerungen  &gt;soziale Ungleichheit,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de-DE" dirty="0" smtClean="0"/>
              <a:t>Freiheitseinschränkungen &gt;</a:t>
            </a:r>
            <a:r>
              <a:rPr lang="de-DE" dirty="0" err="1" smtClean="0"/>
              <a:t>Privilegienverlustängste</a:t>
            </a:r>
            <a:endParaRPr lang="de-DE" dirty="0"/>
          </a:p>
          <a:p>
            <a:endParaRPr lang="de-DE" sz="2800" dirty="0" smtClean="0"/>
          </a:p>
          <a:p>
            <a:r>
              <a:rPr lang="de-DE" sz="2000" u="sng" dirty="0" smtClean="0"/>
              <a:t>… Konsequenzen + Lösungen: </a:t>
            </a:r>
          </a:p>
          <a:p>
            <a:pPr marL="457200" indent="-457200">
              <a:buAutoNum type="arabicPeriod"/>
            </a:pPr>
            <a:r>
              <a:rPr lang="de-DE" sz="2000" dirty="0" smtClean="0"/>
              <a:t>Das Paradox der Demokratie: „Freiheit kann nur erhalten werden, wenn F. eingeschränkt wird.“</a:t>
            </a:r>
          </a:p>
          <a:p>
            <a:pPr marL="457200" indent="-457200">
              <a:buAutoNum type="arabicPeriod"/>
            </a:pPr>
            <a:r>
              <a:rPr lang="de-DE" sz="2000" dirty="0" smtClean="0"/>
              <a:t>Wir bewahren die Demokratie nur, wenn wir die Klimaerhitzung begrenzen!</a:t>
            </a:r>
          </a:p>
          <a:p>
            <a:pPr marL="457200" indent="-457200">
              <a:buAutoNum type="arabicPeriod"/>
            </a:pPr>
            <a:r>
              <a:rPr lang="de-DE" sz="2000" dirty="0" smtClean="0"/>
              <a:t>Denkmodell: „wehrhafte Klimademokratie“</a:t>
            </a:r>
          </a:p>
          <a:p>
            <a:pPr marL="457200" indent="-457200">
              <a:buAutoNum type="arabicPeriod"/>
            </a:pPr>
            <a:r>
              <a:rPr lang="de-DE" sz="2000" b="1" dirty="0" smtClean="0"/>
              <a:t>+ Aus Sorge um die Demokratie müssen wir „positive </a:t>
            </a:r>
            <a:r>
              <a:rPr lang="de-DE" sz="2000" b="1" dirty="0" err="1" smtClean="0"/>
              <a:t>stories</a:t>
            </a:r>
            <a:r>
              <a:rPr lang="de-DE" sz="2000" b="1" dirty="0" smtClean="0"/>
              <a:t>“ erzählen!  -&gt;Übung 1 und 4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313373" y="2244880"/>
            <a:ext cx="3041246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„Die Klimakrise verstärkt alle bekannten Risikofaktoren für die Schwächung oder gar den Zusammenbruch einer Demokratie.“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13372" y="5149301"/>
            <a:ext cx="304124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„Die Demokratie wird sich nur bewahren lassen, wenn wir das Klima schützen.“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3274" y="1630991"/>
            <a:ext cx="1014996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</a:t>
            </a:r>
            <a:r>
              <a:rPr lang="de-DE" sz="2400" b="1" dirty="0" smtClean="0"/>
              <a:t>3: Über den Zusammenhang von Demokratie und Klima sprechen</a:t>
            </a:r>
            <a:endParaRPr lang="de-DE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23274" y="774329"/>
            <a:ext cx="939338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</a:rPr>
              <a:t>Auswertung:       </a:t>
            </a:r>
            <a:r>
              <a:rPr lang="de-DE" sz="2800" dirty="0" smtClean="0">
                <a:solidFill>
                  <a:schemeClr val="bg1"/>
                </a:solidFill>
              </a:rPr>
              <a:t>Was lernen </a:t>
            </a:r>
            <a:r>
              <a:rPr lang="de-DE" sz="2800" dirty="0" err="1" smtClean="0">
                <a:solidFill>
                  <a:schemeClr val="bg1"/>
                </a:solidFill>
              </a:rPr>
              <a:t>SuS</a:t>
            </a:r>
            <a:r>
              <a:rPr lang="de-DE" sz="2800" dirty="0" smtClean="0">
                <a:solidFill>
                  <a:schemeClr val="bg1"/>
                </a:solidFill>
              </a:rPr>
              <a:t> in dieser Übung? 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73" y="9236"/>
            <a:ext cx="2115126" cy="184232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83434" y="874283"/>
            <a:ext cx="8158989" cy="4732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</a:t>
            </a:r>
            <a:r>
              <a:rPr lang="de-DE" sz="2400" b="1" dirty="0" smtClean="0"/>
              <a:t>4: Positive Visionen vor Verzögerungsdiskurse stellen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20314" y="6419520"/>
            <a:ext cx="440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DebunkingHandbook2020-German.pdf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r="65925"/>
          <a:stretch/>
        </p:blipFill>
        <p:spPr>
          <a:xfrm>
            <a:off x="383434" y="2203792"/>
            <a:ext cx="2468052" cy="419045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826311" y="1735575"/>
            <a:ext cx="4809605" cy="47397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</a:t>
            </a:r>
            <a:r>
              <a:rPr lang="de-DE" sz="2400" dirty="0"/>
              <a:t>. Einigen Sie sich auf ein visionäres Klimaschutzprojekt für das </a:t>
            </a:r>
            <a:r>
              <a:rPr lang="de-DE" sz="2400" dirty="0" smtClean="0"/>
              <a:t>Sie überzeugen </a:t>
            </a:r>
            <a:r>
              <a:rPr lang="de-DE" sz="2400" dirty="0"/>
              <a:t>wollen: 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„Veganes Mensaessen“, „kostenpflichtige Parkplätze“, „E-Ladestationen auf dem Parkplatz“, „Wärmepumpe statt Gasheizung“ ...</a:t>
            </a:r>
          </a:p>
          <a:p>
            <a:endParaRPr lang="de-DE" sz="1400" dirty="0" smtClean="0"/>
          </a:p>
          <a:p>
            <a:r>
              <a:rPr lang="de-DE" sz="2400" dirty="0" smtClean="0"/>
              <a:t>2</a:t>
            </a:r>
            <a:r>
              <a:rPr lang="de-DE" sz="2400" dirty="0"/>
              <a:t>. Verteilen Sie </a:t>
            </a:r>
            <a:r>
              <a:rPr lang="de-DE" sz="2400" dirty="0" smtClean="0"/>
              <a:t>die Rollen    </a:t>
            </a:r>
            <a:br>
              <a:rPr lang="de-DE" sz="2400" dirty="0" smtClean="0"/>
            </a:br>
            <a:r>
              <a:rPr lang="de-DE" sz="2400" dirty="0" smtClean="0"/>
              <a:t>      Visionärin/Visionär, </a:t>
            </a:r>
            <a:br>
              <a:rPr lang="de-DE" sz="2400" dirty="0" smtClean="0"/>
            </a:br>
            <a:r>
              <a:rPr lang="de-DE" sz="2400" dirty="0" smtClean="0"/>
              <a:t>      Verzögernde </a:t>
            </a:r>
            <a:r>
              <a:rPr lang="de-DE" sz="2400" dirty="0"/>
              <a:t>+ </a:t>
            </a:r>
            <a:endParaRPr lang="de-DE" sz="2400" dirty="0" smtClean="0"/>
          </a:p>
          <a:p>
            <a:r>
              <a:rPr lang="de-DE" sz="2400" dirty="0" smtClean="0"/>
              <a:t>      Beobachtende. </a:t>
            </a:r>
          </a:p>
          <a:p>
            <a:r>
              <a:rPr lang="de-DE" sz="2400" dirty="0" smtClean="0"/>
              <a:t>Führen </a:t>
            </a:r>
            <a:r>
              <a:rPr lang="de-DE" sz="2400" dirty="0"/>
              <a:t>Sie das Rollenspiel durch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383434" y="1735575"/>
            <a:ext cx="506687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„</a:t>
            </a:r>
            <a:r>
              <a:rPr lang="de-DE" sz="2400" b="1" dirty="0" err="1"/>
              <a:t>Stop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be</a:t>
            </a:r>
            <a:r>
              <a:rPr lang="de-DE" sz="2400" b="1" dirty="0"/>
              <a:t> </a:t>
            </a:r>
            <a:r>
              <a:rPr lang="de-DE" sz="2400" b="1" dirty="0" err="1"/>
              <a:t>against</a:t>
            </a:r>
            <a:r>
              <a:rPr lang="de-DE" sz="2400" b="1" dirty="0" smtClean="0"/>
              <a:t>!“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851486" y="2215959"/>
            <a:ext cx="2598819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err="1"/>
              <a:t>Debunking</a:t>
            </a:r>
            <a:r>
              <a:rPr lang="de-DE" sz="2000" dirty="0"/>
              <a:t>: </a:t>
            </a:r>
            <a:r>
              <a:rPr lang="de-DE" sz="2000" dirty="0" smtClean="0"/>
              <a:t>Beginnen Sie mit einem Fakt / einer Vision.</a:t>
            </a:r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r>
              <a:rPr lang="de-DE" sz="2000" dirty="0" smtClean="0"/>
              <a:t>Erklären Sie den Trugschluss im Verzögerungsdiskurs / in der Klimaleugnung</a:t>
            </a:r>
          </a:p>
          <a:p>
            <a:endParaRPr lang="de-DE" sz="1600" dirty="0"/>
          </a:p>
          <a:p>
            <a:endParaRPr lang="de-DE" sz="1200" dirty="0"/>
          </a:p>
          <a:p>
            <a:r>
              <a:rPr lang="de-DE" sz="2000" dirty="0" smtClean="0"/>
              <a:t>Wiederholen Sie den Fakt / die positive Vision.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2851486" y="2167831"/>
            <a:ext cx="2598819" cy="42165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Beginnen Sie mit einem Fakt (einer Vision).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r>
              <a:rPr lang="de-DE" sz="2000" dirty="0" smtClean="0"/>
              <a:t>Erklären Sie den Trugschluss im Verzögerungsdiskurs / in der Klimaleugnung</a:t>
            </a:r>
          </a:p>
          <a:p>
            <a:endParaRPr lang="de-DE" sz="1600" dirty="0"/>
          </a:p>
          <a:p>
            <a:endParaRPr lang="de-DE" sz="1200" dirty="0" smtClean="0"/>
          </a:p>
          <a:p>
            <a:endParaRPr lang="de-DE" sz="1200" dirty="0"/>
          </a:p>
          <a:p>
            <a:r>
              <a:rPr lang="de-DE" sz="2000" dirty="0" smtClean="0"/>
              <a:t>Wiederholen Sie den Fakt (die Vision)</a:t>
            </a:r>
            <a:endParaRPr lang="de-DE" sz="20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428" y="4884822"/>
            <a:ext cx="332200" cy="35650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807" y="5241329"/>
            <a:ext cx="307821" cy="32202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427" y="5597836"/>
            <a:ext cx="328305" cy="36531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826311" y="6475334"/>
            <a:ext cx="4809605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Nutzen Sie die Handouts auf den Tischen!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8"/>
            <a:ext cx="11970326" cy="517237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Herzlich willkommen zum 3. </a:t>
            </a:r>
            <a:r>
              <a:rPr lang="de-DE" sz="2800" dirty="0" err="1" smtClean="0"/>
              <a:t>Klimadidaktikworkshop</a:t>
            </a:r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42663"/>
            <a:ext cx="10612582" cy="523668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442" y="9236"/>
            <a:ext cx="1993557" cy="173643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14038" y="1265522"/>
            <a:ext cx="4719781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Der Workshop ist Teil unserer VINN-Arbeit zum „Demokratielernen“: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73" y="9236"/>
            <a:ext cx="2115126" cy="184232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83434" y="874283"/>
            <a:ext cx="8158989" cy="4732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</a:t>
            </a:r>
            <a:r>
              <a:rPr lang="de-DE" sz="2400" b="1" dirty="0" smtClean="0"/>
              <a:t>4: Positive Visionen vor Verzögerungsdiskurse stellen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20314" y="6419520"/>
            <a:ext cx="440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DebunkingHandbook2020-German.pdf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r="65925"/>
          <a:stretch/>
        </p:blipFill>
        <p:spPr>
          <a:xfrm>
            <a:off x="383434" y="2203792"/>
            <a:ext cx="2468052" cy="419045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30645" y="1857249"/>
            <a:ext cx="4809605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Vision:</a:t>
            </a:r>
            <a:r>
              <a:rPr lang="de-DE" sz="2400" dirty="0" smtClean="0"/>
              <a:t> „</a:t>
            </a:r>
            <a:r>
              <a:rPr lang="de-DE" sz="2400" dirty="0"/>
              <a:t>Veganes Mensaessen“, „kostenpflichtige Parkplätze“, „E-Ladestationen auf dem Parkplatz“, „Wärmepumpe statt Gasheizung“ </a:t>
            </a:r>
            <a:r>
              <a:rPr lang="de-DE" sz="2400" dirty="0" smtClean="0"/>
              <a:t>...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383434" y="1735575"/>
            <a:ext cx="506687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„</a:t>
            </a:r>
            <a:r>
              <a:rPr lang="de-DE" sz="2400" b="1" dirty="0" err="1" smtClean="0"/>
              <a:t>Stop</a:t>
            </a:r>
            <a:r>
              <a:rPr lang="de-DE" sz="2400" b="1" dirty="0" smtClean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be</a:t>
            </a:r>
            <a:r>
              <a:rPr lang="de-DE" sz="2400" b="1" dirty="0"/>
              <a:t> </a:t>
            </a:r>
            <a:r>
              <a:rPr lang="de-DE" sz="2400" b="1" dirty="0" err="1"/>
              <a:t>against</a:t>
            </a:r>
            <a:r>
              <a:rPr lang="de-DE" sz="2400" b="1" dirty="0" smtClean="0"/>
              <a:t>!“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911646" y="2215959"/>
            <a:ext cx="2538659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err="1"/>
              <a:t>Debunking</a:t>
            </a:r>
            <a:r>
              <a:rPr lang="de-DE" sz="2000" dirty="0"/>
              <a:t>: </a:t>
            </a:r>
            <a:r>
              <a:rPr lang="de-DE" sz="2000" dirty="0" smtClean="0"/>
              <a:t>Beginnen Sie mit einem Fakt / einer Vision.</a:t>
            </a:r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r>
              <a:rPr lang="de-DE" sz="2000" dirty="0" smtClean="0"/>
              <a:t>Erklären Sie den Trugschluss im Verzögerungsdiskurs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2000" dirty="0" smtClean="0"/>
              <a:t>Wiederholen Sie den Fakt / die positive Vision.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2851486" y="2215959"/>
            <a:ext cx="2598819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err="1"/>
              <a:t>Debunking</a:t>
            </a:r>
            <a:r>
              <a:rPr lang="de-DE" sz="2000" dirty="0"/>
              <a:t>: </a:t>
            </a:r>
            <a:r>
              <a:rPr lang="de-DE" sz="2000" dirty="0" smtClean="0"/>
              <a:t>Beginnen Sie mit einem Fakt / einer Vision.</a:t>
            </a:r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r>
              <a:rPr lang="de-DE" sz="2000" dirty="0" smtClean="0"/>
              <a:t>Erklären Sie den Trugschluss im Verzögerungsdiskurs / in der Klimaleugnung</a:t>
            </a:r>
          </a:p>
          <a:p>
            <a:endParaRPr lang="de-DE" sz="1600" dirty="0"/>
          </a:p>
          <a:p>
            <a:endParaRPr lang="de-DE" sz="1200" dirty="0"/>
          </a:p>
          <a:p>
            <a:r>
              <a:rPr lang="de-DE" sz="2000" dirty="0" smtClean="0"/>
              <a:t>Wiederholen Sie den Fakt / die positive Vision.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141" y="2013003"/>
            <a:ext cx="1317504" cy="141390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962092" y="3643225"/>
            <a:ext cx="480960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Verzögernde</a:t>
            </a:r>
            <a:r>
              <a:rPr lang="de-DE" sz="2400" dirty="0" smtClean="0"/>
              <a:t>: nutzen Desinformationsstrategien oder Verzögerungsdiskurse. </a:t>
            </a:r>
            <a:endParaRPr lang="de-DE" sz="24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581" y="4902505"/>
            <a:ext cx="1286058" cy="143102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982217" y="5494214"/>
            <a:ext cx="480960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Beobachtende</a:t>
            </a:r>
            <a:r>
              <a:rPr lang="de-DE" sz="2400" dirty="0" smtClean="0"/>
              <a:t>: Wie wirkt das Prinzip „Vision-Erklären-Vision“? </a:t>
            </a:r>
            <a:endParaRPr lang="de-DE" sz="2400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7948" y="3426909"/>
            <a:ext cx="1367889" cy="1431025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2851486" y="2167831"/>
            <a:ext cx="2598819" cy="42165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Beginnen Sie mit einem Fakt (einer Vision).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r>
              <a:rPr lang="de-DE" sz="2000" dirty="0" smtClean="0"/>
              <a:t>Erklären Sie den Trugschluss im Verzögerungsdiskurs / in der Klimaleugnung</a:t>
            </a:r>
          </a:p>
          <a:p>
            <a:endParaRPr lang="de-DE" sz="1600" dirty="0"/>
          </a:p>
          <a:p>
            <a:endParaRPr lang="de-DE" sz="1200" dirty="0" smtClean="0"/>
          </a:p>
          <a:p>
            <a:endParaRPr lang="de-DE" sz="1200" dirty="0"/>
          </a:p>
          <a:p>
            <a:r>
              <a:rPr lang="de-DE" sz="2000" dirty="0" smtClean="0"/>
              <a:t>Wiederholen Sie den Fakt (die Vision)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983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73" y="9236"/>
            <a:ext cx="2115126" cy="184232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83434" y="874283"/>
            <a:ext cx="8158989" cy="4732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/>
              <a:t>Übung </a:t>
            </a:r>
            <a:r>
              <a:rPr lang="de-DE" sz="2400" b="1" dirty="0" smtClean="0"/>
              <a:t>4: Positive Visionen vor Verzögerungsdiskurse stellen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20314" y="6419520"/>
            <a:ext cx="440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DebunkingHandbook2020-German.pdf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r="65925"/>
          <a:stretch/>
        </p:blipFill>
        <p:spPr>
          <a:xfrm>
            <a:off x="383434" y="2203792"/>
            <a:ext cx="2468052" cy="419045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826311" y="1735575"/>
            <a:ext cx="4809605" cy="46353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</a:t>
            </a:r>
            <a:r>
              <a:rPr lang="de-DE" sz="2400" dirty="0"/>
              <a:t>. Einigen Sie sich auf ein visionäres Klimaschutzprojekt für das </a:t>
            </a:r>
            <a:r>
              <a:rPr lang="de-DE" sz="2400" dirty="0" smtClean="0"/>
              <a:t>Sie überzeugen </a:t>
            </a:r>
            <a:r>
              <a:rPr lang="de-DE" sz="2400" dirty="0"/>
              <a:t>wollen: 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„Veganes Mensaessen“, „kostenpflichtige Parkplätze“, „E-Ladestationen auf dem Parkplatz“, „Wärmepumpe statt Gasheizung“ ...</a:t>
            </a:r>
          </a:p>
          <a:p>
            <a:endParaRPr lang="de-DE" sz="2400" dirty="0" smtClean="0"/>
          </a:p>
          <a:p>
            <a:r>
              <a:rPr lang="de-DE" sz="2400" dirty="0" smtClean="0"/>
              <a:t>2</a:t>
            </a:r>
            <a:r>
              <a:rPr lang="de-DE" sz="2400" dirty="0"/>
              <a:t>. Verteilen Sie </a:t>
            </a:r>
            <a:r>
              <a:rPr lang="de-DE" sz="2400" dirty="0" smtClean="0"/>
              <a:t>die drei </a:t>
            </a:r>
            <a:r>
              <a:rPr lang="de-DE" sz="2400" dirty="0"/>
              <a:t>Rollen </a:t>
            </a:r>
            <a:r>
              <a:rPr lang="de-DE" sz="2400" dirty="0" smtClean="0"/>
              <a:t>Visionärin/Visionär, </a:t>
            </a:r>
            <a:r>
              <a:rPr lang="de-DE" sz="2400" dirty="0" err="1" smtClean="0"/>
              <a:t>Verzögerin</a:t>
            </a:r>
            <a:r>
              <a:rPr lang="de-DE" sz="2400" dirty="0" smtClean="0"/>
              <a:t>/</a:t>
            </a:r>
            <a:r>
              <a:rPr lang="de-DE" sz="2400" dirty="0" err="1" smtClean="0"/>
              <a:t>Verzöger</a:t>
            </a:r>
            <a:r>
              <a:rPr lang="de-DE" sz="2400" dirty="0" smtClean="0"/>
              <a:t> </a:t>
            </a:r>
            <a:r>
              <a:rPr lang="de-DE" sz="2400" dirty="0"/>
              <a:t>+ </a:t>
            </a:r>
            <a:r>
              <a:rPr lang="de-DE" sz="2400" dirty="0" smtClean="0"/>
              <a:t>Beobachtende und führen </a:t>
            </a:r>
            <a:r>
              <a:rPr lang="de-DE" sz="2400" dirty="0"/>
              <a:t>Sie das Rollenspiel durch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383434" y="1735575"/>
            <a:ext cx="506687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„</a:t>
            </a:r>
            <a:r>
              <a:rPr lang="de-DE" sz="2400" b="1" dirty="0" err="1"/>
              <a:t>Stop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be</a:t>
            </a:r>
            <a:r>
              <a:rPr lang="de-DE" sz="2400" b="1" dirty="0"/>
              <a:t> </a:t>
            </a:r>
            <a:r>
              <a:rPr lang="de-DE" sz="2400" b="1" dirty="0" err="1"/>
              <a:t>against</a:t>
            </a:r>
            <a:r>
              <a:rPr lang="de-DE" sz="2400" b="1" dirty="0" smtClean="0"/>
              <a:t>!“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911646" y="2215959"/>
            <a:ext cx="2538659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err="1"/>
              <a:t>Debunking</a:t>
            </a:r>
            <a:r>
              <a:rPr lang="de-DE" sz="2000" dirty="0"/>
              <a:t>: </a:t>
            </a:r>
            <a:r>
              <a:rPr lang="de-DE" sz="2000" dirty="0" smtClean="0"/>
              <a:t>Beginnen Sie mit einem Fakt / einer Vision.</a:t>
            </a:r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r>
              <a:rPr lang="de-DE" sz="2000" dirty="0" smtClean="0"/>
              <a:t>Erklären Sie den Trugschluss im Verzögerungsdiskurs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2000" dirty="0" smtClean="0"/>
              <a:t>Wiederholen Sie den Fakt / die positive Vision.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5826311" y="4790911"/>
            <a:ext cx="4809605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Auswertung:</a:t>
            </a:r>
            <a:r>
              <a:rPr lang="de-DE" sz="2400" dirty="0" smtClean="0">
                <a:solidFill>
                  <a:schemeClr val="bg1"/>
                </a:solidFill>
              </a:rPr>
              <a:t> Wie wirkt </a:t>
            </a:r>
            <a:r>
              <a:rPr lang="de-DE" sz="2400" dirty="0">
                <a:solidFill>
                  <a:schemeClr val="bg1"/>
                </a:solidFill>
              </a:rPr>
              <a:t>das Prinzip </a:t>
            </a:r>
            <a:r>
              <a:rPr lang="de-DE" sz="2400" dirty="0" smtClean="0">
                <a:solidFill>
                  <a:schemeClr val="bg1"/>
                </a:solidFill>
              </a:rPr>
              <a:t>„Vision-Erklären-Vision“ 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im </a:t>
            </a:r>
            <a:r>
              <a:rPr lang="de-DE" sz="2400" dirty="0">
                <a:solidFill>
                  <a:schemeClr val="bg1"/>
                </a:solidFill>
              </a:rPr>
              <a:t>Umgang </a:t>
            </a:r>
            <a:r>
              <a:rPr lang="de-DE" sz="2400" dirty="0" smtClean="0">
                <a:solidFill>
                  <a:schemeClr val="bg1"/>
                </a:solidFill>
              </a:rPr>
              <a:t>mit Desinformation und  Verzögerungsdiskursen?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851486" y="2167831"/>
            <a:ext cx="2598819" cy="42165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Beginnen Sie mit einem Fakt (einer Vision).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r>
              <a:rPr lang="de-DE" sz="2000" dirty="0" smtClean="0"/>
              <a:t>Erklären Sie den Trugschluss im Verzögerungsdiskurs / in der Klimaleugnung</a:t>
            </a:r>
          </a:p>
          <a:p>
            <a:endParaRPr lang="de-DE" sz="1600" dirty="0"/>
          </a:p>
          <a:p>
            <a:endParaRPr lang="de-DE" sz="1200" dirty="0" smtClean="0"/>
          </a:p>
          <a:p>
            <a:endParaRPr lang="de-DE" sz="1200" dirty="0"/>
          </a:p>
          <a:p>
            <a:r>
              <a:rPr lang="de-DE" sz="2000" dirty="0" smtClean="0"/>
              <a:t>Wiederholen Sie den Fakt (die Vision)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975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F446237-E65C-99CB-0EA4-6E248B0EE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3" y="2690954"/>
            <a:ext cx="12142274" cy="4082825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67B008-4819-66D4-DCE9-482FCD7D4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1196" y="2838326"/>
            <a:ext cx="5030803" cy="799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>
                <a:hlinkClick r:id="rId3"/>
              </a:rPr>
              <a:t>https://www.km.bayern.de/ministerium/bildungspolitische-schwerpunktthemen/verfassungsviertelstunde</a:t>
            </a:r>
            <a:endParaRPr lang="de-DE" sz="1600" dirty="0"/>
          </a:p>
          <a:p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23274" y="272618"/>
            <a:ext cx="9144000" cy="49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u="sng" smtClean="0"/>
              <a:t>Klimarat des Studienseminars für Gymnasien Bad Vilbel</a:t>
            </a:r>
            <a:endParaRPr lang="de-DE" sz="2800" b="1" u="sng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873" y="9236"/>
            <a:ext cx="2115126" cy="184232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24873" y="1209964"/>
            <a:ext cx="9901382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Unsere Vision: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smtClean="0">
                <a:solidFill>
                  <a:schemeClr val="bg1"/>
                </a:solidFill>
              </a:rPr>
              <a:t>        Eine </a:t>
            </a:r>
            <a:r>
              <a:rPr lang="de-DE" sz="2800" dirty="0">
                <a:solidFill>
                  <a:schemeClr val="bg1"/>
                </a:solidFill>
              </a:rPr>
              <a:t>„Klimaviertelstunde“ pro Woche nach dem </a:t>
            </a:r>
            <a:r>
              <a:rPr lang="de-DE" sz="2800" dirty="0" smtClean="0">
                <a:solidFill>
                  <a:schemeClr val="bg1"/>
                </a:solidFill>
              </a:rPr>
              <a:t>Vorbild </a:t>
            </a:r>
            <a:r>
              <a:rPr lang="de-DE" sz="2800" dirty="0">
                <a:solidFill>
                  <a:schemeClr val="bg1"/>
                </a:solidFill>
              </a:rPr>
              <a:t>der bayrischen </a:t>
            </a:r>
            <a:r>
              <a:rPr lang="de-DE" sz="2800" dirty="0" smtClean="0">
                <a:solidFill>
                  <a:schemeClr val="bg1"/>
                </a:solidFill>
              </a:rPr>
              <a:t>Verfassungsviertelstunde. (&gt;40 </a:t>
            </a:r>
            <a:r>
              <a:rPr lang="de-DE" sz="2800" dirty="0" err="1" smtClean="0">
                <a:solidFill>
                  <a:schemeClr val="bg1"/>
                </a:solidFill>
              </a:rPr>
              <a:t>KVStd</a:t>
            </a:r>
            <a:r>
              <a:rPr lang="de-DE" sz="2800" dirty="0" smtClean="0">
                <a:solidFill>
                  <a:schemeClr val="bg1"/>
                </a:solidFill>
              </a:rPr>
              <a:t>./</a:t>
            </a:r>
            <a:r>
              <a:rPr lang="de-DE" sz="2800" dirty="0" err="1" smtClean="0">
                <a:solidFill>
                  <a:schemeClr val="bg1"/>
                </a:solidFill>
              </a:rPr>
              <a:t>Sj</a:t>
            </a:r>
            <a:r>
              <a:rPr lang="de-DE" sz="2800" dirty="0" smtClean="0">
                <a:solidFill>
                  <a:schemeClr val="bg1"/>
                </a:solidFill>
              </a:rPr>
              <a:t>.)</a:t>
            </a:r>
          </a:p>
          <a:p>
            <a:r>
              <a:rPr lang="de-DE" sz="2800" b="1" dirty="0" smtClean="0">
                <a:solidFill>
                  <a:schemeClr val="bg1"/>
                </a:solidFill>
              </a:rPr>
              <a:t>Der große Vorteil:   </a:t>
            </a:r>
            <a:r>
              <a:rPr lang="de-DE" sz="2800" dirty="0" smtClean="0">
                <a:solidFill>
                  <a:schemeClr val="bg1"/>
                </a:solidFill>
              </a:rPr>
              <a:t>Jede Lehrkraft hat es in der Hand! 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73" y="9236"/>
            <a:ext cx="2115126" cy="184232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17D5C1D-28C3-C245-42DB-BE977851E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577"/>
          <a:stretch/>
        </p:blipFill>
        <p:spPr>
          <a:xfrm>
            <a:off x="179475" y="3086515"/>
            <a:ext cx="9210248" cy="21078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DF03DFC-BC56-FA89-AD92-891F445D56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84"/>
          <a:stretch/>
        </p:blipFill>
        <p:spPr>
          <a:xfrm>
            <a:off x="413886" y="770684"/>
            <a:ext cx="6397281" cy="1905266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23274" y="272618"/>
            <a:ext cx="9144000" cy="494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u="sng" smtClean="0"/>
              <a:t>Klimarat des Studienseminars für Gymnasien Bad Vilbel</a:t>
            </a:r>
            <a:endParaRPr lang="de-DE" sz="2800" b="1" u="sng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74" y="5316746"/>
            <a:ext cx="8507012" cy="11431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17D5C1D-28C3-C245-42DB-BE977851E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129"/>
          <a:stretch/>
        </p:blipFill>
        <p:spPr>
          <a:xfrm>
            <a:off x="4948848" y="3096605"/>
            <a:ext cx="8551738" cy="348572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12526" y="1335703"/>
            <a:ext cx="9901382" cy="1836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de-DE" sz="2000" dirty="0">
                <a:solidFill>
                  <a:schemeClr val="bg1"/>
                </a:solidFill>
              </a:rPr>
              <a:t>Unsere Vision: </a:t>
            </a:r>
            <a:r>
              <a:rPr lang="de-DE" sz="2000" dirty="0" smtClean="0">
                <a:solidFill>
                  <a:schemeClr val="bg1"/>
                </a:solidFill>
              </a:rPr>
              <a:t>        Eine </a:t>
            </a:r>
            <a:r>
              <a:rPr lang="de-DE" sz="2000" dirty="0">
                <a:solidFill>
                  <a:schemeClr val="bg1"/>
                </a:solidFill>
              </a:rPr>
              <a:t>„Klimaviertelstunde“ pro Woche </a:t>
            </a:r>
            <a:r>
              <a:rPr lang="de-DE" sz="2000" dirty="0" smtClean="0">
                <a:solidFill>
                  <a:schemeClr val="bg1"/>
                </a:solidFill>
              </a:rPr>
              <a:t>(&gt;40 KVS/</a:t>
            </a:r>
            <a:r>
              <a:rPr lang="de-DE" sz="2000" dirty="0" err="1" smtClean="0">
                <a:solidFill>
                  <a:schemeClr val="bg1"/>
                </a:solidFill>
              </a:rPr>
              <a:t>Sj</a:t>
            </a:r>
            <a:r>
              <a:rPr lang="de-DE" sz="2000" dirty="0" smtClean="0">
                <a:solidFill>
                  <a:schemeClr val="bg1"/>
                </a:solidFill>
              </a:rPr>
              <a:t>.)</a:t>
            </a:r>
          </a:p>
          <a:p>
            <a:pPr>
              <a:spcBef>
                <a:spcPts val="4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Der große Vorteil: </a:t>
            </a:r>
            <a:r>
              <a:rPr lang="de-DE" sz="2000" b="1" dirty="0" smtClean="0">
                <a:solidFill>
                  <a:schemeClr val="bg1"/>
                </a:solidFill>
              </a:rPr>
              <a:t>  </a:t>
            </a:r>
            <a:r>
              <a:rPr lang="de-DE" sz="2000" dirty="0" smtClean="0">
                <a:solidFill>
                  <a:schemeClr val="bg1"/>
                </a:solidFill>
              </a:rPr>
              <a:t>Jede Lehrkraft hat es in der Hand! </a:t>
            </a:r>
          </a:p>
          <a:p>
            <a:pPr>
              <a:spcBef>
                <a:spcPts val="400"/>
              </a:spcBef>
            </a:pP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smtClean="0">
                <a:solidFill>
                  <a:schemeClr val="bg1"/>
                </a:solidFill>
              </a:rPr>
              <a:t>                                  Die </a:t>
            </a:r>
            <a:r>
              <a:rPr lang="de-DE" sz="2000" dirty="0" err="1" smtClean="0">
                <a:solidFill>
                  <a:schemeClr val="bg1"/>
                </a:solidFill>
              </a:rPr>
              <a:t>KVStd</a:t>
            </a:r>
            <a:r>
              <a:rPr lang="de-DE" sz="2000" dirty="0" smtClean="0">
                <a:solidFill>
                  <a:schemeClr val="bg1"/>
                </a:solidFill>
              </a:rPr>
              <a:t>.: Kristallisationspunkt für fachliche Vertiefungen</a:t>
            </a:r>
          </a:p>
          <a:p>
            <a:pPr>
              <a:spcBef>
                <a:spcPts val="4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Unser Motto:           Was die in Bayern können, das …  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  <a:p>
            <a:pPr>
              <a:spcBef>
                <a:spcPts val="400"/>
              </a:spcBef>
            </a:pP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Unsere Aufgabe:     Üben = Fit werden für Klimagespräche in Klimaviertelstunden!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8F914C9-A498-272B-3D06-55618AC696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87"/>
          <a:stretch/>
        </p:blipFill>
        <p:spPr>
          <a:xfrm>
            <a:off x="471638" y="227793"/>
            <a:ext cx="10587789" cy="55267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873B38D-93C6-8F14-CF2E-D3E269250803}"/>
              </a:ext>
            </a:extLst>
          </p:cNvPr>
          <p:cNvSpPr txBox="1"/>
          <p:nvPr/>
        </p:nvSpPr>
        <p:spPr>
          <a:xfrm>
            <a:off x="3818822" y="6130573"/>
            <a:ext cx="7760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https://www.sinus-institut.de/sinus-milieus/sinus-jugendmilieus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51127" y="6308436"/>
            <a:ext cx="82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7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7CB90F2-1D2F-D221-28DE-C2A98FDCE28B}"/>
              </a:ext>
            </a:extLst>
          </p:cNvPr>
          <p:cNvGrpSpPr/>
          <p:nvPr/>
        </p:nvGrpSpPr>
        <p:grpSpPr>
          <a:xfrm>
            <a:off x="5283200" y="349620"/>
            <a:ext cx="6810701" cy="5931108"/>
            <a:chOff x="563248" y="249075"/>
            <a:chExt cx="7481083" cy="6409036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EF04BAD-3AAF-CE36-D2C7-FBA7B8F4C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248" y="249075"/>
              <a:ext cx="7481083" cy="4688685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2512697-A4FB-2C70-D786-9765DBA7A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796" y="4937760"/>
              <a:ext cx="7157986" cy="1720351"/>
            </a:xfrm>
            <a:prstGeom prst="rect">
              <a:avLst/>
            </a:prstGeom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004A99C6-2EDE-4DBC-0E31-A17D51CA883A}"/>
              </a:ext>
            </a:extLst>
          </p:cNvPr>
          <p:cNvSpPr txBox="1"/>
          <p:nvPr/>
        </p:nvSpPr>
        <p:spPr>
          <a:xfrm>
            <a:off x="421105" y="6488668"/>
            <a:ext cx="8713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https://www.sinus-institut.de/media-center/studien/wie-ticken-jugendliche-2024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F3EC24E-858C-38B5-40BF-B5F073342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73" y="-16266"/>
            <a:ext cx="4969163" cy="433167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149D3A9-C906-248F-8459-0DD250249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469" y="3633848"/>
            <a:ext cx="3329106" cy="206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08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9" y="1819175"/>
            <a:ext cx="4829942" cy="393673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938" y="0"/>
            <a:ext cx="7687319" cy="447248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143" y="4401055"/>
            <a:ext cx="4445870" cy="237841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558914" y="6285297"/>
            <a:ext cx="981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5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72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588" y="225147"/>
            <a:ext cx="7833175" cy="65248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166684" y="6280484"/>
            <a:ext cx="178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0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8"/>
            <a:ext cx="11970326" cy="517237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Herzlich willkommen zum 3. </a:t>
            </a:r>
            <a:r>
              <a:rPr lang="de-DE" sz="2800" dirty="0" err="1" smtClean="0"/>
              <a:t>Klimadidaktikworkshop</a:t>
            </a:r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442" y="9236"/>
            <a:ext cx="1993557" cy="17364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81" y="1139158"/>
            <a:ext cx="9313256" cy="57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t="54704"/>
          <a:stretch/>
        </p:blipFill>
        <p:spPr>
          <a:xfrm>
            <a:off x="4777837" y="4572309"/>
            <a:ext cx="7527861" cy="212343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33391" y="3501375"/>
            <a:ext cx="47923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Die 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Befunde der wenigen Studien, in welchen Lernende altersgemäß entweder politische 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Entscheidungs-prozesse 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simulieren oder sich direkt klimapolitisch engagieren, zeigen jedoch, dass ein Unterricht, der Klimapolitik explizit behandelt, durchaus beeindruckende Effekte und Initiativen hervorbringen kann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.“</a:t>
            </a:r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>
            <a:off x="581571" y="1814030"/>
            <a:ext cx="54476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„Statt einseitig die Anpassung des privaten Konsums zu predigen, muss eine wirksame Klimabildung und –</a:t>
            </a:r>
            <a:r>
              <a:rPr lang="de-DE" sz="2000" dirty="0" err="1" smtClean="0">
                <a:solidFill>
                  <a:srgbClr val="4A4A4A"/>
                </a:solidFill>
                <a:latin typeface="Roboto"/>
              </a:rPr>
              <a:t>kommunikation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 daher die Bedeutung politischer Entscheidungen für den Klimaschutz vermitteln..“</a:t>
            </a:r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581572" y="2724729"/>
            <a:ext cx="4479956" cy="4076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96580" y="1378564"/>
            <a:ext cx="97546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„Politik - der blinde Fleck der Klimabildung“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7209092" y="4969628"/>
            <a:ext cx="1341910" cy="1726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373894" y="4376682"/>
            <a:ext cx="648489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-&gt; Ein </a:t>
            </a:r>
            <a:r>
              <a:rPr lang="de-DE" dirty="0" err="1" smtClean="0"/>
              <a:t>Klimadidaktikworkshop</a:t>
            </a:r>
            <a:r>
              <a:rPr lang="de-DE" dirty="0" smtClean="0"/>
              <a:t> / </a:t>
            </a:r>
            <a:r>
              <a:rPr lang="de-DE" dirty="0" err="1" smtClean="0"/>
              <a:t>Hj</a:t>
            </a:r>
            <a:r>
              <a:rPr lang="de-DE" dirty="0" smtClean="0"/>
              <a:t>. am </a:t>
            </a:r>
            <a:r>
              <a:rPr lang="de-DE" dirty="0" err="1" smtClean="0"/>
              <a:t>StS</a:t>
            </a:r>
            <a:r>
              <a:rPr lang="de-DE" dirty="0"/>
              <a:t> </a:t>
            </a:r>
            <a:r>
              <a:rPr lang="de-DE" dirty="0" smtClean="0"/>
              <a:t>GYM Bad Vilbel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372193" y="2182695"/>
            <a:ext cx="544764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Link: </a:t>
            </a:r>
            <a:r>
              <a:rPr lang="de-DE" dirty="0" smtClean="0">
                <a:hlinkClick r:id="rId4"/>
              </a:rPr>
              <a:t>www.klimafakten.de/kommunikation/politik-der-blinde-fleck-der-klimabildung</a:t>
            </a:r>
            <a:r>
              <a:rPr lang="de-DE" dirty="0" smtClean="0"/>
              <a:t>  oder </a:t>
            </a:r>
            <a:r>
              <a:rPr lang="de-DE" dirty="0" smtClean="0">
                <a:hlinkClick r:id="rId5"/>
              </a:rPr>
              <a:t>www.t1p.de/klibi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0702" y="2895100"/>
            <a:ext cx="1460500" cy="1460500"/>
          </a:xfrm>
          <a:prstGeom prst="rect">
            <a:avLst/>
          </a:prstGeom>
        </p:spPr>
      </p:pic>
      <p:sp>
        <p:nvSpPr>
          <p:cNvPr id="18" name="Pfeil nach rechts 17"/>
          <p:cNvSpPr/>
          <p:nvPr/>
        </p:nvSpPr>
        <p:spPr>
          <a:xfrm>
            <a:off x="9670472" y="3320059"/>
            <a:ext cx="773870" cy="526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323274" y="272618"/>
            <a:ext cx="9144000" cy="49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u="sng" smtClean="0"/>
              <a:t>Klimarat des Studienseminars für Gymnasien Bad Vilbel</a:t>
            </a:r>
            <a:endParaRPr lang="de-DE" sz="2800" b="1" u="sng" dirty="0"/>
          </a:p>
        </p:txBody>
      </p:sp>
      <p:sp>
        <p:nvSpPr>
          <p:cNvPr id="21" name="Untertitel 2"/>
          <p:cNvSpPr txBox="1">
            <a:spLocks/>
          </p:cNvSpPr>
          <p:nvPr/>
        </p:nvSpPr>
        <p:spPr>
          <a:xfrm>
            <a:off x="387030" y="708473"/>
            <a:ext cx="7879515" cy="5172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/>
              <a:t>Herzlich willkommen zum 3. </a:t>
            </a:r>
            <a:r>
              <a:rPr lang="de-DE" dirty="0" err="1" smtClean="0"/>
              <a:t>Klimadidaktikworkshop</a:t>
            </a:r>
            <a:r>
              <a:rPr lang="de-DE" dirty="0" smtClean="0"/>
              <a:t> </a:t>
            </a:r>
          </a:p>
          <a:p>
            <a:endParaRPr lang="de-DE" dirty="0" smtClean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8442" y="9236"/>
            <a:ext cx="1993557" cy="1736437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533390" y="4158674"/>
            <a:ext cx="4792323" cy="89959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0017076" y="4825635"/>
            <a:ext cx="1984126" cy="5687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51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leidung, Stuhl, Person, Tisch enthält.&#10;&#10;Automatisch generierte Beschreibung">
            <a:extLst>
              <a:ext uri="{FF2B5EF4-FFF2-40B4-BE49-F238E27FC236}">
                <a16:creationId xmlns:a16="http://schemas.microsoft.com/office/drawing/2014/main" id="{8AB342CF-6445-5FA7-D6FD-644413B47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" r="13428"/>
          <a:stretch/>
        </p:blipFill>
        <p:spPr>
          <a:xfrm>
            <a:off x="7939087" y="220657"/>
            <a:ext cx="3910014" cy="6186434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sp>
        <p:nvSpPr>
          <p:cNvPr id="3" name="Textfeld 2"/>
          <p:cNvSpPr txBox="1"/>
          <p:nvPr/>
        </p:nvSpPr>
        <p:spPr>
          <a:xfrm>
            <a:off x="397163" y="2852208"/>
            <a:ext cx="3223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Klimaschonende Ernährung:</a:t>
            </a:r>
          </a:p>
          <a:p>
            <a:endParaRPr lang="de-DE" dirty="0" smtClean="0"/>
          </a:p>
          <a:p>
            <a:r>
              <a:rPr lang="de-DE" dirty="0" smtClean="0"/>
              <a:t>Chancen für das gemeinsame Kochen mit LiV oder Schülerinnen und Schülern</a:t>
            </a:r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23274" y="272618"/>
            <a:ext cx="9144000" cy="494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des </a:t>
            </a:r>
            <a:r>
              <a:rPr lang="de-DE" sz="2800" b="1" u="sng" dirty="0" err="1" smtClean="0"/>
              <a:t>Studienseminarsilbel</a:t>
            </a:r>
            <a:endParaRPr lang="de-DE" sz="2800" b="1" u="sng" dirty="0"/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323274" y="766618"/>
            <a:ext cx="11970326" cy="5172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/>
              <a:t>Herzlich willkommen Hugh   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442" y="9236"/>
            <a:ext cx="1993557" cy="1736437"/>
          </a:xfrm>
          <a:prstGeom prst="rect">
            <a:avLst/>
          </a:prstGeom>
        </p:spPr>
      </p:pic>
      <p:pic>
        <p:nvPicPr>
          <p:cNvPr id="6" name="Grafik 5" descr="Ein Bild, das Kleidung, Person, Im Haus, Wand enthält.&#10;&#10;Automatisch generierte Beschreibung">
            <a:extLst>
              <a:ext uri="{FF2B5EF4-FFF2-40B4-BE49-F238E27FC236}">
                <a16:creationId xmlns:a16="http://schemas.microsoft.com/office/drawing/2014/main" id="{860F8901-DAA2-7DB2-8FFC-A5F3241288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16" r="21470" b="-1"/>
          <a:stretch/>
        </p:blipFill>
        <p:spPr>
          <a:xfrm>
            <a:off x="4037431" y="205778"/>
            <a:ext cx="4451100" cy="6216191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95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8"/>
            <a:ext cx="11970326" cy="6091381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Herzlich willkommen zum 3. </a:t>
            </a:r>
            <a:r>
              <a:rPr lang="de-DE" sz="2800" dirty="0" err="1" smtClean="0"/>
              <a:t>Klimadidaktikworkshop</a:t>
            </a:r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>
              <a:spcAft>
                <a:spcPts val="1200"/>
              </a:spcAft>
            </a:pPr>
            <a:endParaRPr lang="de-DE" sz="1050" dirty="0" smtClean="0"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de-DE" sz="2800" dirty="0" smtClean="0">
                <a:cs typeface="Arial" panose="020B0604020202020204" pitchFamily="34" charset="0"/>
              </a:rPr>
              <a:t>                        </a:t>
            </a:r>
            <a:r>
              <a:rPr lang="de-DE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  </a:t>
            </a:r>
            <a:r>
              <a:rPr lang="de-DE" sz="4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Wir </a:t>
            </a:r>
            <a:r>
              <a:rPr lang="de-DE" sz="4400" b="1" dirty="0">
                <a:solidFill>
                  <a:srgbClr val="0070C0"/>
                </a:solidFill>
                <a:cs typeface="Arial" panose="020B0604020202020204" pitchFamily="34" charset="0"/>
              </a:rPr>
              <a:t>haben es in der </a:t>
            </a:r>
            <a:r>
              <a:rPr lang="de-DE" sz="4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Hand!</a:t>
            </a:r>
            <a:endParaRPr lang="de-DE" sz="4400" b="1" dirty="0" smtClean="0">
              <a:solidFill>
                <a:srgbClr val="0070C0"/>
              </a:solidFill>
            </a:endParaRPr>
          </a:p>
          <a:p>
            <a:pPr algn="l"/>
            <a:r>
              <a:rPr lang="de-DE" sz="2600" dirty="0" smtClean="0">
                <a:cs typeface="Arial" panose="020B0604020202020204" pitchFamily="34" charset="0"/>
              </a:rPr>
              <a:t>                              ●</a:t>
            </a:r>
            <a:r>
              <a:rPr lang="de-DE" sz="2600" dirty="0" smtClean="0"/>
              <a:t>     fit   werden   für     </a:t>
            </a:r>
            <a:r>
              <a:rPr lang="de-DE" sz="2600" dirty="0" smtClean="0">
                <a:cs typeface="Arial" panose="020B0604020202020204" pitchFamily="34" charset="0"/>
              </a:rPr>
              <a:t>„</a:t>
            </a:r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Klimaviertelstunden</a:t>
            </a:r>
            <a:r>
              <a:rPr lang="de-DE" sz="2600" dirty="0" smtClean="0">
                <a:cs typeface="Arial" panose="020B0604020202020204" pitchFamily="34" charset="0"/>
              </a:rPr>
              <a:t>“</a:t>
            </a:r>
          </a:p>
          <a:p>
            <a:pPr algn="l"/>
            <a:r>
              <a:rPr lang="de-DE" sz="2600" dirty="0" smtClean="0">
                <a:cs typeface="Arial" panose="020B0604020202020204" pitchFamily="34" charset="0"/>
              </a:rPr>
              <a:t>                     ●</a:t>
            </a:r>
            <a:r>
              <a:rPr lang="de-DE" sz="2600" dirty="0" smtClean="0"/>
              <a:t> „</a:t>
            </a:r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</a:rPr>
              <a:t>Klimagesprächsimpulse</a:t>
            </a:r>
            <a:r>
              <a:rPr lang="de-DE" sz="2600" dirty="0" smtClean="0"/>
              <a:t>“ </a:t>
            </a:r>
            <a:r>
              <a:rPr lang="de-DE" sz="2600" dirty="0" smtClean="0">
                <a:cs typeface="Arial" panose="020B0604020202020204" pitchFamily="34" charset="0"/>
              </a:rPr>
              <a:t>für „</a:t>
            </a:r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echte Gespräche</a:t>
            </a:r>
            <a:r>
              <a:rPr lang="de-DE" sz="2600" dirty="0" smtClean="0">
                <a:cs typeface="Arial" panose="020B0604020202020204" pitchFamily="34" charset="0"/>
              </a:rPr>
              <a:t>“ über das Klima</a:t>
            </a:r>
          </a:p>
          <a:p>
            <a:pPr algn="l"/>
            <a:r>
              <a:rPr lang="de-DE" sz="2600" dirty="0" smtClean="0">
                <a:cs typeface="Arial" panose="020B0604020202020204" pitchFamily="34" charset="0"/>
              </a:rPr>
              <a:t>              ●    das </a:t>
            </a:r>
            <a:r>
              <a:rPr lang="de-DE" sz="2600" dirty="0" err="1" smtClean="0">
                <a:cs typeface="Arial" panose="020B0604020202020204" pitchFamily="34" charset="0"/>
              </a:rPr>
              <a:t>Momentum</a:t>
            </a:r>
            <a:r>
              <a:rPr lang="de-DE" sz="2600" dirty="0" smtClean="0">
                <a:cs typeface="Arial" panose="020B0604020202020204" pitchFamily="34" charset="0"/>
              </a:rPr>
              <a:t> der vielen Initiativen für Demokratiebildung nutzen: </a:t>
            </a:r>
            <a:br>
              <a:rPr lang="de-DE" sz="2600" dirty="0" smtClean="0">
                <a:cs typeface="Arial" panose="020B0604020202020204" pitchFamily="34" charset="0"/>
              </a:rPr>
            </a:br>
            <a:r>
              <a:rPr lang="de-DE" sz="2600" dirty="0" smtClean="0">
                <a:cs typeface="Arial" panose="020B0604020202020204" pitchFamily="34" charset="0"/>
              </a:rPr>
              <a:t>                 sprechen wir </a:t>
            </a:r>
            <a:r>
              <a:rPr lang="de-DE" sz="2600" dirty="0" smtClean="0"/>
              <a:t>über den </a:t>
            </a:r>
            <a:r>
              <a:rPr lang="de-DE" sz="2600" b="1" dirty="0" smtClean="0">
                <a:solidFill>
                  <a:schemeClr val="accent1">
                    <a:lumMod val="50000"/>
                  </a:schemeClr>
                </a:solidFill>
              </a:rPr>
              <a:t>Zusammenhang von Klimaschutz und Demokratie </a:t>
            </a:r>
          </a:p>
          <a:p>
            <a:pPr algn="l"/>
            <a:endParaRPr lang="de-DE" sz="2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442" y="9236"/>
            <a:ext cx="1993557" cy="17364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t="27274" b="13485"/>
          <a:stretch/>
        </p:blipFill>
        <p:spPr>
          <a:xfrm>
            <a:off x="539015" y="1745673"/>
            <a:ext cx="10769702" cy="17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8"/>
            <a:ext cx="11970326" cy="6091381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Herzlich willkommen zum 3. </a:t>
            </a:r>
            <a:r>
              <a:rPr lang="de-DE" sz="2800" dirty="0" err="1" smtClean="0"/>
              <a:t>Klimadidaktikworkshop</a:t>
            </a:r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>
              <a:spcAft>
                <a:spcPts val="1200"/>
              </a:spcAft>
            </a:pPr>
            <a:endParaRPr lang="de-DE" sz="1050" dirty="0" smtClean="0"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de-DE" sz="2800" dirty="0" smtClean="0">
                <a:cs typeface="Arial" panose="020B0604020202020204" pitchFamily="34" charset="0"/>
              </a:rPr>
              <a:t>                        </a:t>
            </a:r>
            <a:r>
              <a:rPr lang="de-DE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                            </a:t>
            </a:r>
            <a:r>
              <a:rPr lang="de-DE" sz="4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Vorab:</a:t>
            </a:r>
            <a:endParaRPr lang="de-DE" sz="4400" b="1" dirty="0">
              <a:solidFill>
                <a:srgbClr val="0070C0"/>
              </a:solidFill>
            </a:endParaRPr>
          </a:p>
          <a:p>
            <a:pPr algn="l">
              <a:spcAft>
                <a:spcPts val="1200"/>
              </a:spcAft>
            </a:pPr>
            <a:r>
              <a:rPr lang="de-DE" sz="2600" dirty="0" smtClean="0"/>
              <a:t>1. Lassen Sie sich nicht von zu hohen Erwartungen an sich selbst verunsichern.</a:t>
            </a:r>
          </a:p>
          <a:p>
            <a:pPr algn="l">
              <a:spcAft>
                <a:spcPts val="1200"/>
              </a:spcAft>
            </a:pPr>
            <a:r>
              <a:rPr lang="de-DE" sz="2600" dirty="0" smtClean="0"/>
              <a:t>2. </a:t>
            </a:r>
            <a:r>
              <a:rPr lang="de-DE" dirty="0" smtClean="0"/>
              <a:t>Gespräche über Klima können </a:t>
            </a:r>
            <a:r>
              <a:rPr lang="de-DE" dirty="0"/>
              <a:t>anstrengend sein. N</a:t>
            </a:r>
            <a:r>
              <a:rPr lang="de-DE" dirty="0" smtClean="0"/>
              <a:t>icht darüber sprechen, </a:t>
            </a:r>
            <a:r>
              <a:rPr lang="de-DE" dirty="0"/>
              <a:t>ist keine Lösung.</a:t>
            </a:r>
            <a:endParaRPr lang="de-DE" sz="2600" dirty="0" smtClean="0"/>
          </a:p>
          <a:p>
            <a:pPr algn="l">
              <a:spcAft>
                <a:spcPts val="1200"/>
              </a:spcAft>
            </a:pPr>
            <a:r>
              <a:rPr lang="de-DE" sz="2600" dirty="0" smtClean="0"/>
              <a:t>3. </a:t>
            </a:r>
            <a:r>
              <a:rPr lang="de-DE" dirty="0" smtClean="0"/>
              <a:t>Oft hilft schon „zuhören</a:t>
            </a:r>
            <a:r>
              <a:rPr lang="de-DE" dirty="0"/>
              <a:t>, ausreden lassen, Gemeinsamkeiten </a:t>
            </a:r>
            <a:r>
              <a:rPr lang="de-DE" dirty="0" smtClean="0"/>
              <a:t>suchen“. Und positiv reden …</a:t>
            </a:r>
            <a:endParaRPr lang="de-DE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de-DE" sz="2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442" y="9236"/>
            <a:ext cx="1993557" cy="17364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t="27274" b="13485"/>
          <a:stretch/>
        </p:blipFill>
        <p:spPr>
          <a:xfrm>
            <a:off x="539015" y="1745673"/>
            <a:ext cx="10769702" cy="178579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167418" y="6410037"/>
            <a:ext cx="525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Nadja </a:t>
            </a:r>
            <a:r>
              <a:rPr lang="de-DE" dirty="0" smtClean="0"/>
              <a:t>Hirsch</a:t>
            </a:r>
            <a:r>
              <a:rPr lang="de-DE" dirty="0"/>
              <a:t>, https://institut-klimapsychologie.de/</a:t>
            </a:r>
          </a:p>
        </p:txBody>
      </p:sp>
    </p:spTree>
    <p:extLst>
      <p:ext uri="{BB962C8B-B14F-4D97-AF65-F5344CB8AC3E}">
        <p14:creationId xmlns:p14="http://schemas.microsoft.com/office/powerpoint/2010/main" val="15764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274" y="272618"/>
            <a:ext cx="9144000" cy="494000"/>
          </a:xfrm>
        </p:spPr>
        <p:txBody>
          <a:bodyPr>
            <a:normAutofit/>
          </a:bodyPr>
          <a:lstStyle/>
          <a:p>
            <a:pPr algn="l"/>
            <a:r>
              <a:rPr lang="de-DE" sz="2800" b="1" u="sng" dirty="0" err="1" smtClean="0"/>
              <a:t>Klimarat</a:t>
            </a:r>
            <a:r>
              <a:rPr lang="de-DE" sz="2800" b="1" u="sng" dirty="0" smtClean="0"/>
              <a:t> </a:t>
            </a:r>
            <a:r>
              <a:rPr lang="de-DE" sz="2800" b="1" u="sng" dirty="0"/>
              <a:t>des Studienseminars für Gymnasien Bad Vilbel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8"/>
            <a:ext cx="11970326" cy="6091381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Herzlich willkommen zum 3. </a:t>
            </a:r>
            <a:r>
              <a:rPr lang="de-DE" sz="2800" dirty="0" err="1" smtClean="0"/>
              <a:t>Klimadidaktikworkshop</a:t>
            </a:r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endParaRPr lang="de-DE" sz="2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442" y="9236"/>
            <a:ext cx="1993557" cy="173643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15" y="1361813"/>
            <a:ext cx="8869013" cy="478221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27515" y="6292735"/>
            <a:ext cx="682118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Alle Folien finden Sie auf der Homepage …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>
            <a:off x="120074" y="3962400"/>
            <a:ext cx="406400" cy="37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>
            <a:off x="2092038" y="5650346"/>
            <a:ext cx="406400" cy="37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3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2512</Words>
  <Application>Microsoft Office PowerPoint</Application>
  <PresentationFormat>Breitbild</PresentationFormat>
  <Paragraphs>434</Paragraphs>
  <Slides>37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Roboto</vt:lpstr>
      <vt:lpstr>Wingdings</vt:lpstr>
      <vt:lpstr>Office</vt:lpstr>
      <vt:lpstr>Klimarat des Studienseminars für Gymnasien Bad Vilbel</vt:lpstr>
      <vt:lpstr>Klimarat des Studienseminars für Gymnasien Bad Vilbel</vt:lpstr>
      <vt:lpstr>Klimarat des Studienseminars für Gymnasien Bad Vilbel</vt:lpstr>
      <vt:lpstr>Klimarat des Studienseminars für Gymnasien Bad Vilbel</vt:lpstr>
      <vt:lpstr>PowerPoint-Präsentation</vt:lpstr>
      <vt:lpstr>PowerPoint-Präsentation</vt:lpstr>
      <vt:lpstr>Klimarat des Studienseminars für Gymnasien Bad Vilbel</vt:lpstr>
      <vt:lpstr>Klimarat des Studienseminars für Gymnasien Bad Vilbel</vt:lpstr>
      <vt:lpstr>Klimarat des Studienseminars für Gymnasien Bad Vilbel</vt:lpstr>
      <vt:lpstr>Klimarat des Studienseminars für Gymnasien Bad Vilbel</vt:lpstr>
      <vt:lpstr>Klimarat des Studienseminars für Gymnasien Bad Vilbel</vt:lpstr>
      <vt:lpstr>Klimarat des Studienseminars für Gymnasien Bad Vilbel</vt:lpstr>
      <vt:lpstr>Klimarat des Studienseminars für Gymnasien Bad Vilbel</vt:lpstr>
      <vt:lpstr>Klimarat des Studienseminars für Gymnasien Bad Vilbel</vt:lpstr>
      <vt:lpstr>Klimarat des Studienseminars für Gymnasien Bad Vilbel</vt:lpstr>
      <vt:lpstr>Klimarat des Studienseminars für Gymnasien Bad Vilbel</vt:lpstr>
      <vt:lpstr>Klimarat des Studienseminars für Gymnasien Bad Vilbel</vt:lpstr>
      <vt:lpstr>Klimarat des Studienseminars für Gymnasien Bad Vilbel</vt:lpstr>
      <vt:lpstr>PowerPoint-Präsentation</vt:lpstr>
      <vt:lpstr>Klimarat des Studienseminars für Gymnasien Bad Vilbel</vt:lpstr>
      <vt:lpstr>Klimarat des Studienseminars für Gymnasien Bad Vilbel</vt:lpstr>
      <vt:lpstr>Klimarat des Studienseminars für Gymnasien Bad Vilbel</vt:lpstr>
      <vt:lpstr>PowerPoint-Präsentation</vt:lpstr>
      <vt:lpstr>Klimarat des Studienseminars für Gymnasien Bad Vilbel</vt:lpstr>
      <vt:lpstr>Klimarat des Studienseminars für Gymnasien Bad Vilbel</vt:lpstr>
      <vt:lpstr>PowerPoint-Präsentation</vt:lpstr>
      <vt:lpstr>Klimarat des Studienseminars für Gymnasien Bad Vilbel</vt:lpstr>
      <vt:lpstr>Klimarat des Studienseminars für Gymnasien Bad Vilbel</vt:lpstr>
      <vt:lpstr>Klimarat des Studienseminars für Gymnasien Bad Vilbel</vt:lpstr>
      <vt:lpstr>Klimarat des Studienseminars für Gymnasien Bad Vilbel</vt:lpstr>
      <vt:lpstr>Klimarat des Studienseminars für Gymnasien Bad Vilbel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Klimarat des Studienseminars für Gymnasien Bad Vilbel</dc:title>
  <dc:creator>Schröder, Dr. Achim (LA Wi)</dc:creator>
  <cp:lastModifiedBy>Schröder, Dr. Achim (LA Wi)</cp:lastModifiedBy>
  <cp:revision>91</cp:revision>
  <dcterms:created xsi:type="dcterms:W3CDTF">2024-11-06T14:35:41Z</dcterms:created>
  <dcterms:modified xsi:type="dcterms:W3CDTF">2024-11-13T11:45:01Z</dcterms:modified>
</cp:coreProperties>
</file>