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2.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61" r:id="rId3"/>
  </p:sldMasterIdLst>
  <p:notesMasterIdLst>
    <p:notesMasterId r:id="rId47"/>
  </p:notesMasterIdLst>
  <p:sldIdLst>
    <p:sldId id="402" r:id="rId4"/>
    <p:sldId id="439" r:id="rId5"/>
    <p:sldId id="428" r:id="rId6"/>
    <p:sldId id="336" r:id="rId7"/>
    <p:sldId id="440" r:id="rId8"/>
    <p:sldId id="337" r:id="rId9"/>
    <p:sldId id="349" r:id="rId10"/>
    <p:sldId id="441" r:id="rId11"/>
    <p:sldId id="442" r:id="rId12"/>
    <p:sldId id="401" r:id="rId13"/>
    <p:sldId id="407" r:id="rId14"/>
    <p:sldId id="408" r:id="rId15"/>
    <p:sldId id="436" r:id="rId16"/>
    <p:sldId id="405" r:id="rId17"/>
    <p:sldId id="433" r:id="rId18"/>
    <p:sldId id="415" r:id="rId19"/>
    <p:sldId id="422" r:id="rId20"/>
    <p:sldId id="435" r:id="rId21"/>
    <p:sldId id="409" r:id="rId22"/>
    <p:sldId id="410" r:id="rId23"/>
    <p:sldId id="411" r:id="rId24"/>
    <p:sldId id="412" r:id="rId25"/>
    <p:sldId id="413" r:id="rId26"/>
    <p:sldId id="424" r:id="rId27"/>
    <p:sldId id="414" r:id="rId28"/>
    <p:sldId id="416" r:id="rId29"/>
    <p:sldId id="306" r:id="rId30"/>
    <p:sldId id="300" r:id="rId31"/>
    <p:sldId id="417" r:id="rId32"/>
    <p:sldId id="344" r:id="rId33"/>
    <p:sldId id="307" r:id="rId34"/>
    <p:sldId id="421" r:id="rId35"/>
    <p:sldId id="418" r:id="rId36"/>
    <p:sldId id="434" r:id="rId37"/>
    <p:sldId id="438" r:id="rId38"/>
    <p:sldId id="287" r:id="rId39"/>
    <p:sldId id="290" r:id="rId40"/>
    <p:sldId id="426" r:id="rId41"/>
    <p:sldId id="420" r:id="rId42"/>
    <p:sldId id="348" r:id="rId43"/>
    <p:sldId id="432" r:id="rId44"/>
    <p:sldId id="431" r:id="rId45"/>
    <p:sldId id="443"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röder, Dr. Achim (LA Wi)" initials="SDA(W" lastIdx="0" clrIdx="0">
    <p:extLst>
      <p:ext uri="{19B8F6BF-5375-455C-9EA6-DF929625EA0E}">
        <p15:presenceInfo xmlns:p15="http://schemas.microsoft.com/office/powerpoint/2012/main" userId="Schröder, Dr. Achim (LA W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75" autoAdjust="0"/>
    <p:restoredTop sz="86375" autoAdjust="0"/>
  </p:normalViewPr>
  <p:slideViewPr>
    <p:cSldViewPr snapToGrid="0">
      <p:cViewPr varScale="1">
        <p:scale>
          <a:sx n="57" d="100"/>
          <a:sy n="57" d="100"/>
        </p:scale>
        <p:origin x="724"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4" d="100"/>
        <a:sy n="54" d="100"/>
      </p:scale>
      <p:origin x="0" y="-10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19EE7-1352-4659-9BB8-17ED1F873175}" type="datetimeFigureOut">
              <a:rPr lang="de-DE" smtClean="0"/>
              <a:t>09.07.2025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3E6A3-2275-4825-85B1-A50CA1B4097D}" type="slidenum">
              <a:rPr lang="de-DE" smtClean="0"/>
              <a:t>‹Nr.›</a:t>
            </a:fld>
            <a:endParaRPr lang="de-DE"/>
          </a:p>
        </p:txBody>
      </p:sp>
    </p:spTree>
    <p:extLst>
      <p:ext uri="{BB962C8B-B14F-4D97-AF65-F5344CB8AC3E}">
        <p14:creationId xmlns:p14="http://schemas.microsoft.com/office/powerpoint/2010/main" val="45634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1</a:t>
            </a:fld>
            <a:endParaRPr lang="de-DE"/>
          </a:p>
        </p:txBody>
      </p:sp>
    </p:spTree>
    <p:extLst>
      <p:ext uri="{BB962C8B-B14F-4D97-AF65-F5344CB8AC3E}">
        <p14:creationId xmlns:p14="http://schemas.microsoft.com/office/powerpoint/2010/main" val="353119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11</a:t>
            </a:fld>
            <a:endParaRPr lang="de-DE"/>
          </a:p>
        </p:txBody>
      </p:sp>
    </p:spTree>
    <p:extLst>
      <p:ext uri="{BB962C8B-B14F-4D97-AF65-F5344CB8AC3E}">
        <p14:creationId xmlns:p14="http://schemas.microsoft.com/office/powerpoint/2010/main" val="417895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https://meteofrance.com/le-changement-climatique/quel-climat-futur/changement-climatique-quel-impact-sur-les-vagues-de</a:t>
            </a:r>
          </a:p>
        </p:txBody>
      </p:sp>
      <p:sp>
        <p:nvSpPr>
          <p:cNvPr id="4" name="Foliennummernplatzhalter 3"/>
          <p:cNvSpPr>
            <a:spLocks noGrp="1"/>
          </p:cNvSpPr>
          <p:nvPr>
            <p:ph type="sldNum" sz="quarter" idx="5"/>
          </p:nvPr>
        </p:nvSpPr>
        <p:spPr/>
        <p:txBody>
          <a:bodyPr/>
          <a:lstStyle/>
          <a:p>
            <a:fld id="{B873E6A3-2275-4825-85B1-A50CA1B4097D}" type="slidenum">
              <a:rPr lang="de-DE" smtClean="0"/>
              <a:t>12</a:t>
            </a:fld>
            <a:endParaRPr lang="de-DE"/>
          </a:p>
        </p:txBody>
      </p:sp>
    </p:spTree>
    <p:extLst>
      <p:ext uri="{BB962C8B-B14F-4D97-AF65-F5344CB8AC3E}">
        <p14:creationId xmlns:p14="http://schemas.microsoft.com/office/powerpoint/2010/main" val="2562010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https://meteofrance.com/le-changement-climatique/quel-climat-futur/changement-climatique-quel-impact-sur-les-vagues-de</a:t>
            </a:r>
          </a:p>
        </p:txBody>
      </p:sp>
      <p:sp>
        <p:nvSpPr>
          <p:cNvPr id="4" name="Foliennummernplatzhalter 3"/>
          <p:cNvSpPr>
            <a:spLocks noGrp="1"/>
          </p:cNvSpPr>
          <p:nvPr>
            <p:ph type="sldNum" sz="quarter" idx="5"/>
          </p:nvPr>
        </p:nvSpPr>
        <p:spPr/>
        <p:txBody>
          <a:bodyPr/>
          <a:lstStyle/>
          <a:p>
            <a:fld id="{B873E6A3-2275-4825-85B1-A50CA1B4097D}" type="slidenum">
              <a:rPr lang="de-DE" smtClean="0"/>
              <a:t>13</a:t>
            </a:fld>
            <a:endParaRPr lang="de-DE"/>
          </a:p>
        </p:txBody>
      </p:sp>
    </p:spTree>
    <p:extLst>
      <p:ext uri="{BB962C8B-B14F-4D97-AF65-F5344CB8AC3E}">
        <p14:creationId xmlns:p14="http://schemas.microsoft.com/office/powerpoint/2010/main" val="3396106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14</a:t>
            </a:fld>
            <a:endParaRPr lang="de-DE"/>
          </a:p>
        </p:txBody>
      </p:sp>
    </p:spTree>
    <p:extLst>
      <p:ext uri="{BB962C8B-B14F-4D97-AF65-F5344CB8AC3E}">
        <p14:creationId xmlns:p14="http://schemas.microsoft.com/office/powerpoint/2010/main" val="169549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15</a:t>
            </a:fld>
            <a:endParaRPr lang="de-DE"/>
          </a:p>
        </p:txBody>
      </p:sp>
    </p:spTree>
    <p:extLst>
      <p:ext uri="{BB962C8B-B14F-4D97-AF65-F5344CB8AC3E}">
        <p14:creationId xmlns:p14="http://schemas.microsoft.com/office/powerpoint/2010/main" val="3204430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16</a:t>
            </a:fld>
            <a:endParaRPr lang="de-DE"/>
          </a:p>
        </p:txBody>
      </p:sp>
    </p:spTree>
    <p:extLst>
      <p:ext uri="{BB962C8B-B14F-4D97-AF65-F5344CB8AC3E}">
        <p14:creationId xmlns:p14="http://schemas.microsoft.com/office/powerpoint/2010/main" val="104059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17</a:t>
            </a:fld>
            <a:endParaRPr lang="de-DE"/>
          </a:p>
        </p:txBody>
      </p:sp>
    </p:spTree>
    <p:extLst>
      <p:ext uri="{BB962C8B-B14F-4D97-AF65-F5344CB8AC3E}">
        <p14:creationId xmlns:p14="http://schemas.microsoft.com/office/powerpoint/2010/main" val="1917744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18</a:t>
            </a:fld>
            <a:endParaRPr lang="de-DE"/>
          </a:p>
        </p:txBody>
      </p:sp>
    </p:spTree>
    <p:extLst>
      <p:ext uri="{BB962C8B-B14F-4D97-AF65-F5344CB8AC3E}">
        <p14:creationId xmlns:p14="http://schemas.microsoft.com/office/powerpoint/2010/main" val="1519628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19</a:t>
            </a:fld>
            <a:endParaRPr lang="de-DE"/>
          </a:p>
        </p:txBody>
      </p:sp>
    </p:spTree>
    <p:extLst>
      <p:ext uri="{BB962C8B-B14F-4D97-AF65-F5344CB8AC3E}">
        <p14:creationId xmlns:p14="http://schemas.microsoft.com/office/powerpoint/2010/main" val="720674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20</a:t>
            </a:fld>
            <a:endParaRPr lang="de-DE"/>
          </a:p>
        </p:txBody>
      </p:sp>
    </p:spTree>
    <p:extLst>
      <p:ext uri="{BB962C8B-B14F-4D97-AF65-F5344CB8AC3E}">
        <p14:creationId xmlns:p14="http://schemas.microsoft.com/office/powerpoint/2010/main" val="1142753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2</a:t>
            </a:fld>
            <a:endParaRPr lang="de-DE"/>
          </a:p>
        </p:txBody>
      </p:sp>
    </p:spTree>
    <p:extLst>
      <p:ext uri="{BB962C8B-B14F-4D97-AF65-F5344CB8AC3E}">
        <p14:creationId xmlns:p14="http://schemas.microsoft.com/office/powerpoint/2010/main" val="3026475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21</a:t>
            </a:fld>
            <a:endParaRPr lang="de-DE"/>
          </a:p>
        </p:txBody>
      </p:sp>
    </p:spTree>
    <p:extLst>
      <p:ext uri="{BB962C8B-B14F-4D97-AF65-F5344CB8AC3E}">
        <p14:creationId xmlns:p14="http://schemas.microsoft.com/office/powerpoint/2010/main" val="2672077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https://www.umweltbundesamt.de/themen/klima-energie/klimaschutz-energiepolitik-in-deutschland/szenarien-fuer-die-klimaschutz-energiepolitik/integrierte-energie-treibhausgasprojektionen#2025</a:t>
            </a:r>
          </a:p>
        </p:txBody>
      </p:sp>
      <p:sp>
        <p:nvSpPr>
          <p:cNvPr id="4" name="Foliennummernplatzhalter 3"/>
          <p:cNvSpPr>
            <a:spLocks noGrp="1"/>
          </p:cNvSpPr>
          <p:nvPr>
            <p:ph type="sldNum" sz="quarter" idx="5"/>
          </p:nvPr>
        </p:nvSpPr>
        <p:spPr/>
        <p:txBody>
          <a:bodyPr/>
          <a:lstStyle/>
          <a:p>
            <a:fld id="{B873E6A3-2275-4825-85B1-A50CA1B4097D}" type="slidenum">
              <a:rPr lang="de-DE" smtClean="0"/>
              <a:t>22</a:t>
            </a:fld>
            <a:endParaRPr lang="de-DE"/>
          </a:p>
        </p:txBody>
      </p:sp>
    </p:spTree>
    <p:extLst>
      <p:ext uri="{BB962C8B-B14F-4D97-AF65-F5344CB8AC3E}">
        <p14:creationId xmlns:p14="http://schemas.microsoft.com/office/powerpoint/2010/main" val="201543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https://www.umweltbundesamt.de/themen/klima-energie/klimaschutz-energiepolitik-in-deutschland/szenarien-fuer-die-klimaschutz-energiepolitik/integrierte-energie-treibhausgasprojektionen#2025</a:t>
            </a:r>
          </a:p>
        </p:txBody>
      </p:sp>
      <p:sp>
        <p:nvSpPr>
          <p:cNvPr id="4" name="Foliennummernplatzhalter 3"/>
          <p:cNvSpPr>
            <a:spLocks noGrp="1"/>
          </p:cNvSpPr>
          <p:nvPr>
            <p:ph type="sldNum" sz="quarter" idx="5"/>
          </p:nvPr>
        </p:nvSpPr>
        <p:spPr/>
        <p:txBody>
          <a:bodyPr/>
          <a:lstStyle/>
          <a:p>
            <a:fld id="{B873E6A3-2275-4825-85B1-A50CA1B4097D}" type="slidenum">
              <a:rPr lang="de-DE" smtClean="0"/>
              <a:t>23</a:t>
            </a:fld>
            <a:endParaRPr lang="de-DE"/>
          </a:p>
        </p:txBody>
      </p:sp>
    </p:spTree>
    <p:extLst>
      <p:ext uri="{BB962C8B-B14F-4D97-AF65-F5344CB8AC3E}">
        <p14:creationId xmlns:p14="http://schemas.microsoft.com/office/powerpoint/2010/main" val="3350999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https://www.umweltbundesamt.de/themen/klima-energie/klimaschutz-energiepolitik-in-deutschland/szenarien-fuer-die-klimaschutz-energiepolitik/integrierte-energie-treibhausgasprojektionen#2025</a:t>
            </a:r>
          </a:p>
        </p:txBody>
      </p:sp>
      <p:sp>
        <p:nvSpPr>
          <p:cNvPr id="4" name="Foliennummernplatzhalter 3"/>
          <p:cNvSpPr>
            <a:spLocks noGrp="1"/>
          </p:cNvSpPr>
          <p:nvPr>
            <p:ph type="sldNum" sz="quarter" idx="5"/>
          </p:nvPr>
        </p:nvSpPr>
        <p:spPr/>
        <p:txBody>
          <a:bodyPr/>
          <a:lstStyle/>
          <a:p>
            <a:fld id="{B873E6A3-2275-4825-85B1-A50CA1B4097D}" type="slidenum">
              <a:rPr lang="de-DE" smtClean="0"/>
              <a:t>24</a:t>
            </a:fld>
            <a:endParaRPr lang="de-DE"/>
          </a:p>
        </p:txBody>
      </p:sp>
    </p:spTree>
    <p:extLst>
      <p:ext uri="{BB962C8B-B14F-4D97-AF65-F5344CB8AC3E}">
        <p14:creationId xmlns:p14="http://schemas.microsoft.com/office/powerpoint/2010/main" val="890044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https://www.umweltbundesamt.de/themen/klima-energie/klimaschutz-energiepolitik-in-deutschland/szenarien-fuer-die-klimaschutz-energiepolitik/integrierte-energie-treibhausgasprojektionen#2025</a:t>
            </a:r>
          </a:p>
        </p:txBody>
      </p:sp>
      <p:sp>
        <p:nvSpPr>
          <p:cNvPr id="4" name="Foliennummernplatzhalter 3"/>
          <p:cNvSpPr>
            <a:spLocks noGrp="1"/>
          </p:cNvSpPr>
          <p:nvPr>
            <p:ph type="sldNum" sz="quarter" idx="5"/>
          </p:nvPr>
        </p:nvSpPr>
        <p:spPr/>
        <p:txBody>
          <a:bodyPr/>
          <a:lstStyle/>
          <a:p>
            <a:fld id="{B873E6A3-2275-4825-85B1-A50CA1B4097D}" type="slidenum">
              <a:rPr lang="de-DE" smtClean="0"/>
              <a:t>25</a:t>
            </a:fld>
            <a:endParaRPr lang="de-DE"/>
          </a:p>
        </p:txBody>
      </p:sp>
    </p:spTree>
    <p:extLst>
      <p:ext uri="{BB962C8B-B14F-4D97-AF65-F5344CB8AC3E}">
        <p14:creationId xmlns:p14="http://schemas.microsoft.com/office/powerpoint/2010/main" val="3498548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https://www.umweltbundesamt.de/themen/klima-energie/klimaschutz-energiepolitik-in-deutschland/szenarien-fuer-die-klimaschutz-energiepolitik/integrierte-energie-treibhausgasprojektionen#2025</a:t>
            </a:r>
          </a:p>
        </p:txBody>
      </p:sp>
      <p:sp>
        <p:nvSpPr>
          <p:cNvPr id="4" name="Foliennummernplatzhalter 3"/>
          <p:cNvSpPr>
            <a:spLocks noGrp="1"/>
          </p:cNvSpPr>
          <p:nvPr>
            <p:ph type="sldNum" sz="quarter" idx="5"/>
          </p:nvPr>
        </p:nvSpPr>
        <p:spPr/>
        <p:txBody>
          <a:bodyPr/>
          <a:lstStyle/>
          <a:p>
            <a:fld id="{B873E6A3-2275-4825-85B1-A50CA1B4097D}" type="slidenum">
              <a:rPr lang="de-DE" smtClean="0"/>
              <a:t>26</a:t>
            </a:fld>
            <a:endParaRPr lang="de-DE"/>
          </a:p>
        </p:txBody>
      </p:sp>
    </p:spTree>
    <p:extLst>
      <p:ext uri="{BB962C8B-B14F-4D97-AF65-F5344CB8AC3E}">
        <p14:creationId xmlns:p14="http://schemas.microsoft.com/office/powerpoint/2010/main" val="2807999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27</a:t>
            </a:fld>
            <a:endParaRPr lang="de-DE"/>
          </a:p>
        </p:txBody>
      </p:sp>
    </p:spTree>
    <p:extLst>
      <p:ext uri="{BB962C8B-B14F-4D97-AF65-F5344CB8AC3E}">
        <p14:creationId xmlns:p14="http://schemas.microsoft.com/office/powerpoint/2010/main" val="2222314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28</a:t>
            </a:fld>
            <a:endParaRPr lang="de-DE"/>
          </a:p>
        </p:txBody>
      </p:sp>
    </p:spTree>
    <p:extLst>
      <p:ext uri="{BB962C8B-B14F-4D97-AF65-F5344CB8AC3E}">
        <p14:creationId xmlns:p14="http://schemas.microsoft.com/office/powerpoint/2010/main" val="2681008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Wenn man mehr Vorbereitungszeit als Ihnen zur Verfügung steht hat, würde man im Einstiegsgespräch über den Film und in der Lernsequenz zwei Prinzipien der Klimadidaktik berücksichtigen:</a:t>
            </a:r>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29</a:t>
            </a:fld>
            <a:endParaRPr lang="de-DE"/>
          </a:p>
        </p:txBody>
      </p:sp>
    </p:spTree>
    <p:extLst>
      <p:ext uri="{BB962C8B-B14F-4D97-AF65-F5344CB8AC3E}">
        <p14:creationId xmlns:p14="http://schemas.microsoft.com/office/powerpoint/2010/main" val="808404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30</a:t>
            </a:fld>
            <a:endParaRPr lang="de-DE"/>
          </a:p>
        </p:txBody>
      </p:sp>
    </p:spTree>
    <p:extLst>
      <p:ext uri="{BB962C8B-B14F-4D97-AF65-F5344CB8AC3E}">
        <p14:creationId xmlns:p14="http://schemas.microsoft.com/office/powerpoint/2010/main" val="382209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Wenn man mehr Vorbereitungszeit als Ihnen zur Verfügung steht hat, würde man im Einstiegsgespräch über den Film und in der Lernsequenz zwei Prinzipien der Klimadidaktik berücksichtigen:</a:t>
            </a:r>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4</a:t>
            </a:fld>
            <a:endParaRPr lang="de-DE"/>
          </a:p>
        </p:txBody>
      </p:sp>
    </p:spTree>
    <p:extLst>
      <p:ext uri="{BB962C8B-B14F-4D97-AF65-F5344CB8AC3E}">
        <p14:creationId xmlns:p14="http://schemas.microsoft.com/office/powerpoint/2010/main" val="1886802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31</a:t>
            </a:fld>
            <a:endParaRPr lang="de-DE"/>
          </a:p>
        </p:txBody>
      </p:sp>
    </p:spTree>
    <p:extLst>
      <p:ext uri="{BB962C8B-B14F-4D97-AF65-F5344CB8AC3E}">
        <p14:creationId xmlns:p14="http://schemas.microsoft.com/office/powerpoint/2010/main" val="2099324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32</a:t>
            </a:fld>
            <a:endParaRPr lang="de-DE"/>
          </a:p>
        </p:txBody>
      </p:sp>
    </p:spTree>
    <p:extLst>
      <p:ext uri="{BB962C8B-B14F-4D97-AF65-F5344CB8AC3E}">
        <p14:creationId xmlns:p14="http://schemas.microsoft.com/office/powerpoint/2010/main" val="1585396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70C0"/>
                </a:solidFill>
              </a:rPr>
              <a:t>Windkraftausbau in meiner Region ja/nein?</a:t>
            </a:r>
            <a:br>
              <a:rPr lang="de-DE" dirty="0">
                <a:solidFill>
                  <a:srgbClr val="0070C0"/>
                </a:solidFill>
              </a:rPr>
            </a:br>
            <a:r>
              <a:rPr lang="de-DE" dirty="0">
                <a:solidFill>
                  <a:srgbClr val="0070C0"/>
                </a:solidFill>
              </a:rPr>
              <a:t>Kohleausstieg in 2030 oder später oder früher? Atomkraftwerke abschalten oder neu bauen?</a:t>
            </a:r>
            <a:br>
              <a:rPr lang="de-DE" dirty="0">
                <a:solidFill>
                  <a:srgbClr val="0070C0"/>
                </a:solidFill>
              </a:rPr>
            </a:br>
            <a:r>
              <a:rPr lang="de-DE" dirty="0">
                <a:solidFill>
                  <a:srgbClr val="0070C0"/>
                </a:solidFill>
              </a:rPr>
              <a:t>Tempolimit ja/nein?</a:t>
            </a:r>
            <a:br>
              <a:rPr lang="de-DE" dirty="0">
                <a:solidFill>
                  <a:srgbClr val="0070C0"/>
                </a:solidFill>
              </a:rPr>
            </a:br>
            <a:r>
              <a:rPr lang="de-DE" dirty="0">
                <a:solidFill>
                  <a:srgbClr val="0070C0"/>
                </a:solidFill>
              </a:rPr>
              <a:t>autofreie Innenstädte ja/nein?</a:t>
            </a:r>
            <a:br>
              <a:rPr lang="de-DE" dirty="0">
                <a:solidFill>
                  <a:srgbClr val="0070C0"/>
                </a:solidFill>
              </a:rPr>
            </a:br>
            <a:r>
              <a:rPr lang="de-DE" dirty="0">
                <a:solidFill>
                  <a:srgbClr val="0070C0"/>
                </a:solidFill>
              </a:rPr>
              <a:t>CO2-Steuer erhöhen?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70C0"/>
                </a:solidFill>
              </a:rPr>
              <a:t>Kernfusion fördern und auf Innovationen hoffen?</a:t>
            </a:r>
            <a:br>
              <a:rPr lang="de-DE" dirty="0">
                <a:solidFill>
                  <a:srgbClr val="0070C0"/>
                </a:solidFill>
              </a:rPr>
            </a:br>
            <a:r>
              <a:rPr lang="de-DE" dirty="0">
                <a:solidFill>
                  <a:srgbClr val="0070C0"/>
                </a:solidFill>
              </a:rPr>
              <a:t>Klimageld einführen? </a:t>
            </a:r>
            <a:br>
              <a:rPr lang="de-DE" dirty="0">
                <a:solidFill>
                  <a:srgbClr val="0070C0"/>
                </a:solidFill>
              </a:rPr>
            </a:br>
            <a:r>
              <a:rPr lang="de-DE" dirty="0">
                <a:solidFill>
                  <a:srgbClr val="0070C0"/>
                </a:solidFill>
              </a:rPr>
              <a:t>Wasserstoffmobilität fördern? Wärmepumpenpflicht statt neue Gasheizung?</a:t>
            </a:r>
            <a:br>
              <a:rPr lang="de-DE" dirty="0">
                <a:solidFill>
                  <a:srgbClr val="0070C0"/>
                </a:solidFill>
              </a:rPr>
            </a:br>
            <a:r>
              <a:rPr lang="de-DE" dirty="0">
                <a:solidFill>
                  <a:srgbClr val="0070C0"/>
                </a:solidFill>
              </a:rPr>
              <a:t>usw.</a:t>
            </a:r>
            <a:r>
              <a:rPr lang="de-DE" sz="1000" dirty="0"/>
              <a:t> </a:t>
            </a:r>
            <a:endParaRPr lang="de-DE" altLang="de-DE" sz="1000" dirty="0">
              <a:latin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33</a:t>
            </a:fld>
            <a:endParaRPr lang="de-DE"/>
          </a:p>
        </p:txBody>
      </p:sp>
    </p:spTree>
    <p:extLst>
      <p:ext uri="{BB962C8B-B14F-4D97-AF65-F5344CB8AC3E}">
        <p14:creationId xmlns:p14="http://schemas.microsoft.com/office/powerpoint/2010/main" val="1189867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70C0"/>
                </a:solidFill>
              </a:rPr>
              <a:t>Windkraftausbau in meiner Region ja/nein?</a:t>
            </a:r>
            <a:br>
              <a:rPr lang="de-DE" dirty="0">
                <a:solidFill>
                  <a:srgbClr val="0070C0"/>
                </a:solidFill>
              </a:rPr>
            </a:br>
            <a:r>
              <a:rPr lang="de-DE" dirty="0">
                <a:solidFill>
                  <a:srgbClr val="0070C0"/>
                </a:solidFill>
              </a:rPr>
              <a:t>Kohleausstieg in 2030 oder später oder früher? Atomkraftwerke abschalten oder neu bauen?</a:t>
            </a:r>
            <a:br>
              <a:rPr lang="de-DE" dirty="0">
                <a:solidFill>
                  <a:srgbClr val="0070C0"/>
                </a:solidFill>
              </a:rPr>
            </a:br>
            <a:r>
              <a:rPr lang="de-DE" dirty="0">
                <a:solidFill>
                  <a:srgbClr val="0070C0"/>
                </a:solidFill>
              </a:rPr>
              <a:t>Tempolimit ja/nein?</a:t>
            </a:r>
            <a:br>
              <a:rPr lang="de-DE" dirty="0">
                <a:solidFill>
                  <a:srgbClr val="0070C0"/>
                </a:solidFill>
              </a:rPr>
            </a:br>
            <a:r>
              <a:rPr lang="de-DE" dirty="0">
                <a:solidFill>
                  <a:srgbClr val="0070C0"/>
                </a:solidFill>
              </a:rPr>
              <a:t>autofreie Innenstädte ja/nein?</a:t>
            </a:r>
            <a:br>
              <a:rPr lang="de-DE" dirty="0">
                <a:solidFill>
                  <a:srgbClr val="0070C0"/>
                </a:solidFill>
              </a:rPr>
            </a:br>
            <a:r>
              <a:rPr lang="de-DE" dirty="0">
                <a:solidFill>
                  <a:srgbClr val="0070C0"/>
                </a:solidFill>
              </a:rPr>
              <a:t>CO2-Steuer erhöhen?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70C0"/>
                </a:solidFill>
              </a:rPr>
              <a:t>Kernfusion fördern und auf Innovationen hoffen?</a:t>
            </a:r>
            <a:br>
              <a:rPr lang="de-DE" dirty="0">
                <a:solidFill>
                  <a:srgbClr val="0070C0"/>
                </a:solidFill>
              </a:rPr>
            </a:br>
            <a:r>
              <a:rPr lang="de-DE" dirty="0">
                <a:solidFill>
                  <a:srgbClr val="0070C0"/>
                </a:solidFill>
              </a:rPr>
              <a:t>Klimageld einführen? </a:t>
            </a:r>
            <a:br>
              <a:rPr lang="de-DE" dirty="0">
                <a:solidFill>
                  <a:srgbClr val="0070C0"/>
                </a:solidFill>
              </a:rPr>
            </a:br>
            <a:r>
              <a:rPr lang="de-DE" dirty="0">
                <a:solidFill>
                  <a:srgbClr val="0070C0"/>
                </a:solidFill>
              </a:rPr>
              <a:t>Wasserstoffmobilität fördern? Wärmepumpenpflicht statt neue Gasheizung?</a:t>
            </a:r>
            <a:br>
              <a:rPr lang="de-DE" dirty="0">
                <a:solidFill>
                  <a:srgbClr val="0070C0"/>
                </a:solidFill>
              </a:rPr>
            </a:br>
            <a:r>
              <a:rPr lang="de-DE" dirty="0">
                <a:solidFill>
                  <a:srgbClr val="0070C0"/>
                </a:solidFill>
              </a:rPr>
              <a:t>usw.</a:t>
            </a:r>
            <a:r>
              <a:rPr lang="de-DE" sz="1000" dirty="0"/>
              <a:t> </a:t>
            </a:r>
            <a:endParaRPr lang="de-DE" altLang="de-DE" sz="1000" dirty="0">
              <a:latin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34</a:t>
            </a:fld>
            <a:endParaRPr lang="de-DE"/>
          </a:p>
        </p:txBody>
      </p:sp>
    </p:spTree>
    <p:extLst>
      <p:ext uri="{BB962C8B-B14F-4D97-AF65-F5344CB8AC3E}">
        <p14:creationId xmlns:p14="http://schemas.microsoft.com/office/powerpoint/2010/main" val="3833930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70C0"/>
                </a:solidFill>
              </a:rPr>
              <a:t>Windkraftausbau in meiner Region ja/nein?</a:t>
            </a:r>
            <a:br>
              <a:rPr lang="de-DE" dirty="0">
                <a:solidFill>
                  <a:srgbClr val="0070C0"/>
                </a:solidFill>
              </a:rPr>
            </a:br>
            <a:r>
              <a:rPr lang="de-DE" dirty="0">
                <a:solidFill>
                  <a:srgbClr val="0070C0"/>
                </a:solidFill>
              </a:rPr>
              <a:t>Kohleausstieg in 2030 oder später oder früher? Atomkraftwerke abschalten oder neu bauen?</a:t>
            </a:r>
            <a:br>
              <a:rPr lang="de-DE" dirty="0">
                <a:solidFill>
                  <a:srgbClr val="0070C0"/>
                </a:solidFill>
              </a:rPr>
            </a:br>
            <a:r>
              <a:rPr lang="de-DE" dirty="0">
                <a:solidFill>
                  <a:srgbClr val="0070C0"/>
                </a:solidFill>
              </a:rPr>
              <a:t>Tempolimit ja/nein?</a:t>
            </a:r>
            <a:br>
              <a:rPr lang="de-DE" dirty="0">
                <a:solidFill>
                  <a:srgbClr val="0070C0"/>
                </a:solidFill>
              </a:rPr>
            </a:br>
            <a:r>
              <a:rPr lang="de-DE" dirty="0">
                <a:solidFill>
                  <a:srgbClr val="0070C0"/>
                </a:solidFill>
              </a:rPr>
              <a:t>autofreie Innenstädte ja/nein?</a:t>
            </a:r>
            <a:br>
              <a:rPr lang="de-DE" dirty="0">
                <a:solidFill>
                  <a:srgbClr val="0070C0"/>
                </a:solidFill>
              </a:rPr>
            </a:br>
            <a:r>
              <a:rPr lang="de-DE" dirty="0">
                <a:solidFill>
                  <a:srgbClr val="0070C0"/>
                </a:solidFill>
              </a:rPr>
              <a:t>CO2-Steuer erhöhen?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0070C0"/>
                </a:solidFill>
              </a:rPr>
              <a:t>Kernfusion fördern und auf Innovationen hoffen?</a:t>
            </a:r>
            <a:br>
              <a:rPr lang="de-DE" dirty="0">
                <a:solidFill>
                  <a:srgbClr val="0070C0"/>
                </a:solidFill>
              </a:rPr>
            </a:br>
            <a:r>
              <a:rPr lang="de-DE" dirty="0">
                <a:solidFill>
                  <a:srgbClr val="0070C0"/>
                </a:solidFill>
              </a:rPr>
              <a:t>Klimageld einführen? </a:t>
            </a:r>
            <a:br>
              <a:rPr lang="de-DE" dirty="0">
                <a:solidFill>
                  <a:srgbClr val="0070C0"/>
                </a:solidFill>
              </a:rPr>
            </a:br>
            <a:r>
              <a:rPr lang="de-DE" dirty="0">
                <a:solidFill>
                  <a:srgbClr val="0070C0"/>
                </a:solidFill>
              </a:rPr>
              <a:t>Wasserstoffmobilität fördern? Wärmepumpenpflicht statt neue Gasheizung?</a:t>
            </a:r>
            <a:br>
              <a:rPr lang="de-DE" dirty="0">
                <a:solidFill>
                  <a:srgbClr val="0070C0"/>
                </a:solidFill>
              </a:rPr>
            </a:br>
            <a:r>
              <a:rPr lang="de-DE" dirty="0">
                <a:solidFill>
                  <a:srgbClr val="0070C0"/>
                </a:solidFill>
              </a:rPr>
              <a:t>usw.</a:t>
            </a:r>
            <a:r>
              <a:rPr lang="de-DE" sz="1000" dirty="0"/>
              <a:t> </a:t>
            </a:r>
            <a:endParaRPr lang="de-DE" altLang="de-DE" sz="1000" dirty="0">
              <a:latin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39</a:t>
            </a:fld>
            <a:endParaRPr lang="de-DE"/>
          </a:p>
        </p:txBody>
      </p:sp>
    </p:spTree>
    <p:extLst>
      <p:ext uri="{BB962C8B-B14F-4D97-AF65-F5344CB8AC3E}">
        <p14:creationId xmlns:p14="http://schemas.microsoft.com/office/powerpoint/2010/main" val="1058713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40</a:t>
            </a:fld>
            <a:endParaRPr lang="de-DE"/>
          </a:p>
        </p:txBody>
      </p:sp>
    </p:spTree>
    <p:extLst>
      <p:ext uri="{BB962C8B-B14F-4D97-AF65-F5344CB8AC3E}">
        <p14:creationId xmlns:p14="http://schemas.microsoft.com/office/powerpoint/2010/main" val="1463650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41</a:t>
            </a:fld>
            <a:endParaRPr lang="de-DE"/>
          </a:p>
        </p:txBody>
      </p:sp>
    </p:spTree>
    <p:extLst>
      <p:ext uri="{BB962C8B-B14F-4D97-AF65-F5344CB8AC3E}">
        <p14:creationId xmlns:p14="http://schemas.microsoft.com/office/powerpoint/2010/main" val="646342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42</a:t>
            </a:fld>
            <a:endParaRPr lang="de-DE"/>
          </a:p>
        </p:txBody>
      </p:sp>
    </p:spTree>
    <p:extLst>
      <p:ext uri="{BB962C8B-B14F-4D97-AF65-F5344CB8AC3E}">
        <p14:creationId xmlns:p14="http://schemas.microsoft.com/office/powerpoint/2010/main" val="542314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43</a:t>
            </a:fld>
            <a:endParaRPr lang="de-DE"/>
          </a:p>
        </p:txBody>
      </p:sp>
    </p:spTree>
    <p:extLst>
      <p:ext uri="{BB962C8B-B14F-4D97-AF65-F5344CB8AC3E}">
        <p14:creationId xmlns:p14="http://schemas.microsoft.com/office/powerpoint/2010/main" val="3282857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5</a:t>
            </a:fld>
            <a:endParaRPr lang="de-DE"/>
          </a:p>
        </p:txBody>
      </p:sp>
    </p:spTree>
    <p:extLst>
      <p:ext uri="{BB962C8B-B14F-4D97-AF65-F5344CB8AC3E}">
        <p14:creationId xmlns:p14="http://schemas.microsoft.com/office/powerpoint/2010/main" val="631471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Wenn man mehr Vorbereitungszeit als Ihnen zur Verfügung steht hat, würde man im Einstiegsgespräch über den Film und in der Lernsequenz zwei Prinzipien der Klimadidaktik berücksichtigen:</a:t>
            </a:r>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6</a:t>
            </a:fld>
            <a:endParaRPr lang="de-DE"/>
          </a:p>
        </p:txBody>
      </p:sp>
    </p:spTree>
    <p:extLst>
      <p:ext uri="{BB962C8B-B14F-4D97-AF65-F5344CB8AC3E}">
        <p14:creationId xmlns:p14="http://schemas.microsoft.com/office/powerpoint/2010/main" val="2309080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Wenn man mehr Vorbereitungszeit als Ihnen zur Verfügung steht hat, würde man im Einstiegsgespräch über den Film und in der Lernsequenz zwei Prinzipien der Klimadidaktik berücksichtigen:</a:t>
            </a:r>
            <a:endParaRPr lang="de-DE" dirty="0"/>
          </a:p>
        </p:txBody>
      </p:sp>
      <p:sp>
        <p:nvSpPr>
          <p:cNvPr id="4" name="Foliennummernplatzhalter 3"/>
          <p:cNvSpPr>
            <a:spLocks noGrp="1"/>
          </p:cNvSpPr>
          <p:nvPr>
            <p:ph type="sldNum" sz="quarter" idx="10"/>
          </p:nvPr>
        </p:nvSpPr>
        <p:spPr/>
        <p:txBody>
          <a:bodyPr/>
          <a:lstStyle/>
          <a:p>
            <a:fld id="{B873E6A3-2275-4825-85B1-A50CA1B4097D}" type="slidenum">
              <a:rPr lang="de-DE" smtClean="0"/>
              <a:t>7</a:t>
            </a:fld>
            <a:endParaRPr lang="de-DE"/>
          </a:p>
        </p:txBody>
      </p:sp>
    </p:spTree>
    <p:extLst>
      <p:ext uri="{BB962C8B-B14F-4D97-AF65-F5344CB8AC3E}">
        <p14:creationId xmlns:p14="http://schemas.microsoft.com/office/powerpoint/2010/main" val="27099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8</a:t>
            </a:fld>
            <a:endParaRPr lang="de-DE"/>
          </a:p>
        </p:txBody>
      </p:sp>
    </p:spTree>
    <p:extLst>
      <p:ext uri="{BB962C8B-B14F-4D97-AF65-F5344CB8AC3E}">
        <p14:creationId xmlns:p14="http://schemas.microsoft.com/office/powerpoint/2010/main" val="3757180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9</a:t>
            </a:fld>
            <a:endParaRPr lang="de-DE"/>
          </a:p>
        </p:txBody>
      </p:sp>
    </p:spTree>
    <p:extLst>
      <p:ext uri="{BB962C8B-B14F-4D97-AF65-F5344CB8AC3E}">
        <p14:creationId xmlns:p14="http://schemas.microsoft.com/office/powerpoint/2010/main" val="2732067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Grundidee: Klimabildung ist wie Demokratiebildung selbstverständlicher Ausbildungsaspekt. Kein Add-On.</a:t>
            </a:r>
          </a:p>
        </p:txBody>
      </p:sp>
      <p:sp>
        <p:nvSpPr>
          <p:cNvPr id="4" name="Foliennummernplatzhalter 3"/>
          <p:cNvSpPr>
            <a:spLocks noGrp="1"/>
          </p:cNvSpPr>
          <p:nvPr>
            <p:ph type="sldNum" sz="quarter" idx="5"/>
          </p:nvPr>
        </p:nvSpPr>
        <p:spPr/>
        <p:txBody>
          <a:bodyPr/>
          <a:lstStyle/>
          <a:p>
            <a:fld id="{B873E6A3-2275-4825-85B1-A50CA1B4097D}" type="slidenum">
              <a:rPr lang="de-DE" smtClean="0"/>
              <a:t>10</a:t>
            </a:fld>
            <a:endParaRPr lang="de-DE"/>
          </a:p>
        </p:txBody>
      </p:sp>
    </p:spTree>
    <p:extLst>
      <p:ext uri="{BB962C8B-B14F-4D97-AF65-F5344CB8AC3E}">
        <p14:creationId xmlns:p14="http://schemas.microsoft.com/office/powerpoint/2010/main" val="287754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2ED792BB-D48D-4CDD-9901-1155052507CA}"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B997E57-12B1-4A5C-837D-FFB6F9A98F51}" type="slidenum">
              <a:rPr lang="de-DE" smtClean="0"/>
              <a:t>‹Nr.›</a:t>
            </a:fld>
            <a:endParaRPr lang="de-DE"/>
          </a:p>
        </p:txBody>
      </p:sp>
    </p:spTree>
    <p:extLst>
      <p:ext uri="{BB962C8B-B14F-4D97-AF65-F5344CB8AC3E}">
        <p14:creationId xmlns:p14="http://schemas.microsoft.com/office/powerpoint/2010/main" val="183310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2ED792BB-D48D-4CDD-9901-1155052507CA}" type="datetimeFigureOut">
              <a:rPr lang="de-DE" smtClean="0"/>
              <a:t>09.07.2025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B997E57-12B1-4A5C-837D-FFB6F9A98F51}" type="slidenum">
              <a:rPr lang="de-DE" smtClean="0"/>
              <a:t>‹Nr.›</a:t>
            </a:fld>
            <a:endParaRPr lang="de-DE"/>
          </a:p>
        </p:txBody>
      </p:sp>
    </p:spTree>
    <p:extLst>
      <p:ext uri="{BB962C8B-B14F-4D97-AF65-F5344CB8AC3E}">
        <p14:creationId xmlns:p14="http://schemas.microsoft.com/office/powerpoint/2010/main" val="2107051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ED792BB-D48D-4CDD-9901-1155052507CA}"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B997E57-12B1-4A5C-837D-FFB6F9A98F51}" type="slidenum">
              <a:rPr lang="de-DE" smtClean="0"/>
              <a:t>‹Nr.›</a:t>
            </a:fld>
            <a:endParaRPr lang="de-DE"/>
          </a:p>
        </p:txBody>
      </p:sp>
    </p:spTree>
    <p:extLst>
      <p:ext uri="{BB962C8B-B14F-4D97-AF65-F5344CB8AC3E}">
        <p14:creationId xmlns:p14="http://schemas.microsoft.com/office/powerpoint/2010/main" val="1781864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ED792BB-D48D-4CDD-9901-1155052507CA}"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B997E57-12B1-4A5C-837D-FFB6F9A98F51}" type="slidenum">
              <a:rPr lang="de-DE" smtClean="0"/>
              <a:t>‹Nr.›</a:t>
            </a:fld>
            <a:endParaRPr lang="de-DE"/>
          </a:p>
        </p:txBody>
      </p:sp>
    </p:spTree>
    <p:extLst>
      <p:ext uri="{BB962C8B-B14F-4D97-AF65-F5344CB8AC3E}">
        <p14:creationId xmlns:p14="http://schemas.microsoft.com/office/powerpoint/2010/main" val="2031319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DA131C8-BEFD-4D92-B86F-239BFA6F6441}"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C7B679D-700C-4C0F-B24D-8A55A6A6F48D}" type="slidenum">
              <a:rPr lang="de-DE" smtClean="0"/>
              <a:t>‹Nr.›</a:t>
            </a:fld>
            <a:endParaRPr lang="de-DE"/>
          </a:p>
        </p:txBody>
      </p:sp>
    </p:spTree>
    <p:extLst>
      <p:ext uri="{BB962C8B-B14F-4D97-AF65-F5344CB8AC3E}">
        <p14:creationId xmlns:p14="http://schemas.microsoft.com/office/powerpoint/2010/main" val="3128497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A131C8-BEFD-4D92-B86F-239BFA6F6441}"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C7B679D-700C-4C0F-B24D-8A55A6A6F48D}" type="slidenum">
              <a:rPr lang="de-DE" smtClean="0"/>
              <a:t>‹Nr.›</a:t>
            </a:fld>
            <a:endParaRPr lang="de-DE"/>
          </a:p>
        </p:txBody>
      </p:sp>
    </p:spTree>
    <p:extLst>
      <p:ext uri="{BB962C8B-B14F-4D97-AF65-F5344CB8AC3E}">
        <p14:creationId xmlns:p14="http://schemas.microsoft.com/office/powerpoint/2010/main" val="1278665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4DA131C8-BEFD-4D92-B86F-239BFA6F6441}"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C7B679D-700C-4C0F-B24D-8A55A6A6F48D}" type="slidenum">
              <a:rPr lang="de-DE" smtClean="0"/>
              <a:t>‹Nr.›</a:t>
            </a:fld>
            <a:endParaRPr lang="de-DE"/>
          </a:p>
        </p:txBody>
      </p:sp>
    </p:spTree>
    <p:extLst>
      <p:ext uri="{BB962C8B-B14F-4D97-AF65-F5344CB8AC3E}">
        <p14:creationId xmlns:p14="http://schemas.microsoft.com/office/powerpoint/2010/main" val="2555486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DA131C8-BEFD-4D92-B86F-239BFA6F6441}" type="datetimeFigureOut">
              <a:rPr lang="de-DE" smtClean="0"/>
              <a:t>09.07.2025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C7B679D-700C-4C0F-B24D-8A55A6A6F48D}" type="slidenum">
              <a:rPr lang="de-DE" smtClean="0"/>
              <a:t>‹Nr.›</a:t>
            </a:fld>
            <a:endParaRPr lang="de-DE"/>
          </a:p>
        </p:txBody>
      </p:sp>
    </p:spTree>
    <p:extLst>
      <p:ext uri="{BB962C8B-B14F-4D97-AF65-F5344CB8AC3E}">
        <p14:creationId xmlns:p14="http://schemas.microsoft.com/office/powerpoint/2010/main" val="1087327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DA131C8-BEFD-4D92-B86F-239BFA6F6441}" type="datetimeFigureOut">
              <a:rPr lang="de-DE" smtClean="0"/>
              <a:t>09.07.2025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C7B679D-700C-4C0F-B24D-8A55A6A6F48D}" type="slidenum">
              <a:rPr lang="de-DE" smtClean="0"/>
              <a:t>‹Nr.›</a:t>
            </a:fld>
            <a:endParaRPr lang="de-DE"/>
          </a:p>
        </p:txBody>
      </p:sp>
    </p:spTree>
    <p:extLst>
      <p:ext uri="{BB962C8B-B14F-4D97-AF65-F5344CB8AC3E}">
        <p14:creationId xmlns:p14="http://schemas.microsoft.com/office/powerpoint/2010/main" val="760280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DA131C8-BEFD-4D92-B86F-239BFA6F6441}" type="datetimeFigureOut">
              <a:rPr lang="de-DE" smtClean="0"/>
              <a:t>09.07.2025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C7B679D-700C-4C0F-B24D-8A55A6A6F48D}" type="slidenum">
              <a:rPr lang="de-DE" smtClean="0"/>
              <a:t>‹Nr.›</a:t>
            </a:fld>
            <a:endParaRPr lang="de-DE"/>
          </a:p>
        </p:txBody>
      </p:sp>
    </p:spTree>
    <p:extLst>
      <p:ext uri="{BB962C8B-B14F-4D97-AF65-F5344CB8AC3E}">
        <p14:creationId xmlns:p14="http://schemas.microsoft.com/office/powerpoint/2010/main" val="3858150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DA131C8-BEFD-4D92-B86F-239BFA6F6441}" type="datetimeFigureOut">
              <a:rPr lang="de-DE" smtClean="0"/>
              <a:t>09.07.2025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C7B679D-700C-4C0F-B24D-8A55A6A6F48D}" type="slidenum">
              <a:rPr lang="de-DE" smtClean="0"/>
              <a:t>‹Nr.›</a:t>
            </a:fld>
            <a:endParaRPr lang="de-DE"/>
          </a:p>
        </p:txBody>
      </p:sp>
    </p:spTree>
    <p:extLst>
      <p:ext uri="{BB962C8B-B14F-4D97-AF65-F5344CB8AC3E}">
        <p14:creationId xmlns:p14="http://schemas.microsoft.com/office/powerpoint/2010/main" val="2867097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2ED792BB-D48D-4CDD-9901-1155052507CA}" type="datetimeFigureOut">
              <a:rPr lang="de-DE" smtClean="0"/>
              <a:t>09.07.2025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B997E57-12B1-4A5C-837D-FFB6F9A98F51}" type="slidenum">
              <a:rPr lang="de-DE" smtClean="0"/>
              <a:t>‹Nr.›</a:t>
            </a:fld>
            <a:endParaRPr lang="de-DE"/>
          </a:p>
        </p:txBody>
      </p:sp>
    </p:spTree>
    <p:extLst>
      <p:ext uri="{BB962C8B-B14F-4D97-AF65-F5344CB8AC3E}">
        <p14:creationId xmlns:p14="http://schemas.microsoft.com/office/powerpoint/2010/main" val="943961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4DA131C8-BEFD-4D92-B86F-239BFA6F6441}" type="datetimeFigureOut">
              <a:rPr lang="de-DE" smtClean="0"/>
              <a:t>09.07.2025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C7B679D-700C-4C0F-B24D-8A55A6A6F48D}" type="slidenum">
              <a:rPr lang="de-DE" smtClean="0"/>
              <a:t>‹Nr.›</a:t>
            </a:fld>
            <a:endParaRPr lang="de-DE"/>
          </a:p>
        </p:txBody>
      </p:sp>
    </p:spTree>
    <p:extLst>
      <p:ext uri="{BB962C8B-B14F-4D97-AF65-F5344CB8AC3E}">
        <p14:creationId xmlns:p14="http://schemas.microsoft.com/office/powerpoint/2010/main" val="576176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4DA131C8-BEFD-4D92-B86F-239BFA6F6441}" type="datetimeFigureOut">
              <a:rPr lang="de-DE" smtClean="0"/>
              <a:t>09.07.2025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C7B679D-700C-4C0F-B24D-8A55A6A6F48D}" type="slidenum">
              <a:rPr lang="de-DE" smtClean="0"/>
              <a:t>‹Nr.›</a:t>
            </a:fld>
            <a:endParaRPr lang="de-DE"/>
          </a:p>
        </p:txBody>
      </p:sp>
    </p:spTree>
    <p:extLst>
      <p:ext uri="{BB962C8B-B14F-4D97-AF65-F5344CB8AC3E}">
        <p14:creationId xmlns:p14="http://schemas.microsoft.com/office/powerpoint/2010/main" val="2590043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A131C8-BEFD-4D92-B86F-239BFA6F6441}"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C7B679D-700C-4C0F-B24D-8A55A6A6F48D}" type="slidenum">
              <a:rPr lang="de-DE" smtClean="0"/>
              <a:t>‹Nr.›</a:t>
            </a:fld>
            <a:endParaRPr lang="de-DE"/>
          </a:p>
        </p:txBody>
      </p:sp>
    </p:spTree>
    <p:extLst>
      <p:ext uri="{BB962C8B-B14F-4D97-AF65-F5344CB8AC3E}">
        <p14:creationId xmlns:p14="http://schemas.microsoft.com/office/powerpoint/2010/main" val="2303098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DA131C8-BEFD-4D92-B86F-239BFA6F6441}"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C7B679D-700C-4C0F-B24D-8A55A6A6F48D}" type="slidenum">
              <a:rPr lang="de-DE" smtClean="0"/>
              <a:t>‹Nr.›</a:t>
            </a:fld>
            <a:endParaRPr lang="de-DE"/>
          </a:p>
        </p:txBody>
      </p:sp>
    </p:spTree>
    <p:extLst>
      <p:ext uri="{BB962C8B-B14F-4D97-AF65-F5344CB8AC3E}">
        <p14:creationId xmlns:p14="http://schemas.microsoft.com/office/powerpoint/2010/main" val="1341320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B8C82776-5649-40E6-B230-91343F44802D}"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46FB699-3D36-4A4D-88C1-94CFA38B6D58}" type="slidenum">
              <a:rPr lang="de-DE" smtClean="0"/>
              <a:t>‹Nr.›</a:t>
            </a:fld>
            <a:endParaRPr lang="de-DE"/>
          </a:p>
        </p:txBody>
      </p:sp>
    </p:spTree>
    <p:extLst>
      <p:ext uri="{BB962C8B-B14F-4D97-AF65-F5344CB8AC3E}">
        <p14:creationId xmlns:p14="http://schemas.microsoft.com/office/powerpoint/2010/main" val="154963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8C82776-5649-40E6-B230-91343F44802D}"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46FB699-3D36-4A4D-88C1-94CFA38B6D58}" type="slidenum">
              <a:rPr lang="de-DE" smtClean="0"/>
              <a:t>‹Nr.›</a:t>
            </a:fld>
            <a:endParaRPr lang="de-DE"/>
          </a:p>
        </p:txBody>
      </p:sp>
    </p:spTree>
    <p:extLst>
      <p:ext uri="{BB962C8B-B14F-4D97-AF65-F5344CB8AC3E}">
        <p14:creationId xmlns:p14="http://schemas.microsoft.com/office/powerpoint/2010/main" val="2430490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B8C82776-5649-40E6-B230-91343F44802D}"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46FB699-3D36-4A4D-88C1-94CFA38B6D58}" type="slidenum">
              <a:rPr lang="de-DE" smtClean="0"/>
              <a:t>‹Nr.›</a:t>
            </a:fld>
            <a:endParaRPr lang="de-DE"/>
          </a:p>
        </p:txBody>
      </p:sp>
    </p:spTree>
    <p:extLst>
      <p:ext uri="{BB962C8B-B14F-4D97-AF65-F5344CB8AC3E}">
        <p14:creationId xmlns:p14="http://schemas.microsoft.com/office/powerpoint/2010/main" val="1572212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B8C82776-5649-40E6-B230-91343F44802D}" type="datetimeFigureOut">
              <a:rPr lang="de-DE" smtClean="0"/>
              <a:t>09.07.2025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46FB699-3D36-4A4D-88C1-94CFA38B6D58}" type="slidenum">
              <a:rPr lang="de-DE" smtClean="0"/>
              <a:t>‹Nr.›</a:t>
            </a:fld>
            <a:endParaRPr lang="de-DE"/>
          </a:p>
        </p:txBody>
      </p:sp>
    </p:spTree>
    <p:extLst>
      <p:ext uri="{BB962C8B-B14F-4D97-AF65-F5344CB8AC3E}">
        <p14:creationId xmlns:p14="http://schemas.microsoft.com/office/powerpoint/2010/main" val="3883786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B8C82776-5649-40E6-B230-91343F44802D}" type="datetimeFigureOut">
              <a:rPr lang="de-DE" smtClean="0"/>
              <a:t>09.07.2025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46FB699-3D36-4A4D-88C1-94CFA38B6D58}" type="slidenum">
              <a:rPr lang="de-DE" smtClean="0"/>
              <a:t>‹Nr.›</a:t>
            </a:fld>
            <a:endParaRPr lang="de-DE"/>
          </a:p>
        </p:txBody>
      </p:sp>
    </p:spTree>
    <p:extLst>
      <p:ext uri="{BB962C8B-B14F-4D97-AF65-F5344CB8AC3E}">
        <p14:creationId xmlns:p14="http://schemas.microsoft.com/office/powerpoint/2010/main" val="3534222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8C82776-5649-40E6-B230-91343F44802D}" type="datetimeFigureOut">
              <a:rPr lang="de-DE" smtClean="0"/>
              <a:t>09.07.2025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46FB699-3D36-4A4D-88C1-94CFA38B6D58}" type="slidenum">
              <a:rPr lang="de-DE" smtClean="0"/>
              <a:t>‹Nr.›</a:t>
            </a:fld>
            <a:endParaRPr lang="de-DE"/>
          </a:p>
        </p:txBody>
      </p:sp>
    </p:spTree>
    <p:extLst>
      <p:ext uri="{BB962C8B-B14F-4D97-AF65-F5344CB8AC3E}">
        <p14:creationId xmlns:p14="http://schemas.microsoft.com/office/powerpoint/2010/main" val="5789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ED792BB-D48D-4CDD-9901-1155052507CA}"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B997E57-12B1-4A5C-837D-FFB6F9A98F51}" type="slidenum">
              <a:rPr lang="de-DE" smtClean="0"/>
              <a:t>‹Nr.›</a:t>
            </a:fld>
            <a:endParaRPr lang="de-DE"/>
          </a:p>
        </p:txBody>
      </p:sp>
    </p:spTree>
    <p:extLst>
      <p:ext uri="{BB962C8B-B14F-4D97-AF65-F5344CB8AC3E}">
        <p14:creationId xmlns:p14="http://schemas.microsoft.com/office/powerpoint/2010/main" val="674964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8C82776-5649-40E6-B230-91343F44802D}" type="datetimeFigureOut">
              <a:rPr lang="de-DE" smtClean="0"/>
              <a:t>09.07.2025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46FB699-3D36-4A4D-88C1-94CFA38B6D58}" type="slidenum">
              <a:rPr lang="de-DE" smtClean="0"/>
              <a:t>‹Nr.›</a:t>
            </a:fld>
            <a:endParaRPr lang="de-DE"/>
          </a:p>
        </p:txBody>
      </p:sp>
    </p:spTree>
    <p:extLst>
      <p:ext uri="{BB962C8B-B14F-4D97-AF65-F5344CB8AC3E}">
        <p14:creationId xmlns:p14="http://schemas.microsoft.com/office/powerpoint/2010/main" val="1154375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B8C82776-5649-40E6-B230-91343F44802D}" type="datetimeFigureOut">
              <a:rPr lang="de-DE" smtClean="0"/>
              <a:t>09.07.2025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46FB699-3D36-4A4D-88C1-94CFA38B6D58}" type="slidenum">
              <a:rPr lang="de-DE" smtClean="0"/>
              <a:t>‹Nr.›</a:t>
            </a:fld>
            <a:endParaRPr lang="de-DE"/>
          </a:p>
        </p:txBody>
      </p:sp>
    </p:spTree>
    <p:extLst>
      <p:ext uri="{BB962C8B-B14F-4D97-AF65-F5344CB8AC3E}">
        <p14:creationId xmlns:p14="http://schemas.microsoft.com/office/powerpoint/2010/main" val="242909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B8C82776-5649-40E6-B230-91343F44802D}" type="datetimeFigureOut">
              <a:rPr lang="de-DE" smtClean="0"/>
              <a:t>09.07.2025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46FB699-3D36-4A4D-88C1-94CFA38B6D58}" type="slidenum">
              <a:rPr lang="de-DE" smtClean="0"/>
              <a:t>‹Nr.›</a:t>
            </a:fld>
            <a:endParaRPr lang="de-DE"/>
          </a:p>
        </p:txBody>
      </p:sp>
    </p:spTree>
    <p:extLst>
      <p:ext uri="{BB962C8B-B14F-4D97-AF65-F5344CB8AC3E}">
        <p14:creationId xmlns:p14="http://schemas.microsoft.com/office/powerpoint/2010/main" val="2470821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8C82776-5649-40E6-B230-91343F44802D}"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46FB699-3D36-4A4D-88C1-94CFA38B6D58}" type="slidenum">
              <a:rPr lang="de-DE" smtClean="0"/>
              <a:t>‹Nr.›</a:t>
            </a:fld>
            <a:endParaRPr lang="de-DE"/>
          </a:p>
        </p:txBody>
      </p:sp>
    </p:spTree>
    <p:extLst>
      <p:ext uri="{BB962C8B-B14F-4D97-AF65-F5344CB8AC3E}">
        <p14:creationId xmlns:p14="http://schemas.microsoft.com/office/powerpoint/2010/main" val="3458283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8C82776-5649-40E6-B230-91343F44802D}"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46FB699-3D36-4A4D-88C1-94CFA38B6D58}" type="slidenum">
              <a:rPr lang="de-DE" smtClean="0"/>
              <a:t>‹Nr.›</a:t>
            </a:fld>
            <a:endParaRPr lang="de-DE"/>
          </a:p>
        </p:txBody>
      </p:sp>
    </p:spTree>
    <p:extLst>
      <p:ext uri="{BB962C8B-B14F-4D97-AF65-F5344CB8AC3E}">
        <p14:creationId xmlns:p14="http://schemas.microsoft.com/office/powerpoint/2010/main" val="2118143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8C82776-5649-40E6-B230-91343F44802D}" type="datetimeFigureOut">
              <a:rPr lang="de-DE" smtClean="0"/>
              <a:t>09.07.2025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46FB699-3D36-4A4D-88C1-94CFA38B6D58}" type="slidenum">
              <a:rPr lang="de-DE" smtClean="0"/>
              <a:t>‹Nr.›</a:t>
            </a:fld>
            <a:endParaRPr lang="de-DE"/>
          </a:p>
        </p:txBody>
      </p:sp>
    </p:spTree>
    <p:extLst>
      <p:ext uri="{BB962C8B-B14F-4D97-AF65-F5344CB8AC3E}">
        <p14:creationId xmlns:p14="http://schemas.microsoft.com/office/powerpoint/2010/main" val="184052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2ED792BB-D48D-4CDD-9901-1155052507CA}" type="datetimeFigureOut">
              <a:rPr lang="de-DE" smtClean="0"/>
              <a:t>09.07.2025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B997E57-12B1-4A5C-837D-FFB6F9A98F51}" type="slidenum">
              <a:rPr lang="de-DE" smtClean="0"/>
              <a:t>‹Nr.›</a:t>
            </a:fld>
            <a:endParaRPr lang="de-DE"/>
          </a:p>
        </p:txBody>
      </p:sp>
    </p:spTree>
    <p:extLst>
      <p:ext uri="{BB962C8B-B14F-4D97-AF65-F5344CB8AC3E}">
        <p14:creationId xmlns:p14="http://schemas.microsoft.com/office/powerpoint/2010/main" val="644102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2ED792BB-D48D-4CDD-9901-1155052507CA}" type="datetimeFigureOut">
              <a:rPr lang="de-DE" smtClean="0"/>
              <a:t>09.07.2025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B997E57-12B1-4A5C-837D-FFB6F9A98F51}" type="slidenum">
              <a:rPr lang="de-DE" smtClean="0"/>
              <a:t>‹Nr.›</a:t>
            </a:fld>
            <a:endParaRPr lang="de-DE"/>
          </a:p>
        </p:txBody>
      </p:sp>
    </p:spTree>
    <p:extLst>
      <p:ext uri="{BB962C8B-B14F-4D97-AF65-F5344CB8AC3E}">
        <p14:creationId xmlns:p14="http://schemas.microsoft.com/office/powerpoint/2010/main" val="2648105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2ED792BB-D48D-4CDD-9901-1155052507CA}" type="datetimeFigureOut">
              <a:rPr lang="de-DE" smtClean="0"/>
              <a:t>09.07.2025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B997E57-12B1-4A5C-837D-FFB6F9A98F51}" type="slidenum">
              <a:rPr lang="de-DE" smtClean="0"/>
              <a:t>‹Nr.›</a:t>
            </a:fld>
            <a:endParaRPr lang="de-DE"/>
          </a:p>
        </p:txBody>
      </p:sp>
    </p:spTree>
    <p:extLst>
      <p:ext uri="{BB962C8B-B14F-4D97-AF65-F5344CB8AC3E}">
        <p14:creationId xmlns:p14="http://schemas.microsoft.com/office/powerpoint/2010/main" val="877048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2ED792BB-D48D-4CDD-9901-1155052507CA}" type="datetimeFigureOut">
              <a:rPr lang="de-DE" smtClean="0"/>
              <a:t>09.07.2025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B997E57-12B1-4A5C-837D-FFB6F9A98F51}" type="slidenum">
              <a:rPr lang="de-DE" smtClean="0"/>
              <a:t>‹Nr.›</a:t>
            </a:fld>
            <a:endParaRPr lang="de-DE"/>
          </a:p>
        </p:txBody>
      </p:sp>
    </p:spTree>
    <p:extLst>
      <p:ext uri="{BB962C8B-B14F-4D97-AF65-F5344CB8AC3E}">
        <p14:creationId xmlns:p14="http://schemas.microsoft.com/office/powerpoint/2010/main" val="314560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ED792BB-D48D-4CDD-9901-1155052507CA}" type="datetimeFigureOut">
              <a:rPr lang="de-DE" smtClean="0"/>
              <a:t>09.07.2025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B997E57-12B1-4A5C-837D-FFB6F9A98F51}" type="slidenum">
              <a:rPr lang="de-DE" smtClean="0"/>
              <a:t>‹Nr.›</a:t>
            </a:fld>
            <a:endParaRPr lang="de-DE"/>
          </a:p>
        </p:txBody>
      </p:sp>
    </p:spTree>
    <p:extLst>
      <p:ext uri="{BB962C8B-B14F-4D97-AF65-F5344CB8AC3E}">
        <p14:creationId xmlns:p14="http://schemas.microsoft.com/office/powerpoint/2010/main" val="4085978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2ED792BB-D48D-4CDD-9901-1155052507CA}" type="datetimeFigureOut">
              <a:rPr lang="de-DE" smtClean="0"/>
              <a:t>09.07.2025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B997E57-12B1-4A5C-837D-FFB6F9A98F51}" type="slidenum">
              <a:rPr lang="de-DE" smtClean="0"/>
              <a:t>‹Nr.›</a:t>
            </a:fld>
            <a:endParaRPr lang="de-DE"/>
          </a:p>
        </p:txBody>
      </p:sp>
    </p:spTree>
    <p:extLst>
      <p:ext uri="{BB962C8B-B14F-4D97-AF65-F5344CB8AC3E}">
        <p14:creationId xmlns:p14="http://schemas.microsoft.com/office/powerpoint/2010/main" val="3816842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969818"/>
            <a:ext cx="10515600" cy="720870"/>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792BB-D48D-4CDD-9901-1155052507CA}" type="datetimeFigureOut">
              <a:rPr lang="de-DE" smtClean="0"/>
              <a:t>09.07.2025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97E57-12B1-4A5C-837D-FFB6F9A98F51}" type="slidenum">
              <a:rPr lang="de-DE" smtClean="0"/>
              <a:t>‹Nr.›</a:t>
            </a:fld>
            <a:endParaRPr lang="de-DE"/>
          </a:p>
        </p:txBody>
      </p:sp>
      <p:sp>
        <p:nvSpPr>
          <p:cNvPr id="7" name="object 27"/>
          <p:cNvSpPr/>
          <p:nvPr userDrawn="1"/>
        </p:nvSpPr>
        <p:spPr>
          <a:xfrm>
            <a:off x="10889673" y="230188"/>
            <a:ext cx="952357" cy="1416050"/>
          </a:xfrm>
          <a:prstGeom prst="rect">
            <a:avLst/>
          </a:prstGeom>
          <a:blipFill>
            <a:blip r:embed="rId14" cstate="print"/>
            <a:stretch>
              <a:fillRect/>
            </a:stretch>
          </a:blipFill>
        </p:spPr>
        <p:txBody>
          <a:bodyPr wrap="square" lIns="0" tIns="0" rIns="0" bIns="0" rtlCol="0"/>
          <a:lstStyle/>
          <a:p>
            <a:endParaRPr/>
          </a:p>
        </p:txBody>
      </p:sp>
      <p:sp>
        <p:nvSpPr>
          <p:cNvPr id="8" name="object 31"/>
          <p:cNvSpPr txBox="1"/>
          <p:nvPr userDrawn="1"/>
        </p:nvSpPr>
        <p:spPr>
          <a:xfrm>
            <a:off x="838200" y="248933"/>
            <a:ext cx="3554417" cy="456535"/>
          </a:xfrm>
          <a:prstGeom prst="rect">
            <a:avLst/>
          </a:prstGeom>
        </p:spPr>
        <p:txBody>
          <a:bodyPr vert="horz" wrap="square" lIns="0" tIns="12700" rIns="0" bIns="0" rtlCol="0">
            <a:spAutoFit/>
          </a:bodyPr>
          <a:lstStyle/>
          <a:p>
            <a:pPr marL="12700">
              <a:lnSpc>
                <a:spcPct val="100000"/>
              </a:lnSpc>
              <a:spcBef>
                <a:spcPts val="100"/>
              </a:spcBef>
            </a:pPr>
            <a:r>
              <a:rPr sz="1400" b="1" spc="-5" dirty="0" err="1">
                <a:solidFill>
                  <a:srgbClr val="003695"/>
                </a:solidFill>
                <a:latin typeface="Arial"/>
                <a:cs typeface="Arial"/>
              </a:rPr>
              <a:t>Hessische</a:t>
            </a:r>
            <a:r>
              <a:rPr sz="1400" b="1" spc="10" dirty="0">
                <a:solidFill>
                  <a:srgbClr val="003695"/>
                </a:solidFill>
                <a:latin typeface="Arial"/>
                <a:cs typeface="Arial"/>
              </a:rPr>
              <a:t> </a:t>
            </a:r>
            <a:r>
              <a:rPr sz="1400" b="1" spc="-5" dirty="0" err="1">
                <a:solidFill>
                  <a:srgbClr val="003695"/>
                </a:solidFill>
                <a:latin typeface="Arial"/>
                <a:cs typeface="Arial"/>
              </a:rPr>
              <a:t>Lehrkräfteakademie</a:t>
            </a:r>
            <a:endParaRPr lang="de-DE" sz="1400" b="1" spc="-5" dirty="0">
              <a:solidFill>
                <a:srgbClr val="003695"/>
              </a:solidFill>
              <a:latin typeface="Arial"/>
              <a:cs typeface="Arial"/>
            </a:endParaRPr>
          </a:p>
          <a:p>
            <a:pPr marL="12700">
              <a:spcBef>
                <a:spcPts val="100"/>
              </a:spcBef>
            </a:pPr>
            <a:r>
              <a:rPr lang="de-DE" sz="1400" spc="-5" dirty="0">
                <a:solidFill>
                  <a:srgbClr val="003695"/>
                </a:solidFill>
                <a:latin typeface="Arial"/>
                <a:cs typeface="Arial"/>
              </a:rPr>
              <a:t>Studienseminar für Gymnasien</a:t>
            </a:r>
            <a:r>
              <a:rPr lang="de-DE" sz="1400" dirty="0">
                <a:solidFill>
                  <a:srgbClr val="003695"/>
                </a:solidFill>
                <a:latin typeface="Arial"/>
                <a:cs typeface="Arial"/>
              </a:rPr>
              <a:t> </a:t>
            </a:r>
            <a:r>
              <a:rPr lang="de-DE" sz="1400" spc="-5" dirty="0">
                <a:solidFill>
                  <a:srgbClr val="003695"/>
                </a:solidFill>
                <a:latin typeface="Arial"/>
                <a:cs typeface="Arial"/>
              </a:rPr>
              <a:t>Bad Vilbel</a:t>
            </a:r>
            <a:endParaRPr sz="1400" dirty="0">
              <a:latin typeface="Arial"/>
              <a:cs typeface="Arial"/>
            </a:endParaRPr>
          </a:p>
        </p:txBody>
      </p:sp>
      <p:sp>
        <p:nvSpPr>
          <p:cNvPr id="9" name="object 2"/>
          <p:cNvSpPr/>
          <p:nvPr userDrawn="1"/>
        </p:nvSpPr>
        <p:spPr>
          <a:xfrm>
            <a:off x="3176" y="333375"/>
            <a:ext cx="287655" cy="287655"/>
          </a:xfrm>
          <a:custGeom>
            <a:avLst/>
            <a:gdLst/>
            <a:ahLst/>
            <a:cxnLst/>
            <a:rect l="l" t="t" r="r" b="b"/>
            <a:pathLst>
              <a:path w="287655" h="287655">
                <a:moveTo>
                  <a:pt x="0" y="0"/>
                </a:moveTo>
                <a:lnTo>
                  <a:pt x="287333" y="0"/>
                </a:lnTo>
                <a:lnTo>
                  <a:pt x="287333" y="287338"/>
                </a:lnTo>
                <a:lnTo>
                  <a:pt x="0" y="287338"/>
                </a:lnTo>
                <a:lnTo>
                  <a:pt x="0" y="0"/>
                </a:lnTo>
                <a:close/>
              </a:path>
            </a:pathLst>
          </a:custGeom>
          <a:ln w="9527">
            <a:solidFill>
              <a:srgbClr val="DB2F36"/>
            </a:solidFill>
          </a:ln>
        </p:spPr>
        <p:txBody>
          <a:bodyPr wrap="square" lIns="0" tIns="0" rIns="0" bIns="0" rtlCol="0"/>
          <a:lstStyle/>
          <a:p>
            <a:endParaRPr/>
          </a:p>
        </p:txBody>
      </p:sp>
      <p:sp>
        <p:nvSpPr>
          <p:cNvPr id="10" name="object 3"/>
          <p:cNvSpPr/>
          <p:nvPr userDrawn="1"/>
        </p:nvSpPr>
        <p:spPr>
          <a:xfrm>
            <a:off x="3176" y="925512"/>
            <a:ext cx="287655" cy="287655"/>
          </a:xfrm>
          <a:custGeom>
            <a:avLst/>
            <a:gdLst/>
            <a:ahLst/>
            <a:cxnLst/>
            <a:rect l="l" t="t" r="r" b="b"/>
            <a:pathLst>
              <a:path w="287655" h="287655">
                <a:moveTo>
                  <a:pt x="0" y="0"/>
                </a:moveTo>
                <a:lnTo>
                  <a:pt x="287333" y="0"/>
                </a:lnTo>
                <a:lnTo>
                  <a:pt x="287333" y="287338"/>
                </a:lnTo>
                <a:lnTo>
                  <a:pt x="0" y="287338"/>
                </a:lnTo>
                <a:lnTo>
                  <a:pt x="0" y="0"/>
                </a:lnTo>
                <a:close/>
              </a:path>
            </a:pathLst>
          </a:custGeom>
          <a:ln w="9527">
            <a:solidFill>
              <a:srgbClr val="DB2F36"/>
            </a:solidFill>
          </a:ln>
        </p:spPr>
        <p:txBody>
          <a:bodyPr wrap="square" lIns="0" tIns="0" rIns="0" bIns="0" rtlCol="0"/>
          <a:lstStyle/>
          <a:p>
            <a:endParaRPr/>
          </a:p>
        </p:txBody>
      </p:sp>
      <p:sp>
        <p:nvSpPr>
          <p:cNvPr id="11" name="object 4"/>
          <p:cNvSpPr/>
          <p:nvPr userDrawn="1"/>
        </p:nvSpPr>
        <p:spPr>
          <a:xfrm>
            <a:off x="1591" y="1517650"/>
            <a:ext cx="287655" cy="287655"/>
          </a:xfrm>
          <a:custGeom>
            <a:avLst/>
            <a:gdLst/>
            <a:ahLst/>
            <a:cxnLst/>
            <a:rect l="l" t="t" r="r" b="b"/>
            <a:pathLst>
              <a:path w="287655" h="287655">
                <a:moveTo>
                  <a:pt x="0" y="0"/>
                </a:moveTo>
                <a:lnTo>
                  <a:pt x="287333" y="0"/>
                </a:lnTo>
                <a:lnTo>
                  <a:pt x="287333" y="287338"/>
                </a:lnTo>
                <a:lnTo>
                  <a:pt x="0" y="287338"/>
                </a:lnTo>
                <a:lnTo>
                  <a:pt x="0" y="0"/>
                </a:lnTo>
                <a:close/>
              </a:path>
            </a:pathLst>
          </a:custGeom>
          <a:ln w="9527">
            <a:solidFill>
              <a:srgbClr val="DB2F36"/>
            </a:solidFill>
          </a:ln>
        </p:spPr>
        <p:txBody>
          <a:bodyPr wrap="square" lIns="0" tIns="0" rIns="0" bIns="0" rtlCol="0"/>
          <a:lstStyle/>
          <a:p>
            <a:endParaRPr/>
          </a:p>
        </p:txBody>
      </p:sp>
      <p:grpSp>
        <p:nvGrpSpPr>
          <p:cNvPr id="12" name="object 5"/>
          <p:cNvGrpSpPr/>
          <p:nvPr userDrawn="1"/>
        </p:nvGrpSpPr>
        <p:grpSpPr>
          <a:xfrm>
            <a:off x="-4764" y="2105023"/>
            <a:ext cx="297180" cy="297180"/>
            <a:chOff x="-4764" y="2105023"/>
            <a:chExt cx="297180" cy="297180"/>
          </a:xfrm>
        </p:grpSpPr>
        <p:sp>
          <p:nvSpPr>
            <p:cNvPr id="13" name="object 6"/>
            <p:cNvSpPr/>
            <p:nvPr/>
          </p:nvSpPr>
          <p:spPr>
            <a:xfrm>
              <a:off x="0" y="2109786"/>
              <a:ext cx="287655" cy="287655"/>
            </a:xfrm>
            <a:custGeom>
              <a:avLst/>
              <a:gdLst/>
              <a:ahLst/>
              <a:cxnLst/>
              <a:rect l="l" t="t" r="r" b="b"/>
              <a:pathLst>
                <a:path w="287655" h="287655">
                  <a:moveTo>
                    <a:pt x="287333" y="0"/>
                  </a:moveTo>
                  <a:lnTo>
                    <a:pt x="0" y="0"/>
                  </a:lnTo>
                  <a:lnTo>
                    <a:pt x="0" y="287338"/>
                  </a:lnTo>
                  <a:lnTo>
                    <a:pt x="287333" y="287338"/>
                  </a:lnTo>
                  <a:lnTo>
                    <a:pt x="287333" y="0"/>
                  </a:lnTo>
                  <a:close/>
                </a:path>
              </a:pathLst>
            </a:custGeom>
            <a:solidFill>
              <a:srgbClr val="DB2F36"/>
            </a:solidFill>
          </p:spPr>
          <p:txBody>
            <a:bodyPr wrap="square" lIns="0" tIns="0" rIns="0" bIns="0" rtlCol="0"/>
            <a:lstStyle/>
            <a:p>
              <a:endParaRPr/>
            </a:p>
          </p:txBody>
        </p:sp>
        <p:sp>
          <p:nvSpPr>
            <p:cNvPr id="14" name="object 7"/>
            <p:cNvSpPr/>
            <p:nvPr/>
          </p:nvSpPr>
          <p:spPr>
            <a:xfrm>
              <a:off x="0" y="2109787"/>
              <a:ext cx="287655" cy="287655"/>
            </a:xfrm>
            <a:custGeom>
              <a:avLst/>
              <a:gdLst/>
              <a:ahLst/>
              <a:cxnLst/>
              <a:rect l="l" t="t" r="r" b="b"/>
              <a:pathLst>
                <a:path w="287655" h="287655">
                  <a:moveTo>
                    <a:pt x="0" y="0"/>
                  </a:moveTo>
                  <a:lnTo>
                    <a:pt x="287333" y="0"/>
                  </a:lnTo>
                  <a:lnTo>
                    <a:pt x="287333" y="287338"/>
                  </a:lnTo>
                  <a:lnTo>
                    <a:pt x="0" y="287338"/>
                  </a:lnTo>
                  <a:lnTo>
                    <a:pt x="0" y="0"/>
                  </a:lnTo>
                  <a:close/>
                </a:path>
              </a:pathLst>
            </a:custGeom>
            <a:ln w="9527">
              <a:solidFill>
                <a:srgbClr val="DB2F36"/>
              </a:solidFill>
            </a:ln>
          </p:spPr>
          <p:txBody>
            <a:bodyPr wrap="square" lIns="0" tIns="0" rIns="0" bIns="0" rtlCol="0"/>
            <a:lstStyle/>
            <a:p>
              <a:endParaRPr/>
            </a:p>
          </p:txBody>
        </p:sp>
      </p:grpSp>
      <p:grpSp>
        <p:nvGrpSpPr>
          <p:cNvPr id="15" name="object 12"/>
          <p:cNvGrpSpPr/>
          <p:nvPr userDrawn="1"/>
        </p:nvGrpSpPr>
        <p:grpSpPr>
          <a:xfrm>
            <a:off x="-1587" y="328610"/>
            <a:ext cx="297180" cy="297180"/>
            <a:chOff x="-1587" y="328610"/>
            <a:chExt cx="297180" cy="297180"/>
          </a:xfrm>
        </p:grpSpPr>
        <p:sp>
          <p:nvSpPr>
            <p:cNvPr id="16" name="object 13"/>
            <p:cNvSpPr/>
            <p:nvPr/>
          </p:nvSpPr>
          <p:spPr>
            <a:xfrm>
              <a:off x="3176" y="333385"/>
              <a:ext cx="287655" cy="287655"/>
            </a:xfrm>
            <a:custGeom>
              <a:avLst/>
              <a:gdLst/>
              <a:ahLst/>
              <a:cxnLst/>
              <a:rect l="l" t="t" r="r" b="b"/>
              <a:pathLst>
                <a:path w="287655" h="287655">
                  <a:moveTo>
                    <a:pt x="287333" y="0"/>
                  </a:moveTo>
                  <a:lnTo>
                    <a:pt x="0" y="0"/>
                  </a:lnTo>
                  <a:lnTo>
                    <a:pt x="0" y="287340"/>
                  </a:lnTo>
                  <a:lnTo>
                    <a:pt x="287333" y="287340"/>
                  </a:lnTo>
                  <a:lnTo>
                    <a:pt x="287333" y="0"/>
                  </a:lnTo>
                  <a:close/>
                </a:path>
              </a:pathLst>
            </a:custGeom>
            <a:solidFill>
              <a:srgbClr val="DB2F36"/>
            </a:solidFill>
          </p:spPr>
          <p:txBody>
            <a:bodyPr wrap="square" lIns="0" tIns="0" rIns="0" bIns="0" rtlCol="0"/>
            <a:lstStyle/>
            <a:p>
              <a:endParaRPr/>
            </a:p>
          </p:txBody>
        </p:sp>
        <p:sp>
          <p:nvSpPr>
            <p:cNvPr id="17" name="object 14"/>
            <p:cNvSpPr/>
            <p:nvPr/>
          </p:nvSpPr>
          <p:spPr>
            <a:xfrm>
              <a:off x="3176" y="333374"/>
              <a:ext cx="287655" cy="287655"/>
            </a:xfrm>
            <a:custGeom>
              <a:avLst/>
              <a:gdLst/>
              <a:ahLst/>
              <a:cxnLst/>
              <a:rect l="l" t="t" r="r" b="b"/>
              <a:pathLst>
                <a:path w="287655" h="287655">
                  <a:moveTo>
                    <a:pt x="0" y="0"/>
                  </a:moveTo>
                  <a:lnTo>
                    <a:pt x="287333" y="0"/>
                  </a:lnTo>
                  <a:lnTo>
                    <a:pt x="287333" y="287340"/>
                  </a:lnTo>
                  <a:lnTo>
                    <a:pt x="0" y="287340"/>
                  </a:lnTo>
                  <a:lnTo>
                    <a:pt x="0" y="0"/>
                  </a:lnTo>
                  <a:close/>
                </a:path>
              </a:pathLst>
            </a:custGeom>
            <a:ln w="9527">
              <a:solidFill>
                <a:srgbClr val="DB2F36"/>
              </a:solidFill>
            </a:ln>
          </p:spPr>
          <p:txBody>
            <a:bodyPr wrap="square" lIns="0" tIns="0" rIns="0" bIns="0" rtlCol="0"/>
            <a:lstStyle/>
            <a:p>
              <a:endParaRPr/>
            </a:p>
          </p:txBody>
        </p:sp>
      </p:grpSp>
      <p:grpSp>
        <p:nvGrpSpPr>
          <p:cNvPr id="18" name="object 15"/>
          <p:cNvGrpSpPr/>
          <p:nvPr userDrawn="1"/>
        </p:nvGrpSpPr>
        <p:grpSpPr>
          <a:xfrm>
            <a:off x="-1587" y="920748"/>
            <a:ext cx="297180" cy="297180"/>
            <a:chOff x="-1587" y="920748"/>
            <a:chExt cx="297180" cy="297180"/>
          </a:xfrm>
        </p:grpSpPr>
        <p:sp>
          <p:nvSpPr>
            <p:cNvPr id="19" name="object 16"/>
            <p:cNvSpPr/>
            <p:nvPr/>
          </p:nvSpPr>
          <p:spPr>
            <a:xfrm>
              <a:off x="3176" y="925510"/>
              <a:ext cx="287655" cy="287655"/>
            </a:xfrm>
            <a:custGeom>
              <a:avLst/>
              <a:gdLst/>
              <a:ahLst/>
              <a:cxnLst/>
              <a:rect l="l" t="t" r="r" b="b"/>
              <a:pathLst>
                <a:path w="287655" h="287655">
                  <a:moveTo>
                    <a:pt x="287333" y="0"/>
                  </a:moveTo>
                  <a:lnTo>
                    <a:pt x="0" y="0"/>
                  </a:lnTo>
                  <a:lnTo>
                    <a:pt x="0" y="287340"/>
                  </a:lnTo>
                  <a:lnTo>
                    <a:pt x="287333" y="287340"/>
                  </a:lnTo>
                  <a:lnTo>
                    <a:pt x="287333" y="0"/>
                  </a:lnTo>
                  <a:close/>
                </a:path>
              </a:pathLst>
            </a:custGeom>
            <a:solidFill>
              <a:srgbClr val="DB2F36"/>
            </a:solidFill>
          </p:spPr>
          <p:txBody>
            <a:bodyPr wrap="square" lIns="0" tIns="0" rIns="0" bIns="0" rtlCol="0"/>
            <a:lstStyle/>
            <a:p>
              <a:endParaRPr/>
            </a:p>
          </p:txBody>
        </p:sp>
        <p:sp>
          <p:nvSpPr>
            <p:cNvPr id="20" name="object 17"/>
            <p:cNvSpPr/>
            <p:nvPr/>
          </p:nvSpPr>
          <p:spPr>
            <a:xfrm>
              <a:off x="3176" y="925512"/>
              <a:ext cx="287655" cy="287655"/>
            </a:xfrm>
            <a:custGeom>
              <a:avLst/>
              <a:gdLst/>
              <a:ahLst/>
              <a:cxnLst/>
              <a:rect l="l" t="t" r="r" b="b"/>
              <a:pathLst>
                <a:path w="287655" h="287655">
                  <a:moveTo>
                    <a:pt x="0" y="0"/>
                  </a:moveTo>
                  <a:lnTo>
                    <a:pt x="287333" y="0"/>
                  </a:lnTo>
                  <a:lnTo>
                    <a:pt x="287333" y="287340"/>
                  </a:lnTo>
                  <a:lnTo>
                    <a:pt x="0" y="287340"/>
                  </a:lnTo>
                  <a:lnTo>
                    <a:pt x="0" y="0"/>
                  </a:lnTo>
                  <a:close/>
                </a:path>
              </a:pathLst>
            </a:custGeom>
            <a:ln w="9527">
              <a:solidFill>
                <a:srgbClr val="DB2F36"/>
              </a:solidFill>
            </a:ln>
          </p:spPr>
          <p:txBody>
            <a:bodyPr wrap="square" lIns="0" tIns="0" rIns="0" bIns="0" rtlCol="0"/>
            <a:lstStyle/>
            <a:p>
              <a:endParaRPr/>
            </a:p>
          </p:txBody>
        </p:sp>
      </p:grpSp>
      <p:grpSp>
        <p:nvGrpSpPr>
          <p:cNvPr id="21" name="object 18"/>
          <p:cNvGrpSpPr/>
          <p:nvPr userDrawn="1"/>
        </p:nvGrpSpPr>
        <p:grpSpPr>
          <a:xfrm>
            <a:off x="-1587" y="1512886"/>
            <a:ext cx="297180" cy="297180"/>
            <a:chOff x="-1587" y="1512886"/>
            <a:chExt cx="297180" cy="297180"/>
          </a:xfrm>
        </p:grpSpPr>
        <p:sp>
          <p:nvSpPr>
            <p:cNvPr id="22" name="object 19"/>
            <p:cNvSpPr/>
            <p:nvPr/>
          </p:nvSpPr>
          <p:spPr>
            <a:xfrm>
              <a:off x="3176" y="1517647"/>
              <a:ext cx="287655" cy="287655"/>
            </a:xfrm>
            <a:custGeom>
              <a:avLst/>
              <a:gdLst/>
              <a:ahLst/>
              <a:cxnLst/>
              <a:rect l="l" t="t" r="r" b="b"/>
              <a:pathLst>
                <a:path w="287655" h="287655">
                  <a:moveTo>
                    <a:pt x="287333" y="0"/>
                  </a:moveTo>
                  <a:lnTo>
                    <a:pt x="0" y="0"/>
                  </a:lnTo>
                  <a:lnTo>
                    <a:pt x="0" y="287340"/>
                  </a:lnTo>
                  <a:lnTo>
                    <a:pt x="287333" y="287340"/>
                  </a:lnTo>
                  <a:lnTo>
                    <a:pt x="287333" y="0"/>
                  </a:lnTo>
                  <a:close/>
                </a:path>
              </a:pathLst>
            </a:custGeom>
            <a:solidFill>
              <a:srgbClr val="DB2F36"/>
            </a:solidFill>
          </p:spPr>
          <p:txBody>
            <a:bodyPr wrap="square" lIns="0" tIns="0" rIns="0" bIns="0" rtlCol="0"/>
            <a:lstStyle/>
            <a:p>
              <a:endParaRPr/>
            </a:p>
          </p:txBody>
        </p:sp>
        <p:sp>
          <p:nvSpPr>
            <p:cNvPr id="23" name="object 20"/>
            <p:cNvSpPr/>
            <p:nvPr/>
          </p:nvSpPr>
          <p:spPr>
            <a:xfrm>
              <a:off x="3176" y="1517650"/>
              <a:ext cx="287655" cy="287655"/>
            </a:xfrm>
            <a:custGeom>
              <a:avLst/>
              <a:gdLst/>
              <a:ahLst/>
              <a:cxnLst/>
              <a:rect l="l" t="t" r="r" b="b"/>
              <a:pathLst>
                <a:path w="287655" h="287655">
                  <a:moveTo>
                    <a:pt x="0" y="0"/>
                  </a:moveTo>
                  <a:lnTo>
                    <a:pt x="287333" y="0"/>
                  </a:lnTo>
                  <a:lnTo>
                    <a:pt x="287333" y="287340"/>
                  </a:lnTo>
                  <a:lnTo>
                    <a:pt x="0" y="287340"/>
                  </a:lnTo>
                  <a:lnTo>
                    <a:pt x="0" y="0"/>
                  </a:lnTo>
                  <a:close/>
                </a:path>
              </a:pathLst>
            </a:custGeom>
            <a:ln w="9527">
              <a:solidFill>
                <a:srgbClr val="DB2F36"/>
              </a:solidFill>
            </a:ln>
          </p:spPr>
          <p:txBody>
            <a:bodyPr wrap="square" lIns="0" tIns="0" rIns="0" bIns="0" rtlCol="0"/>
            <a:lstStyle/>
            <a:p>
              <a:endParaRPr/>
            </a:p>
          </p:txBody>
        </p:sp>
      </p:grpSp>
      <p:grpSp>
        <p:nvGrpSpPr>
          <p:cNvPr id="24" name="object 21"/>
          <p:cNvGrpSpPr/>
          <p:nvPr userDrawn="1"/>
        </p:nvGrpSpPr>
        <p:grpSpPr>
          <a:xfrm>
            <a:off x="-1587" y="2105023"/>
            <a:ext cx="297180" cy="297180"/>
            <a:chOff x="-1587" y="2105023"/>
            <a:chExt cx="297180" cy="297180"/>
          </a:xfrm>
        </p:grpSpPr>
        <p:sp>
          <p:nvSpPr>
            <p:cNvPr id="25" name="object 22"/>
            <p:cNvSpPr/>
            <p:nvPr/>
          </p:nvSpPr>
          <p:spPr>
            <a:xfrm>
              <a:off x="3176" y="2109784"/>
              <a:ext cx="287655" cy="287655"/>
            </a:xfrm>
            <a:custGeom>
              <a:avLst/>
              <a:gdLst/>
              <a:ahLst/>
              <a:cxnLst/>
              <a:rect l="l" t="t" r="r" b="b"/>
              <a:pathLst>
                <a:path w="287655" h="287655">
                  <a:moveTo>
                    <a:pt x="287333" y="0"/>
                  </a:moveTo>
                  <a:lnTo>
                    <a:pt x="0" y="0"/>
                  </a:lnTo>
                  <a:lnTo>
                    <a:pt x="0" y="287340"/>
                  </a:lnTo>
                  <a:lnTo>
                    <a:pt x="287333" y="287340"/>
                  </a:lnTo>
                  <a:lnTo>
                    <a:pt x="287333" y="0"/>
                  </a:lnTo>
                  <a:close/>
                </a:path>
              </a:pathLst>
            </a:custGeom>
            <a:solidFill>
              <a:srgbClr val="DB2F36"/>
            </a:solidFill>
          </p:spPr>
          <p:txBody>
            <a:bodyPr wrap="square" lIns="0" tIns="0" rIns="0" bIns="0" rtlCol="0"/>
            <a:lstStyle/>
            <a:p>
              <a:endParaRPr/>
            </a:p>
          </p:txBody>
        </p:sp>
        <p:sp>
          <p:nvSpPr>
            <p:cNvPr id="26" name="object 23"/>
            <p:cNvSpPr/>
            <p:nvPr/>
          </p:nvSpPr>
          <p:spPr>
            <a:xfrm>
              <a:off x="3176" y="2109787"/>
              <a:ext cx="287655" cy="287655"/>
            </a:xfrm>
            <a:custGeom>
              <a:avLst/>
              <a:gdLst/>
              <a:ahLst/>
              <a:cxnLst/>
              <a:rect l="l" t="t" r="r" b="b"/>
              <a:pathLst>
                <a:path w="287655" h="287655">
                  <a:moveTo>
                    <a:pt x="0" y="0"/>
                  </a:moveTo>
                  <a:lnTo>
                    <a:pt x="287333" y="0"/>
                  </a:lnTo>
                  <a:lnTo>
                    <a:pt x="287333" y="287340"/>
                  </a:lnTo>
                  <a:lnTo>
                    <a:pt x="0" y="287340"/>
                  </a:lnTo>
                  <a:lnTo>
                    <a:pt x="0" y="0"/>
                  </a:lnTo>
                  <a:close/>
                </a:path>
              </a:pathLst>
            </a:custGeom>
            <a:ln w="9527">
              <a:solidFill>
                <a:srgbClr val="DB2F36"/>
              </a:solidFill>
            </a:ln>
          </p:spPr>
          <p:txBody>
            <a:bodyPr wrap="square" lIns="0" tIns="0" rIns="0" bIns="0" rtlCol="0"/>
            <a:lstStyle/>
            <a:p>
              <a:endParaRPr/>
            </a:p>
          </p:txBody>
        </p:sp>
      </p:grpSp>
      <p:grpSp>
        <p:nvGrpSpPr>
          <p:cNvPr id="27" name="object 24"/>
          <p:cNvGrpSpPr/>
          <p:nvPr userDrawn="1"/>
        </p:nvGrpSpPr>
        <p:grpSpPr>
          <a:xfrm>
            <a:off x="-4763" y="2697160"/>
            <a:ext cx="294005" cy="297180"/>
            <a:chOff x="-4763" y="2697160"/>
            <a:chExt cx="294005" cy="297180"/>
          </a:xfrm>
        </p:grpSpPr>
        <p:sp>
          <p:nvSpPr>
            <p:cNvPr id="28" name="object 25"/>
            <p:cNvSpPr/>
            <p:nvPr/>
          </p:nvSpPr>
          <p:spPr>
            <a:xfrm>
              <a:off x="0" y="2701922"/>
              <a:ext cx="284480" cy="287655"/>
            </a:xfrm>
            <a:custGeom>
              <a:avLst/>
              <a:gdLst/>
              <a:ahLst/>
              <a:cxnLst/>
              <a:rect l="l" t="t" r="r" b="b"/>
              <a:pathLst>
                <a:path w="284480" h="287655">
                  <a:moveTo>
                    <a:pt x="284156" y="0"/>
                  </a:moveTo>
                  <a:lnTo>
                    <a:pt x="0" y="0"/>
                  </a:lnTo>
                  <a:lnTo>
                    <a:pt x="0" y="287340"/>
                  </a:lnTo>
                  <a:lnTo>
                    <a:pt x="284156" y="287340"/>
                  </a:lnTo>
                  <a:lnTo>
                    <a:pt x="284156" y="0"/>
                  </a:lnTo>
                  <a:close/>
                </a:path>
              </a:pathLst>
            </a:custGeom>
            <a:solidFill>
              <a:srgbClr val="DB2F36"/>
            </a:solidFill>
          </p:spPr>
          <p:txBody>
            <a:bodyPr wrap="square" lIns="0" tIns="0" rIns="0" bIns="0" rtlCol="0"/>
            <a:lstStyle/>
            <a:p>
              <a:endParaRPr/>
            </a:p>
          </p:txBody>
        </p:sp>
        <p:sp>
          <p:nvSpPr>
            <p:cNvPr id="29" name="object 26"/>
            <p:cNvSpPr/>
            <p:nvPr/>
          </p:nvSpPr>
          <p:spPr>
            <a:xfrm>
              <a:off x="0" y="2701924"/>
              <a:ext cx="284480" cy="287655"/>
            </a:xfrm>
            <a:custGeom>
              <a:avLst/>
              <a:gdLst/>
              <a:ahLst/>
              <a:cxnLst/>
              <a:rect l="l" t="t" r="r" b="b"/>
              <a:pathLst>
                <a:path w="284480" h="287655">
                  <a:moveTo>
                    <a:pt x="0" y="0"/>
                  </a:moveTo>
                  <a:lnTo>
                    <a:pt x="284156" y="0"/>
                  </a:lnTo>
                  <a:lnTo>
                    <a:pt x="284156" y="287340"/>
                  </a:lnTo>
                  <a:lnTo>
                    <a:pt x="0" y="287340"/>
                  </a:lnTo>
                </a:path>
              </a:pathLst>
            </a:custGeom>
            <a:ln w="9527">
              <a:solidFill>
                <a:srgbClr val="DB2F36"/>
              </a:solidFill>
            </a:ln>
          </p:spPr>
          <p:txBody>
            <a:bodyPr wrap="square" lIns="0" tIns="0" rIns="0" bIns="0" rtlCol="0"/>
            <a:lstStyle/>
            <a:p>
              <a:endParaRPr/>
            </a:p>
          </p:txBody>
        </p:sp>
      </p:grpSp>
    </p:spTree>
    <p:extLst>
      <p:ext uri="{BB962C8B-B14F-4D97-AF65-F5344CB8AC3E}">
        <p14:creationId xmlns:p14="http://schemas.microsoft.com/office/powerpoint/2010/main" val="266849411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131C8-BEFD-4D92-B86F-239BFA6F6441}" type="datetimeFigureOut">
              <a:rPr lang="de-DE" smtClean="0"/>
              <a:t>09.07.2025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B679D-700C-4C0F-B24D-8A55A6A6F48D}" type="slidenum">
              <a:rPr lang="de-DE" smtClean="0"/>
              <a:t>‹Nr.›</a:t>
            </a:fld>
            <a:endParaRPr lang="de-DE"/>
          </a:p>
        </p:txBody>
      </p:sp>
    </p:spTree>
    <p:extLst>
      <p:ext uri="{BB962C8B-B14F-4D97-AF65-F5344CB8AC3E}">
        <p14:creationId xmlns:p14="http://schemas.microsoft.com/office/powerpoint/2010/main" val="203242581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82776-5649-40E6-B230-91343F44802D}" type="datetimeFigureOut">
              <a:rPr lang="de-DE" smtClean="0"/>
              <a:t>09.07.2025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FB699-3D36-4A4D-88C1-94CFA38B6D58}" type="slidenum">
              <a:rPr lang="de-DE" smtClean="0"/>
              <a:t>‹Nr.›</a:t>
            </a:fld>
            <a:endParaRPr lang="de-DE"/>
          </a:p>
        </p:txBody>
      </p:sp>
    </p:spTree>
    <p:extLst>
      <p:ext uri="{BB962C8B-B14F-4D97-AF65-F5344CB8AC3E}">
        <p14:creationId xmlns:p14="http://schemas.microsoft.com/office/powerpoint/2010/main" val="3344340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ladepeche.fr/2025/06/20/vague-de-chaleur-on-vous-explique-ce-quest-le-blocage-en-omega-responsable-de-la-canicule-qui-sabat-en-france-actuellement-12774424.ph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meteofrance.com/" TargetMode="Externa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imperial.ac.uk/grantham/publications/all-publications/climate-change-tripled-heat-related-deaths-in-early-summer-european-heatwave.ph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bne-portal.de/bne/de/nationaler-aktionsplan/der-weg-zum-nationalen-aktionsplan/der-weg-zum-nationalen-aktionsplan"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klimafakten.de/glossar/letter_i#ipcc" TargetMode="External"/><Relationship Id="rId4" Type="http://schemas.openxmlformats.org/officeDocument/2006/relationships/hyperlink" Target="https://www.klimafakten.de/glossar/letter_1#grad-limi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ts-bv.de/"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hyperlink" Target="http://www.t1p.de/eichberger"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slide" Target="slide24.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24.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s://sts-gym-badvilbel.bildung.hessen.de/modul/index.htm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9"/>
          <p:cNvSpPr/>
          <p:nvPr/>
        </p:nvSpPr>
        <p:spPr>
          <a:xfrm>
            <a:off x="1823460" y="2741948"/>
            <a:ext cx="2003425" cy="722630"/>
          </a:xfrm>
          <a:custGeom>
            <a:avLst/>
            <a:gdLst/>
            <a:ahLst/>
            <a:cxnLst/>
            <a:rect l="l" t="t" r="r" b="b"/>
            <a:pathLst>
              <a:path w="2003425" h="722629">
                <a:moveTo>
                  <a:pt x="2003031" y="0"/>
                </a:moveTo>
                <a:lnTo>
                  <a:pt x="0" y="0"/>
                </a:lnTo>
                <a:lnTo>
                  <a:pt x="0" y="722483"/>
                </a:lnTo>
                <a:lnTo>
                  <a:pt x="2003031" y="722483"/>
                </a:lnTo>
                <a:lnTo>
                  <a:pt x="2003031" y="0"/>
                </a:lnTo>
                <a:close/>
              </a:path>
            </a:pathLst>
          </a:custGeom>
          <a:solidFill>
            <a:srgbClr val="FFFFFF"/>
          </a:solidFill>
        </p:spPr>
        <p:txBody>
          <a:bodyPr wrap="square" lIns="0" tIns="0" rIns="0" bIns="0" rtlCol="0"/>
          <a:lstStyle/>
          <a:p>
            <a:endParaRPr/>
          </a:p>
        </p:txBody>
      </p:sp>
      <p:sp>
        <p:nvSpPr>
          <p:cNvPr id="11" name="Textfeld 10">
            <a:extLst>
              <a:ext uri="{FF2B5EF4-FFF2-40B4-BE49-F238E27FC236}">
                <a16:creationId xmlns:a16="http://schemas.microsoft.com/office/drawing/2014/main" id="{B86C62A3-C8C7-43E9-9567-9B3E7B5906C5}"/>
              </a:ext>
            </a:extLst>
          </p:cNvPr>
          <p:cNvSpPr txBox="1"/>
          <p:nvPr/>
        </p:nvSpPr>
        <p:spPr>
          <a:xfrm>
            <a:off x="734387" y="1001123"/>
            <a:ext cx="7584421" cy="523220"/>
          </a:xfrm>
          <a:prstGeom prst="rect">
            <a:avLst/>
          </a:prstGeom>
          <a:noFill/>
        </p:spPr>
        <p:txBody>
          <a:bodyPr wrap="square">
            <a:spAutoFit/>
          </a:bodyPr>
          <a:lstStyle/>
          <a:p>
            <a:r>
              <a:rPr lang="de-DE" sz="2800" b="1" dirty="0"/>
              <a:t>Prinzipien der Klimadidaktik</a:t>
            </a:r>
          </a:p>
        </p:txBody>
      </p:sp>
    </p:spTree>
    <p:extLst>
      <p:ext uri="{BB962C8B-B14F-4D97-AF65-F5344CB8AC3E}">
        <p14:creationId xmlns:p14="http://schemas.microsoft.com/office/powerpoint/2010/main" val="1327600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sp>
        <p:nvSpPr>
          <p:cNvPr id="5" name="Textfeld 4">
            <a:extLst>
              <a:ext uri="{FF2B5EF4-FFF2-40B4-BE49-F238E27FC236}">
                <a16:creationId xmlns:a16="http://schemas.microsoft.com/office/drawing/2014/main" id="{10F33FD0-9AFC-4ED3-80E9-C0C85D3EB264}"/>
              </a:ext>
            </a:extLst>
          </p:cNvPr>
          <p:cNvSpPr txBox="1"/>
          <p:nvPr/>
        </p:nvSpPr>
        <p:spPr>
          <a:xfrm>
            <a:off x="522515" y="2367171"/>
            <a:ext cx="6131433" cy="2492990"/>
          </a:xfrm>
          <a:prstGeom prst="rect">
            <a:avLst/>
          </a:prstGeom>
          <a:noFill/>
        </p:spPr>
        <p:txBody>
          <a:bodyPr wrap="square" rtlCol="0">
            <a:spAutoFit/>
          </a:bodyPr>
          <a:lstStyle/>
          <a:p>
            <a:r>
              <a:rPr lang="de-DE" sz="3600" dirty="0"/>
              <a:t>„Die Klimakrise verstärkt alle bekannten Faktoren, die Demokratien destabilisieren.“</a:t>
            </a:r>
          </a:p>
          <a:p>
            <a:endParaRPr lang="de-DE" sz="2400" dirty="0"/>
          </a:p>
          <a:p>
            <a:r>
              <a:rPr lang="de-DE" sz="2400" dirty="0"/>
              <a:t>Jonas Schaible, Demokratie im Feuer, 2023</a:t>
            </a:r>
          </a:p>
        </p:txBody>
      </p:sp>
    </p:spTree>
    <p:extLst>
      <p:ext uri="{BB962C8B-B14F-4D97-AF65-F5344CB8AC3E}">
        <p14:creationId xmlns:p14="http://schemas.microsoft.com/office/powerpoint/2010/main" val="3533214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pic>
        <p:nvPicPr>
          <p:cNvPr id="3" name="Grafik 2">
            <a:extLst>
              <a:ext uri="{FF2B5EF4-FFF2-40B4-BE49-F238E27FC236}">
                <a16:creationId xmlns:a16="http://schemas.microsoft.com/office/drawing/2014/main" id="{C9AC69EE-CBA4-4AB9-93BD-DE43DC4D3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29" y="1839825"/>
            <a:ext cx="8958460" cy="5018175"/>
          </a:xfrm>
          <a:prstGeom prst="rect">
            <a:avLst/>
          </a:prstGeom>
        </p:spPr>
      </p:pic>
      <p:sp>
        <p:nvSpPr>
          <p:cNvPr id="7" name="Textfeld 6">
            <a:extLst>
              <a:ext uri="{FF2B5EF4-FFF2-40B4-BE49-F238E27FC236}">
                <a16:creationId xmlns:a16="http://schemas.microsoft.com/office/drawing/2014/main" id="{178510AD-E052-4208-825A-601FF01F3E86}"/>
              </a:ext>
            </a:extLst>
          </p:cNvPr>
          <p:cNvSpPr txBox="1"/>
          <p:nvPr/>
        </p:nvSpPr>
        <p:spPr>
          <a:xfrm>
            <a:off x="9697564" y="5148504"/>
            <a:ext cx="2182851" cy="1600438"/>
          </a:xfrm>
          <a:prstGeom prst="rect">
            <a:avLst/>
          </a:prstGeom>
          <a:noFill/>
        </p:spPr>
        <p:txBody>
          <a:bodyPr wrap="square">
            <a:spAutoFit/>
          </a:bodyPr>
          <a:lstStyle/>
          <a:p>
            <a:r>
              <a:rPr lang="fr-FR" sz="1400" dirty="0">
                <a:hlinkClick r:id="rId4"/>
              </a:rPr>
              <a:t>Vague de chaleur : on vous explique ce qu’est le blocage en oméga, responsable de la canicule qui s’abat en France actuellement - ladepeche.fr</a:t>
            </a:r>
            <a:r>
              <a:rPr lang="fr-FR" sz="1400" dirty="0"/>
              <a:t>, 25.06.2025</a:t>
            </a:r>
            <a:endParaRPr lang="de-DE" sz="1400" dirty="0"/>
          </a:p>
        </p:txBody>
      </p:sp>
      <p:sp>
        <p:nvSpPr>
          <p:cNvPr id="9" name="Textfeld 8">
            <a:extLst>
              <a:ext uri="{FF2B5EF4-FFF2-40B4-BE49-F238E27FC236}">
                <a16:creationId xmlns:a16="http://schemas.microsoft.com/office/drawing/2014/main" id="{8E995376-FC18-4F5F-A7EB-9075A30B74CE}"/>
              </a:ext>
            </a:extLst>
          </p:cNvPr>
          <p:cNvSpPr txBox="1"/>
          <p:nvPr/>
        </p:nvSpPr>
        <p:spPr>
          <a:xfrm>
            <a:off x="9697564" y="1485963"/>
            <a:ext cx="6164980" cy="3939540"/>
          </a:xfrm>
          <a:prstGeom prst="rect">
            <a:avLst/>
          </a:prstGeom>
          <a:noFill/>
        </p:spPr>
        <p:txBody>
          <a:bodyPr wrap="square">
            <a:spAutoFit/>
          </a:bodyPr>
          <a:lstStyle/>
          <a:p>
            <a:r>
              <a:rPr lang="de-DE" sz="3200" dirty="0"/>
              <a:t> </a:t>
            </a:r>
          </a:p>
          <a:p>
            <a:r>
              <a:rPr lang="de-DE" sz="3200" b="1" u="sng" dirty="0"/>
              <a:t>Hitzewellen:</a:t>
            </a:r>
          </a:p>
          <a:p>
            <a:r>
              <a:rPr lang="de-DE" sz="2400" dirty="0"/>
              <a:t>H. vertiefen</a:t>
            </a:r>
          </a:p>
          <a:p>
            <a:r>
              <a:rPr lang="de-DE" sz="2400" dirty="0"/>
              <a:t>soziale Spaltungen:</a:t>
            </a:r>
          </a:p>
          <a:p>
            <a:pPr marL="285750" indent="-285750">
              <a:buFont typeface="Arial" panose="020B0604020202020204" pitchFamily="34" charset="0"/>
              <a:buChar char="•"/>
            </a:pPr>
            <a:r>
              <a:rPr lang="de-DE" sz="2400" dirty="0"/>
              <a:t>Gesundheit</a:t>
            </a:r>
          </a:p>
          <a:p>
            <a:pPr marL="285750" indent="-285750">
              <a:buFont typeface="Arial" panose="020B0604020202020204" pitchFamily="34" charset="0"/>
              <a:buChar char="•"/>
            </a:pPr>
            <a:r>
              <a:rPr lang="de-DE" sz="2400" dirty="0"/>
              <a:t>Lebensmittel-</a:t>
            </a:r>
            <a:br>
              <a:rPr lang="de-DE" sz="2400" dirty="0"/>
            </a:br>
            <a:r>
              <a:rPr lang="de-DE" sz="2400" dirty="0"/>
              <a:t>preise</a:t>
            </a:r>
          </a:p>
          <a:p>
            <a:pPr marL="285750" indent="-285750">
              <a:buFont typeface="Arial" panose="020B0604020202020204" pitchFamily="34" charset="0"/>
              <a:buChar char="•"/>
            </a:pPr>
            <a:r>
              <a:rPr lang="de-DE" sz="2400" dirty="0"/>
              <a:t>Klimaanlagen</a:t>
            </a:r>
          </a:p>
          <a:p>
            <a:pPr marL="285750" indent="-285750">
              <a:buFont typeface="Arial" panose="020B0604020202020204" pitchFamily="34" charset="0"/>
              <a:buChar char="•"/>
            </a:pPr>
            <a:r>
              <a:rPr lang="de-DE" sz="2400" dirty="0"/>
              <a:t>Strompreise </a:t>
            </a:r>
          </a:p>
          <a:p>
            <a:endParaRPr lang="de-DE" dirty="0"/>
          </a:p>
        </p:txBody>
      </p:sp>
      <p:sp>
        <p:nvSpPr>
          <p:cNvPr id="2" name="Textfeld 1">
            <a:extLst>
              <a:ext uri="{FF2B5EF4-FFF2-40B4-BE49-F238E27FC236}">
                <a16:creationId xmlns:a16="http://schemas.microsoft.com/office/drawing/2014/main" id="{977B75DC-78FD-48A4-A48A-181D05BE49E8}"/>
              </a:ext>
            </a:extLst>
          </p:cNvPr>
          <p:cNvSpPr txBox="1"/>
          <p:nvPr/>
        </p:nvSpPr>
        <p:spPr>
          <a:xfrm>
            <a:off x="643429" y="5036533"/>
            <a:ext cx="2004768" cy="1477328"/>
          </a:xfrm>
          <a:prstGeom prst="rect">
            <a:avLst/>
          </a:prstGeom>
          <a:solidFill>
            <a:schemeClr val="bg1">
              <a:lumMod val="85000"/>
            </a:schemeClr>
          </a:solidFill>
        </p:spPr>
        <p:txBody>
          <a:bodyPr wrap="square" rtlCol="0">
            <a:spAutoFit/>
          </a:bodyPr>
          <a:lstStyle/>
          <a:p>
            <a:r>
              <a:rPr lang="de-DE" dirty="0"/>
              <a:t>1. Juli 2025: 1350 Schulen, d.h. 3% aller französischen Schulen schließen.</a:t>
            </a:r>
          </a:p>
          <a:p>
            <a:r>
              <a:rPr lang="de-DE" b="1" dirty="0"/>
              <a:t>41,9 Grad (</a:t>
            </a:r>
            <a:r>
              <a:rPr lang="de-DE" b="1" dirty="0" err="1"/>
              <a:t>Drome</a:t>
            </a:r>
            <a:r>
              <a:rPr lang="de-DE" b="1" dirty="0"/>
              <a:t>)</a:t>
            </a:r>
            <a:r>
              <a:rPr lang="de-DE" dirty="0"/>
              <a:t> </a:t>
            </a:r>
          </a:p>
        </p:txBody>
      </p:sp>
      <p:pic>
        <p:nvPicPr>
          <p:cNvPr id="5" name="Grafik 4">
            <a:extLst>
              <a:ext uri="{FF2B5EF4-FFF2-40B4-BE49-F238E27FC236}">
                <a16:creationId xmlns:a16="http://schemas.microsoft.com/office/drawing/2014/main" id="{8CAD0387-2FBE-4D05-A52A-2DE4077C8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8470" y="0"/>
            <a:ext cx="2603419" cy="2743200"/>
          </a:xfrm>
          <a:prstGeom prst="rect">
            <a:avLst/>
          </a:prstGeom>
        </p:spPr>
      </p:pic>
    </p:spTree>
    <p:extLst>
      <p:ext uri="{BB962C8B-B14F-4D97-AF65-F5344CB8AC3E}">
        <p14:creationId xmlns:p14="http://schemas.microsoft.com/office/powerpoint/2010/main" val="1119711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F6C17B9-C903-4352-B1FD-496F89033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103" y="15705"/>
            <a:ext cx="4353546" cy="1076226"/>
          </a:xfrm>
          <a:prstGeom prst="rect">
            <a:avLst/>
          </a:prstGeom>
        </p:spPr>
      </p:pic>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pic>
        <p:nvPicPr>
          <p:cNvPr id="7" name="Grafik 6">
            <a:extLst>
              <a:ext uri="{FF2B5EF4-FFF2-40B4-BE49-F238E27FC236}">
                <a16:creationId xmlns:a16="http://schemas.microsoft.com/office/drawing/2014/main" id="{429168A4-323A-400B-B1F7-D5DA79208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63080"/>
            <a:ext cx="8455188" cy="5161553"/>
          </a:xfrm>
          <a:prstGeom prst="rect">
            <a:avLst/>
          </a:prstGeom>
        </p:spPr>
      </p:pic>
      <p:sp>
        <p:nvSpPr>
          <p:cNvPr id="8" name="Textfeld 7">
            <a:extLst>
              <a:ext uri="{FF2B5EF4-FFF2-40B4-BE49-F238E27FC236}">
                <a16:creationId xmlns:a16="http://schemas.microsoft.com/office/drawing/2014/main" id="{3085BEF9-23C9-425D-AAB2-31D9E77143F4}"/>
              </a:ext>
            </a:extLst>
          </p:cNvPr>
          <p:cNvSpPr txBox="1"/>
          <p:nvPr/>
        </p:nvSpPr>
        <p:spPr>
          <a:xfrm>
            <a:off x="8455188" y="1683839"/>
            <a:ext cx="3630421" cy="5539978"/>
          </a:xfrm>
          <a:prstGeom prst="rect">
            <a:avLst/>
          </a:prstGeom>
          <a:noFill/>
        </p:spPr>
        <p:txBody>
          <a:bodyPr wrap="square" rtlCol="0">
            <a:spAutoFit/>
          </a:bodyPr>
          <a:lstStyle/>
          <a:p>
            <a:r>
              <a:rPr lang="de-DE" sz="3200" b="1" u="sng" dirty="0"/>
              <a:t>Hitzewellen:</a:t>
            </a:r>
          </a:p>
          <a:p>
            <a:endParaRPr lang="de-DE" dirty="0"/>
          </a:p>
          <a:p>
            <a:r>
              <a:rPr lang="de-DE" dirty="0"/>
              <a:t>1976-2005: 10% Wahrscheinlichkeit</a:t>
            </a:r>
          </a:p>
          <a:p>
            <a:endParaRPr lang="de-DE" dirty="0"/>
          </a:p>
          <a:p>
            <a:r>
              <a:rPr lang="de-DE" dirty="0"/>
              <a:t>2025: Immer früher, später, länger, häufiger, intensiver! </a:t>
            </a:r>
          </a:p>
          <a:p>
            <a:endParaRPr lang="de-DE" dirty="0"/>
          </a:p>
          <a:p>
            <a:r>
              <a:rPr lang="de-DE" dirty="0"/>
              <a:t>2050: 2,7 Grad+ -&gt; HW zwischen Anfang Juni bis Mitte September, Wahrscheinlichkeit = 45% </a:t>
            </a:r>
          </a:p>
          <a:p>
            <a:endParaRPr lang="de-DE" dirty="0"/>
          </a:p>
          <a:p>
            <a:r>
              <a:rPr lang="de-DE" dirty="0"/>
              <a:t>2100: 4,0 Grad+, -&gt; HW wischen Mitte Juni bis Mitte Sept., 70%  Wahrscheinlichkeit</a:t>
            </a:r>
          </a:p>
          <a:p>
            <a:endParaRPr lang="de-DE" dirty="0"/>
          </a:p>
          <a:p>
            <a:r>
              <a:rPr lang="de-DE" sz="1600" dirty="0">
                <a:hlinkClick r:id="rId5"/>
              </a:rPr>
              <a:t>https://meteofrance.com</a:t>
            </a:r>
            <a:r>
              <a:rPr lang="de-DE" sz="1600" dirty="0"/>
              <a:t> , 15.06.25</a:t>
            </a:r>
          </a:p>
          <a:p>
            <a:endParaRPr lang="de-DE" dirty="0"/>
          </a:p>
          <a:p>
            <a:endParaRPr lang="de-DE" dirty="0"/>
          </a:p>
          <a:p>
            <a:endParaRPr lang="de-DE" dirty="0"/>
          </a:p>
        </p:txBody>
      </p:sp>
      <p:sp>
        <p:nvSpPr>
          <p:cNvPr id="6" name="Textfeld 5">
            <a:extLst>
              <a:ext uri="{FF2B5EF4-FFF2-40B4-BE49-F238E27FC236}">
                <a16:creationId xmlns:a16="http://schemas.microsoft.com/office/drawing/2014/main" id="{6DE910CD-FF21-4952-9C6C-6F92CE74A05F}"/>
              </a:ext>
            </a:extLst>
          </p:cNvPr>
          <p:cNvSpPr txBox="1"/>
          <p:nvPr/>
        </p:nvSpPr>
        <p:spPr>
          <a:xfrm>
            <a:off x="9898751" y="1289807"/>
            <a:ext cx="738683" cy="505165"/>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24129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F6C17B9-C903-4352-B1FD-496F89033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103" y="15705"/>
            <a:ext cx="4353546" cy="1076226"/>
          </a:xfrm>
          <a:prstGeom prst="rect">
            <a:avLst/>
          </a:prstGeom>
        </p:spPr>
      </p:pic>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sp>
        <p:nvSpPr>
          <p:cNvPr id="8" name="Textfeld 7">
            <a:extLst>
              <a:ext uri="{FF2B5EF4-FFF2-40B4-BE49-F238E27FC236}">
                <a16:creationId xmlns:a16="http://schemas.microsoft.com/office/drawing/2014/main" id="{3085BEF9-23C9-425D-AAB2-31D9E77143F4}"/>
              </a:ext>
            </a:extLst>
          </p:cNvPr>
          <p:cNvSpPr txBox="1"/>
          <p:nvPr/>
        </p:nvSpPr>
        <p:spPr>
          <a:xfrm>
            <a:off x="8455188" y="1683839"/>
            <a:ext cx="3630421" cy="6063198"/>
          </a:xfrm>
          <a:prstGeom prst="rect">
            <a:avLst/>
          </a:prstGeom>
          <a:noFill/>
        </p:spPr>
        <p:txBody>
          <a:bodyPr wrap="square" rtlCol="0">
            <a:spAutoFit/>
          </a:bodyPr>
          <a:lstStyle/>
          <a:p>
            <a:r>
              <a:rPr lang="de-DE" sz="3200" b="1" u="sng" dirty="0"/>
              <a:t>Key </a:t>
            </a:r>
            <a:r>
              <a:rPr lang="de-DE" sz="3200" b="1" u="sng" dirty="0" err="1"/>
              <a:t>points</a:t>
            </a:r>
            <a:r>
              <a:rPr lang="de-DE" sz="3200" b="1" u="sng" dirty="0"/>
              <a:t>:</a:t>
            </a:r>
          </a:p>
          <a:p>
            <a:pPr algn="l" fontAlgn="base"/>
            <a:r>
              <a:rPr lang="en-US" sz="1800" b="0" i="0" dirty="0">
                <a:solidFill>
                  <a:srgbClr val="161A1D"/>
                </a:solidFill>
                <a:effectLst/>
                <a:latin typeface="Arial" panose="020B0604020202020204" pitchFamily="34" charset="0"/>
                <a:cs typeface="Arial" panose="020B0604020202020204" pitchFamily="34" charset="0"/>
              </a:rPr>
              <a:t>●</a:t>
            </a:r>
            <a:r>
              <a:rPr lang="en-US" sz="1800" b="0" i="0" dirty="0">
                <a:solidFill>
                  <a:srgbClr val="161A1D"/>
                </a:solidFill>
                <a:effectLst/>
                <a:latin typeface="inherit"/>
              </a:rPr>
              <a:t> </a:t>
            </a:r>
            <a:r>
              <a:rPr lang="en-US" b="0" i="0" dirty="0">
                <a:solidFill>
                  <a:srgbClr val="161A1D"/>
                </a:solidFill>
                <a:effectLst/>
                <a:latin typeface="inherit"/>
              </a:rPr>
              <a:t>About 1,500 of the 2,300 estimated heat deaths, or 65%, are a result of climate change increasing the heat by 1-4°C, meaning the death toll was tripled due to the burning of fossil fuels.</a:t>
            </a:r>
          </a:p>
          <a:p>
            <a:r>
              <a:rPr lang="en-US" b="0" i="0" dirty="0">
                <a:solidFill>
                  <a:srgbClr val="161A1D"/>
                </a:solidFill>
                <a:effectLst/>
                <a:latin typeface="Arial" panose="020B0604020202020204" pitchFamily="34" charset="0"/>
                <a:cs typeface="Arial" panose="020B0604020202020204" pitchFamily="34" charset="0"/>
              </a:rPr>
              <a:t>●</a:t>
            </a:r>
            <a:r>
              <a:rPr lang="en-US" b="0" i="0" dirty="0">
                <a:solidFill>
                  <a:srgbClr val="161A1D"/>
                </a:solidFill>
                <a:effectLst/>
                <a:latin typeface="inherit"/>
              </a:rPr>
              <a:t> Climate change was behind 317 of the estimated excess heat deaths in Milan, 286 in Barcelona, 235 in Paris, 1712 in London, 164 in Rome, 108 in Madrid, 96 in Athens, 47 in Budapest, 31 in Zagreb, 21 in Frankfurt, 21 in Lisbon and 6 in Sassari (a full breakdown of the results is given in the notes).</a:t>
            </a:r>
          </a:p>
          <a:p>
            <a:r>
              <a:rPr lang="en-US" sz="1600" dirty="0">
                <a:hlinkClick r:id="rId4"/>
              </a:rPr>
              <a:t>Grantham Institute | Imperial College London</a:t>
            </a:r>
            <a:r>
              <a:rPr lang="de-DE" sz="1600" dirty="0"/>
              <a:t>, 09.07.2025</a:t>
            </a:r>
          </a:p>
          <a:p>
            <a:endParaRPr lang="de-DE" dirty="0"/>
          </a:p>
          <a:p>
            <a:endParaRPr lang="de-DE" dirty="0"/>
          </a:p>
          <a:p>
            <a:endParaRPr lang="de-DE" dirty="0"/>
          </a:p>
        </p:txBody>
      </p:sp>
      <p:sp>
        <p:nvSpPr>
          <p:cNvPr id="6" name="Textfeld 5">
            <a:extLst>
              <a:ext uri="{FF2B5EF4-FFF2-40B4-BE49-F238E27FC236}">
                <a16:creationId xmlns:a16="http://schemas.microsoft.com/office/drawing/2014/main" id="{6DE910CD-FF21-4952-9C6C-6F92CE74A05F}"/>
              </a:ext>
            </a:extLst>
          </p:cNvPr>
          <p:cNvSpPr txBox="1"/>
          <p:nvPr/>
        </p:nvSpPr>
        <p:spPr>
          <a:xfrm>
            <a:off x="9898751" y="1289807"/>
            <a:ext cx="738683" cy="505165"/>
          </a:xfrm>
          <a:prstGeom prst="rect">
            <a:avLst/>
          </a:prstGeom>
          <a:solidFill>
            <a:schemeClr val="bg1"/>
          </a:solidFill>
        </p:spPr>
        <p:txBody>
          <a:bodyPr wrap="square" rtlCol="0">
            <a:spAutoFit/>
          </a:bodyPr>
          <a:lstStyle/>
          <a:p>
            <a:endParaRPr lang="de-DE" dirty="0"/>
          </a:p>
        </p:txBody>
      </p:sp>
      <p:pic>
        <p:nvPicPr>
          <p:cNvPr id="4" name="Grafik 3">
            <a:extLst>
              <a:ext uri="{FF2B5EF4-FFF2-40B4-BE49-F238E27FC236}">
                <a16:creationId xmlns:a16="http://schemas.microsoft.com/office/drawing/2014/main" id="{FF6C7AF8-2870-403D-844C-8704C156A68A}"/>
              </a:ext>
            </a:extLst>
          </p:cNvPr>
          <p:cNvPicPr>
            <a:picLocks noChangeAspect="1"/>
          </p:cNvPicPr>
          <p:nvPr/>
        </p:nvPicPr>
        <p:blipFill>
          <a:blip r:embed="rId5"/>
          <a:stretch>
            <a:fillRect/>
          </a:stretch>
        </p:blipFill>
        <p:spPr>
          <a:xfrm>
            <a:off x="0" y="1526949"/>
            <a:ext cx="8051180" cy="5301641"/>
          </a:xfrm>
          <a:prstGeom prst="rect">
            <a:avLst/>
          </a:prstGeom>
        </p:spPr>
      </p:pic>
      <p:pic>
        <p:nvPicPr>
          <p:cNvPr id="10" name="Grafik 9">
            <a:extLst>
              <a:ext uri="{FF2B5EF4-FFF2-40B4-BE49-F238E27FC236}">
                <a16:creationId xmlns:a16="http://schemas.microsoft.com/office/drawing/2014/main" id="{A1D43218-F8DD-4D2C-9253-EEF68C340E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439" y="4844141"/>
            <a:ext cx="5994749" cy="973820"/>
          </a:xfrm>
          <a:prstGeom prst="rect">
            <a:avLst/>
          </a:prstGeom>
        </p:spPr>
      </p:pic>
    </p:spTree>
    <p:extLst>
      <p:ext uri="{BB962C8B-B14F-4D97-AF65-F5344CB8AC3E}">
        <p14:creationId xmlns:p14="http://schemas.microsoft.com/office/powerpoint/2010/main" val="2814979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56" y="1485963"/>
            <a:ext cx="7782254" cy="5248944"/>
          </a:xfrm>
          <a:prstGeom prst="rect">
            <a:avLst/>
          </a:prstGeom>
        </p:spPr>
      </p:pic>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sp>
        <p:nvSpPr>
          <p:cNvPr id="6" name="Textfeld 5">
            <a:extLst>
              <a:ext uri="{FF2B5EF4-FFF2-40B4-BE49-F238E27FC236}">
                <a16:creationId xmlns:a16="http://schemas.microsoft.com/office/drawing/2014/main" id="{014E5CB5-6939-4BDC-832A-4464E5E9A23D}"/>
              </a:ext>
            </a:extLst>
          </p:cNvPr>
          <p:cNvSpPr txBox="1"/>
          <p:nvPr/>
        </p:nvSpPr>
        <p:spPr>
          <a:xfrm>
            <a:off x="8713635" y="1951672"/>
            <a:ext cx="3363135" cy="2523768"/>
          </a:xfrm>
          <a:prstGeom prst="rect">
            <a:avLst/>
          </a:prstGeom>
          <a:noFill/>
        </p:spPr>
        <p:txBody>
          <a:bodyPr wrap="square" rtlCol="0">
            <a:spAutoFit/>
          </a:bodyPr>
          <a:lstStyle/>
          <a:p>
            <a:r>
              <a:rPr lang="de-DE" sz="2800" b="1" u="sng" dirty="0"/>
              <a:t>Generationen-</a:t>
            </a:r>
          </a:p>
          <a:p>
            <a:r>
              <a:rPr lang="de-DE" sz="2800" b="1" u="sng" dirty="0" err="1"/>
              <a:t>gechtigkeit</a:t>
            </a:r>
            <a:r>
              <a:rPr lang="de-DE" sz="2800" b="1" u="sng" dirty="0"/>
              <a:t> </a:t>
            </a:r>
          </a:p>
          <a:p>
            <a:r>
              <a:rPr lang="de-DE" sz="2800" dirty="0"/>
              <a:t>Schule hat eine Mitverantwortung zur Herstellung von G. </a:t>
            </a:r>
            <a:endParaRPr lang="de-DE" sz="2800" b="1" u="sng" dirty="0"/>
          </a:p>
          <a:p>
            <a:endParaRPr lang="de-DE" dirty="0"/>
          </a:p>
        </p:txBody>
      </p:sp>
    </p:spTree>
    <p:extLst>
      <p:ext uri="{BB962C8B-B14F-4D97-AF65-F5344CB8AC3E}">
        <p14:creationId xmlns:p14="http://schemas.microsoft.com/office/powerpoint/2010/main" val="1550439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56" y="1485963"/>
            <a:ext cx="7782254" cy="5248944"/>
          </a:xfrm>
          <a:prstGeom prst="rect">
            <a:avLst/>
          </a:prstGeom>
        </p:spPr>
      </p:pic>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sp>
        <p:nvSpPr>
          <p:cNvPr id="6" name="Textfeld 5">
            <a:extLst>
              <a:ext uri="{FF2B5EF4-FFF2-40B4-BE49-F238E27FC236}">
                <a16:creationId xmlns:a16="http://schemas.microsoft.com/office/drawing/2014/main" id="{014E5CB5-6939-4BDC-832A-4464E5E9A23D}"/>
              </a:ext>
            </a:extLst>
          </p:cNvPr>
          <p:cNvSpPr txBox="1"/>
          <p:nvPr/>
        </p:nvSpPr>
        <p:spPr>
          <a:xfrm>
            <a:off x="8713635" y="1951672"/>
            <a:ext cx="3363135" cy="2523768"/>
          </a:xfrm>
          <a:prstGeom prst="rect">
            <a:avLst/>
          </a:prstGeom>
          <a:noFill/>
        </p:spPr>
        <p:txBody>
          <a:bodyPr wrap="square" rtlCol="0">
            <a:spAutoFit/>
          </a:bodyPr>
          <a:lstStyle/>
          <a:p>
            <a:r>
              <a:rPr lang="de-DE" sz="2800" b="1" u="sng" dirty="0"/>
              <a:t>Generationen-</a:t>
            </a:r>
          </a:p>
          <a:p>
            <a:r>
              <a:rPr lang="de-DE" sz="2800" b="1" u="sng" dirty="0" err="1"/>
              <a:t>gechtigkeit</a:t>
            </a:r>
            <a:r>
              <a:rPr lang="de-DE" sz="2800" b="1" u="sng" dirty="0"/>
              <a:t> </a:t>
            </a:r>
          </a:p>
          <a:p>
            <a:r>
              <a:rPr lang="de-DE" sz="2800" dirty="0"/>
              <a:t>Schule hat eine Mitverantwortung zur Herstellung von G. </a:t>
            </a:r>
            <a:endParaRPr lang="de-DE" sz="2800" b="1" u="sng" dirty="0"/>
          </a:p>
          <a:p>
            <a:endParaRPr lang="de-DE" dirty="0"/>
          </a:p>
        </p:txBody>
      </p:sp>
      <p:sp>
        <p:nvSpPr>
          <p:cNvPr id="2" name="Pfeil: nach unten 1">
            <a:extLst>
              <a:ext uri="{FF2B5EF4-FFF2-40B4-BE49-F238E27FC236}">
                <a16:creationId xmlns:a16="http://schemas.microsoft.com/office/drawing/2014/main" id="{EE566B3B-65E9-42AC-BD00-278CB3E15B67}"/>
              </a:ext>
            </a:extLst>
          </p:cNvPr>
          <p:cNvSpPr/>
          <p:nvPr/>
        </p:nvSpPr>
        <p:spPr>
          <a:xfrm rot="10800000">
            <a:off x="1954706" y="4561838"/>
            <a:ext cx="300942" cy="462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unten 6">
            <a:extLst>
              <a:ext uri="{FF2B5EF4-FFF2-40B4-BE49-F238E27FC236}">
                <a16:creationId xmlns:a16="http://schemas.microsoft.com/office/drawing/2014/main" id="{CA9B98A4-8C90-4F0E-BA4E-E74147F06D90}"/>
              </a:ext>
            </a:extLst>
          </p:cNvPr>
          <p:cNvSpPr/>
          <p:nvPr/>
        </p:nvSpPr>
        <p:spPr>
          <a:xfrm rot="5400000">
            <a:off x="8103419" y="3388895"/>
            <a:ext cx="300942" cy="462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abgerundete Ecken 2">
            <a:extLst>
              <a:ext uri="{FF2B5EF4-FFF2-40B4-BE49-F238E27FC236}">
                <a16:creationId xmlns:a16="http://schemas.microsoft.com/office/drawing/2014/main" id="{63A16E20-494C-4924-B145-E8545277822B}"/>
              </a:ext>
            </a:extLst>
          </p:cNvPr>
          <p:cNvSpPr/>
          <p:nvPr/>
        </p:nvSpPr>
        <p:spPr>
          <a:xfrm>
            <a:off x="7964520" y="2987749"/>
            <a:ext cx="520864" cy="482169"/>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CE32045E-2553-4553-A1DB-257DE3FA4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3289" y="2142516"/>
            <a:ext cx="1331231" cy="1286484"/>
          </a:xfrm>
          <a:prstGeom prst="rect">
            <a:avLst/>
          </a:prstGeom>
        </p:spPr>
      </p:pic>
    </p:spTree>
    <p:extLst>
      <p:ext uri="{BB962C8B-B14F-4D97-AF65-F5344CB8AC3E}">
        <p14:creationId xmlns:p14="http://schemas.microsoft.com/office/powerpoint/2010/main" val="271131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56" y="1476338"/>
            <a:ext cx="7782254" cy="5248944"/>
          </a:xfrm>
          <a:prstGeom prst="rect">
            <a:avLst/>
          </a:prstGeom>
        </p:spPr>
      </p:pic>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sp>
        <p:nvSpPr>
          <p:cNvPr id="6" name="Textfeld 5">
            <a:extLst>
              <a:ext uri="{FF2B5EF4-FFF2-40B4-BE49-F238E27FC236}">
                <a16:creationId xmlns:a16="http://schemas.microsoft.com/office/drawing/2014/main" id="{014E5CB5-6939-4BDC-832A-4464E5E9A23D}"/>
              </a:ext>
            </a:extLst>
          </p:cNvPr>
          <p:cNvSpPr txBox="1"/>
          <p:nvPr/>
        </p:nvSpPr>
        <p:spPr>
          <a:xfrm>
            <a:off x="8813998" y="2059806"/>
            <a:ext cx="2837618" cy="923330"/>
          </a:xfrm>
          <a:prstGeom prst="rect">
            <a:avLst/>
          </a:prstGeom>
          <a:noFill/>
        </p:spPr>
        <p:txBody>
          <a:bodyPr wrap="square" rtlCol="0">
            <a:spAutoFit/>
          </a:bodyPr>
          <a:lstStyle/>
          <a:p>
            <a:r>
              <a:rPr lang="de-DE" sz="3600" b="1" u="sng" dirty="0"/>
              <a:t>Kipppunkte</a:t>
            </a:r>
          </a:p>
          <a:p>
            <a:endParaRPr lang="de-DE" dirty="0"/>
          </a:p>
        </p:txBody>
      </p:sp>
      <p:pic>
        <p:nvPicPr>
          <p:cNvPr id="3" name="Grafik 2">
            <a:extLst>
              <a:ext uri="{FF2B5EF4-FFF2-40B4-BE49-F238E27FC236}">
                <a16:creationId xmlns:a16="http://schemas.microsoft.com/office/drawing/2014/main" id="{A6D76A4E-ACFB-4F9D-8379-A735952C6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76" y="1588167"/>
            <a:ext cx="4949608" cy="4681717"/>
          </a:xfrm>
          <a:prstGeom prst="rect">
            <a:avLst/>
          </a:prstGeom>
        </p:spPr>
      </p:pic>
      <p:sp>
        <p:nvSpPr>
          <p:cNvPr id="9" name="Pfeil: nach oben gebogen 8">
            <a:extLst>
              <a:ext uri="{FF2B5EF4-FFF2-40B4-BE49-F238E27FC236}">
                <a16:creationId xmlns:a16="http://schemas.microsoft.com/office/drawing/2014/main" id="{0900B8C6-906B-4148-BBD5-F2E2D659349A}"/>
              </a:ext>
            </a:extLst>
          </p:cNvPr>
          <p:cNvSpPr/>
          <p:nvPr/>
        </p:nvSpPr>
        <p:spPr>
          <a:xfrm rot="16200000">
            <a:off x="5710065" y="1341136"/>
            <a:ext cx="2032549" cy="2229622"/>
          </a:xfrm>
          <a:prstGeom prst="bentUpArrow">
            <a:avLst>
              <a:gd name="adj1" fmla="val 25000"/>
              <a:gd name="adj2" fmla="val 2345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4F9D4603-9B9D-4E4B-B0BF-11D5B6D3C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9920" y="2175896"/>
            <a:ext cx="1331231" cy="1286484"/>
          </a:xfrm>
          <a:prstGeom prst="rect">
            <a:avLst/>
          </a:prstGeom>
        </p:spPr>
      </p:pic>
    </p:spTree>
    <p:extLst>
      <p:ext uri="{BB962C8B-B14F-4D97-AF65-F5344CB8AC3E}">
        <p14:creationId xmlns:p14="http://schemas.microsoft.com/office/powerpoint/2010/main" val="2057841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sp>
        <p:nvSpPr>
          <p:cNvPr id="5" name="Textfeld 4">
            <a:extLst>
              <a:ext uri="{FF2B5EF4-FFF2-40B4-BE49-F238E27FC236}">
                <a16:creationId xmlns:a16="http://schemas.microsoft.com/office/drawing/2014/main" id="{10F33FD0-9AFC-4ED3-80E9-C0C85D3EB264}"/>
              </a:ext>
            </a:extLst>
          </p:cNvPr>
          <p:cNvSpPr txBox="1"/>
          <p:nvPr/>
        </p:nvSpPr>
        <p:spPr>
          <a:xfrm>
            <a:off x="522515" y="2367171"/>
            <a:ext cx="6131433" cy="2492990"/>
          </a:xfrm>
          <a:prstGeom prst="rect">
            <a:avLst/>
          </a:prstGeom>
          <a:noFill/>
        </p:spPr>
        <p:txBody>
          <a:bodyPr wrap="square" rtlCol="0">
            <a:spAutoFit/>
          </a:bodyPr>
          <a:lstStyle/>
          <a:p>
            <a:r>
              <a:rPr lang="de-DE" sz="3600" dirty="0"/>
              <a:t>„Die Klimakrise verstärkt alle bekannten Faktoren, die Demokratien destabilisieren.“</a:t>
            </a:r>
          </a:p>
          <a:p>
            <a:endParaRPr lang="de-DE" sz="2400" dirty="0"/>
          </a:p>
          <a:p>
            <a:r>
              <a:rPr lang="de-DE" sz="2400" dirty="0"/>
              <a:t>Jonas Schaible, Demokratie im Feuer, 2023</a:t>
            </a:r>
          </a:p>
        </p:txBody>
      </p:sp>
      <p:pic>
        <p:nvPicPr>
          <p:cNvPr id="3" name="Grafik 2">
            <a:extLst>
              <a:ext uri="{FF2B5EF4-FFF2-40B4-BE49-F238E27FC236}">
                <a16:creationId xmlns:a16="http://schemas.microsoft.com/office/drawing/2014/main" id="{59C5CE31-FA74-4597-A14A-C817EA501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39" y="1585579"/>
            <a:ext cx="9423884" cy="5404128"/>
          </a:xfrm>
          <a:prstGeom prst="rect">
            <a:avLst/>
          </a:prstGeom>
        </p:spPr>
      </p:pic>
      <p:sp>
        <p:nvSpPr>
          <p:cNvPr id="4" name="Textfeld 3">
            <a:extLst>
              <a:ext uri="{FF2B5EF4-FFF2-40B4-BE49-F238E27FC236}">
                <a16:creationId xmlns:a16="http://schemas.microsoft.com/office/drawing/2014/main" id="{70C435D6-658A-4143-8F3B-A3B98D3BB2EE}"/>
              </a:ext>
            </a:extLst>
          </p:cNvPr>
          <p:cNvSpPr txBox="1"/>
          <p:nvPr/>
        </p:nvSpPr>
        <p:spPr>
          <a:xfrm>
            <a:off x="9946399" y="1887067"/>
            <a:ext cx="1583473" cy="3231654"/>
          </a:xfrm>
          <a:prstGeom prst="rect">
            <a:avLst/>
          </a:prstGeom>
          <a:noFill/>
        </p:spPr>
        <p:txBody>
          <a:bodyPr wrap="square" rtlCol="0">
            <a:spAutoFit/>
          </a:bodyPr>
          <a:lstStyle/>
          <a:p>
            <a:r>
              <a:rPr lang="de-DE" sz="3400" dirty="0"/>
              <a:t>Hessen geht mit guten Beispiel voran!</a:t>
            </a:r>
          </a:p>
        </p:txBody>
      </p:sp>
      <p:pic>
        <p:nvPicPr>
          <p:cNvPr id="7" name="Grafik 6">
            <a:extLst>
              <a:ext uri="{FF2B5EF4-FFF2-40B4-BE49-F238E27FC236}">
                <a16:creationId xmlns:a16="http://schemas.microsoft.com/office/drawing/2014/main" id="{3FAD9E6A-7356-43B8-973C-251DE218B4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270" y="1442973"/>
            <a:ext cx="4915153" cy="723937"/>
          </a:xfrm>
          <a:prstGeom prst="rect">
            <a:avLst/>
          </a:prstGeom>
        </p:spPr>
      </p:pic>
    </p:spTree>
    <p:extLst>
      <p:ext uri="{BB962C8B-B14F-4D97-AF65-F5344CB8AC3E}">
        <p14:creationId xmlns:p14="http://schemas.microsoft.com/office/powerpoint/2010/main" val="336806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pic>
        <p:nvPicPr>
          <p:cNvPr id="6" name="Grafik 5">
            <a:extLst>
              <a:ext uri="{FF2B5EF4-FFF2-40B4-BE49-F238E27FC236}">
                <a16:creationId xmlns:a16="http://schemas.microsoft.com/office/drawing/2014/main" id="{A884C2A6-7FCC-4F1F-AED2-1191D271D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288" y="1407305"/>
            <a:ext cx="3029373" cy="5210902"/>
          </a:xfrm>
          <a:prstGeom prst="rect">
            <a:avLst/>
          </a:prstGeom>
        </p:spPr>
      </p:pic>
      <p:pic>
        <p:nvPicPr>
          <p:cNvPr id="9" name="Grafik 8">
            <a:extLst>
              <a:ext uri="{FF2B5EF4-FFF2-40B4-BE49-F238E27FC236}">
                <a16:creationId xmlns:a16="http://schemas.microsoft.com/office/drawing/2014/main" id="{718014E2-5D9A-4FA9-9D52-84DF8EB11A52}"/>
              </a:ext>
            </a:extLst>
          </p:cNvPr>
          <p:cNvPicPr>
            <a:picLocks noChangeAspect="1"/>
          </p:cNvPicPr>
          <p:nvPr/>
        </p:nvPicPr>
        <p:blipFill rotWithShape="1">
          <a:blip r:embed="rId4">
            <a:extLst>
              <a:ext uri="{28A0092B-C50C-407E-A947-70E740481C1C}">
                <a14:useLocalDpi xmlns:a14="http://schemas.microsoft.com/office/drawing/2010/main" val="0"/>
              </a:ext>
            </a:extLst>
          </a:blip>
          <a:srcRect b="40942"/>
          <a:stretch/>
        </p:blipFill>
        <p:spPr>
          <a:xfrm>
            <a:off x="8007839" y="3447856"/>
            <a:ext cx="2876951" cy="3285591"/>
          </a:xfrm>
          <a:prstGeom prst="rect">
            <a:avLst/>
          </a:prstGeom>
        </p:spPr>
      </p:pic>
      <p:pic>
        <p:nvPicPr>
          <p:cNvPr id="11" name="Grafik 10">
            <a:extLst>
              <a:ext uri="{FF2B5EF4-FFF2-40B4-BE49-F238E27FC236}">
                <a16:creationId xmlns:a16="http://schemas.microsoft.com/office/drawing/2014/main" id="{EFDA2C55-7DDD-45D6-96DA-95139A137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639197"/>
            <a:ext cx="3991378" cy="2118363"/>
          </a:xfrm>
          <a:prstGeom prst="rect">
            <a:avLst/>
          </a:prstGeom>
        </p:spPr>
      </p:pic>
      <p:sp>
        <p:nvSpPr>
          <p:cNvPr id="15" name="Textfeld 14">
            <a:extLst>
              <a:ext uri="{FF2B5EF4-FFF2-40B4-BE49-F238E27FC236}">
                <a16:creationId xmlns:a16="http://schemas.microsoft.com/office/drawing/2014/main" id="{94C197D4-DD2E-4A86-9649-9DC80EDAE53B}"/>
              </a:ext>
            </a:extLst>
          </p:cNvPr>
          <p:cNvSpPr txBox="1"/>
          <p:nvPr/>
        </p:nvSpPr>
        <p:spPr>
          <a:xfrm>
            <a:off x="186813" y="3910794"/>
            <a:ext cx="2625213" cy="923330"/>
          </a:xfrm>
          <a:prstGeom prst="rect">
            <a:avLst/>
          </a:prstGeom>
          <a:noFill/>
        </p:spPr>
        <p:txBody>
          <a:bodyPr wrap="square">
            <a:spAutoFit/>
          </a:bodyPr>
          <a:lstStyle/>
          <a:p>
            <a:r>
              <a:rPr lang="de-DE" dirty="0">
                <a:hlinkClick r:id="rId6"/>
              </a:rPr>
              <a:t>Der Weg zum Nationalen Aktionsplan - BNE-Portal Kampagne</a:t>
            </a:r>
            <a:endParaRPr lang="de-DE" dirty="0"/>
          </a:p>
        </p:txBody>
      </p:sp>
    </p:spTree>
    <p:extLst>
      <p:ext uri="{BB962C8B-B14F-4D97-AF65-F5344CB8AC3E}">
        <p14:creationId xmlns:p14="http://schemas.microsoft.com/office/powerpoint/2010/main" val="2560334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5A30F98-614A-44AF-BDD2-E98B09F56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5" y="1835996"/>
            <a:ext cx="10601565" cy="3698530"/>
          </a:xfrm>
          <a:prstGeom prst="rect">
            <a:avLst/>
          </a:prstGeom>
        </p:spPr>
      </p:pic>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sp>
        <p:nvSpPr>
          <p:cNvPr id="6" name="Textfeld 5">
            <a:extLst>
              <a:ext uri="{FF2B5EF4-FFF2-40B4-BE49-F238E27FC236}">
                <a16:creationId xmlns:a16="http://schemas.microsoft.com/office/drawing/2014/main" id="{014E5CB5-6939-4BDC-832A-4464E5E9A23D}"/>
              </a:ext>
            </a:extLst>
          </p:cNvPr>
          <p:cNvSpPr txBox="1"/>
          <p:nvPr/>
        </p:nvSpPr>
        <p:spPr>
          <a:xfrm>
            <a:off x="8820615" y="2059806"/>
            <a:ext cx="3114711" cy="1354217"/>
          </a:xfrm>
          <a:prstGeom prst="rect">
            <a:avLst/>
          </a:prstGeom>
          <a:noFill/>
        </p:spPr>
        <p:txBody>
          <a:bodyPr wrap="square" rtlCol="0">
            <a:spAutoFit/>
          </a:bodyPr>
          <a:lstStyle/>
          <a:p>
            <a:r>
              <a:rPr lang="de-DE" sz="3200" b="1" u="sng" dirty="0"/>
              <a:t>Klimaschutz hat Verfassungsrang!</a:t>
            </a:r>
          </a:p>
          <a:p>
            <a:endParaRPr lang="de-DE" dirty="0"/>
          </a:p>
        </p:txBody>
      </p:sp>
      <p:pic>
        <p:nvPicPr>
          <p:cNvPr id="7" name="Grafik 6">
            <a:extLst>
              <a:ext uri="{FF2B5EF4-FFF2-40B4-BE49-F238E27FC236}">
                <a16:creationId xmlns:a16="http://schemas.microsoft.com/office/drawing/2014/main" id="{FA5C909E-47A6-4E76-BE61-264B4B948D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086" y="2588764"/>
            <a:ext cx="7873965" cy="1880759"/>
          </a:xfrm>
          <a:prstGeom prst="rect">
            <a:avLst/>
          </a:prstGeom>
        </p:spPr>
      </p:pic>
      <p:sp>
        <p:nvSpPr>
          <p:cNvPr id="8" name="Textfeld 7">
            <a:extLst>
              <a:ext uri="{FF2B5EF4-FFF2-40B4-BE49-F238E27FC236}">
                <a16:creationId xmlns:a16="http://schemas.microsoft.com/office/drawing/2014/main" id="{FD616811-67AE-41D3-9513-F72B5D396BC1}"/>
              </a:ext>
            </a:extLst>
          </p:cNvPr>
          <p:cNvSpPr txBox="1"/>
          <p:nvPr/>
        </p:nvSpPr>
        <p:spPr>
          <a:xfrm>
            <a:off x="824086" y="5575846"/>
            <a:ext cx="5008002" cy="1200329"/>
          </a:xfrm>
          <a:prstGeom prst="rect">
            <a:avLst/>
          </a:prstGeom>
          <a:solidFill>
            <a:schemeClr val="bg1">
              <a:lumMod val="85000"/>
            </a:schemeClr>
          </a:solidFill>
        </p:spPr>
        <p:txBody>
          <a:bodyPr wrap="square">
            <a:spAutoFit/>
          </a:bodyPr>
          <a:lstStyle/>
          <a:p>
            <a:r>
              <a:rPr lang="de-DE" dirty="0"/>
              <a:t>= Dieses verpflichtet den deutschen Staat zur Herstellung von Klimaneutralität sowie zur Einhaltung der Pariser Temperaturziele und eines damit zu vereinbarenden Treibhausgasbudgets.</a:t>
            </a:r>
          </a:p>
        </p:txBody>
      </p:sp>
      <p:sp>
        <p:nvSpPr>
          <p:cNvPr id="9" name="Textfeld 8">
            <a:extLst>
              <a:ext uri="{FF2B5EF4-FFF2-40B4-BE49-F238E27FC236}">
                <a16:creationId xmlns:a16="http://schemas.microsoft.com/office/drawing/2014/main" id="{A01E4EA9-03CE-4DDB-BE6D-5859C3092EF2}"/>
              </a:ext>
            </a:extLst>
          </p:cNvPr>
          <p:cNvSpPr txBox="1"/>
          <p:nvPr/>
        </p:nvSpPr>
        <p:spPr>
          <a:xfrm>
            <a:off x="6083878" y="5575846"/>
            <a:ext cx="5949095" cy="1200329"/>
          </a:xfrm>
          <a:prstGeom prst="rect">
            <a:avLst/>
          </a:prstGeom>
          <a:solidFill>
            <a:schemeClr val="bg1">
              <a:lumMod val="85000"/>
            </a:schemeClr>
          </a:solidFill>
        </p:spPr>
        <p:txBody>
          <a:bodyPr wrap="square">
            <a:spAutoFit/>
          </a:bodyPr>
          <a:lstStyle/>
          <a:p>
            <a:r>
              <a:rPr lang="de-DE" dirty="0"/>
              <a:t>= der Grundsatz der …Freiheitssicherung … verlangt, dass das verbleibende Budget angemessen über die Zeit zu verteilen ist, um unverhältnismäßige Belastungen in der Zukunft zu vermeiden und … Planungssicherheit bereitzustellen </a:t>
            </a:r>
          </a:p>
        </p:txBody>
      </p:sp>
    </p:spTree>
    <p:extLst>
      <p:ext uri="{BB962C8B-B14F-4D97-AF65-F5344CB8AC3E}">
        <p14:creationId xmlns:p14="http://schemas.microsoft.com/office/powerpoint/2010/main" val="1371043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9"/>
          <p:cNvSpPr/>
          <p:nvPr/>
        </p:nvSpPr>
        <p:spPr>
          <a:xfrm>
            <a:off x="1823460" y="2741948"/>
            <a:ext cx="2003425" cy="722630"/>
          </a:xfrm>
          <a:custGeom>
            <a:avLst/>
            <a:gdLst/>
            <a:ahLst/>
            <a:cxnLst/>
            <a:rect l="l" t="t" r="r" b="b"/>
            <a:pathLst>
              <a:path w="2003425" h="722629">
                <a:moveTo>
                  <a:pt x="2003031" y="0"/>
                </a:moveTo>
                <a:lnTo>
                  <a:pt x="0" y="0"/>
                </a:lnTo>
                <a:lnTo>
                  <a:pt x="0" y="722483"/>
                </a:lnTo>
                <a:lnTo>
                  <a:pt x="2003031" y="722483"/>
                </a:lnTo>
                <a:lnTo>
                  <a:pt x="2003031" y="0"/>
                </a:lnTo>
                <a:close/>
              </a:path>
            </a:pathLst>
          </a:custGeom>
          <a:solidFill>
            <a:srgbClr val="FFFFFF"/>
          </a:solidFill>
        </p:spPr>
        <p:txBody>
          <a:bodyPr wrap="square" lIns="0" tIns="0" rIns="0" bIns="0" rtlCol="0"/>
          <a:lstStyle/>
          <a:p>
            <a:endParaRPr/>
          </a:p>
        </p:txBody>
      </p:sp>
      <p:sp>
        <p:nvSpPr>
          <p:cNvPr id="11" name="Textfeld 10">
            <a:extLst>
              <a:ext uri="{FF2B5EF4-FFF2-40B4-BE49-F238E27FC236}">
                <a16:creationId xmlns:a16="http://schemas.microsoft.com/office/drawing/2014/main" id="{B86C62A3-C8C7-43E9-9567-9B3E7B5906C5}"/>
              </a:ext>
            </a:extLst>
          </p:cNvPr>
          <p:cNvSpPr txBox="1"/>
          <p:nvPr/>
        </p:nvSpPr>
        <p:spPr>
          <a:xfrm>
            <a:off x="734387" y="1001123"/>
            <a:ext cx="7584421" cy="523220"/>
          </a:xfrm>
          <a:prstGeom prst="rect">
            <a:avLst/>
          </a:prstGeom>
          <a:noFill/>
        </p:spPr>
        <p:txBody>
          <a:bodyPr wrap="square">
            <a:spAutoFit/>
          </a:bodyPr>
          <a:lstStyle/>
          <a:p>
            <a:r>
              <a:rPr lang="de-DE" sz="2800" b="1" dirty="0"/>
              <a:t>Prinzipien der Klimadidaktik</a:t>
            </a:r>
          </a:p>
        </p:txBody>
      </p:sp>
      <p:pic>
        <p:nvPicPr>
          <p:cNvPr id="4" name="Grafik 3">
            <a:extLst>
              <a:ext uri="{FF2B5EF4-FFF2-40B4-BE49-F238E27FC236}">
                <a16:creationId xmlns:a16="http://schemas.microsoft.com/office/drawing/2014/main" id="{5333B8F3-392A-4604-9BED-CB066FC5C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86" y="1524343"/>
            <a:ext cx="4573593" cy="5286361"/>
          </a:xfrm>
          <a:prstGeom prst="rect">
            <a:avLst/>
          </a:prstGeom>
        </p:spPr>
      </p:pic>
      <p:pic>
        <p:nvPicPr>
          <p:cNvPr id="8" name="Grafik 7">
            <a:extLst>
              <a:ext uri="{FF2B5EF4-FFF2-40B4-BE49-F238E27FC236}">
                <a16:creationId xmlns:a16="http://schemas.microsoft.com/office/drawing/2014/main" id="{299A05D5-8D6B-43B5-8080-F1D0E57B0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7415" y="271462"/>
            <a:ext cx="4752446" cy="6240850"/>
          </a:xfrm>
          <a:prstGeom prst="rect">
            <a:avLst/>
          </a:prstGeom>
        </p:spPr>
      </p:pic>
    </p:spTree>
    <p:extLst>
      <p:ext uri="{BB962C8B-B14F-4D97-AF65-F5344CB8AC3E}">
        <p14:creationId xmlns:p14="http://schemas.microsoft.com/office/powerpoint/2010/main" val="2554391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sp>
        <p:nvSpPr>
          <p:cNvPr id="6" name="Textfeld 5">
            <a:extLst>
              <a:ext uri="{FF2B5EF4-FFF2-40B4-BE49-F238E27FC236}">
                <a16:creationId xmlns:a16="http://schemas.microsoft.com/office/drawing/2014/main" id="{014E5CB5-6939-4BDC-832A-4464E5E9A23D}"/>
              </a:ext>
            </a:extLst>
          </p:cNvPr>
          <p:cNvSpPr txBox="1"/>
          <p:nvPr/>
        </p:nvSpPr>
        <p:spPr>
          <a:xfrm>
            <a:off x="8999621" y="1568647"/>
            <a:ext cx="3300174" cy="6509474"/>
          </a:xfrm>
          <a:prstGeom prst="rect">
            <a:avLst/>
          </a:prstGeom>
          <a:noFill/>
        </p:spPr>
        <p:txBody>
          <a:bodyPr wrap="square" rtlCol="0">
            <a:spAutoFit/>
          </a:bodyPr>
          <a:lstStyle/>
          <a:p>
            <a:r>
              <a:rPr lang="de-DE" sz="2800" b="1" u="sng" dirty="0"/>
              <a:t>Klimaschutz hat Verfassungsrang!</a:t>
            </a:r>
          </a:p>
          <a:p>
            <a:pPr>
              <a:spcBef>
                <a:spcPts val="400"/>
              </a:spcBef>
            </a:pPr>
            <a:r>
              <a:rPr lang="de-DE" sz="2100" dirty="0"/>
              <a:t>Klimaschutzgesetz 2019 </a:t>
            </a:r>
            <a:r>
              <a:rPr lang="de-DE" sz="1600" dirty="0"/>
              <a:t>(CDU/SPD: „-55% bis 2030“)</a:t>
            </a:r>
          </a:p>
          <a:p>
            <a:endParaRPr lang="de-DE" sz="2100" dirty="0"/>
          </a:p>
          <a:p>
            <a:r>
              <a:rPr lang="de-DE" sz="2100" dirty="0"/>
              <a:t>BVG- Beschluss 2021</a:t>
            </a:r>
          </a:p>
          <a:p>
            <a:endParaRPr lang="de-DE" sz="2100" dirty="0"/>
          </a:p>
          <a:p>
            <a:r>
              <a:rPr lang="de-DE" sz="2100" dirty="0"/>
              <a:t>Klimaschutzgesetz 2021 </a:t>
            </a:r>
            <a:r>
              <a:rPr lang="de-DE" sz="1600" dirty="0"/>
              <a:t>(CDU/SPD: „</a:t>
            </a:r>
            <a:r>
              <a:rPr lang="de-DE" sz="1600" dirty="0" err="1"/>
              <a:t>Sektorziele</a:t>
            </a:r>
            <a:r>
              <a:rPr lang="de-DE" sz="1600" dirty="0"/>
              <a:t>“)</a:t>
            </a:r>
            <a:r>
              <a:rPr lang="de-DE" sz="2000" dirty="0"/>
              <a:t> </a:t>
            </a:r>
          </a:p>
          <a:p>
            <a:endParaRPr lang="de-DE" sz="2100" dirty="0"/>
          </a:p>
          <a:p>
            <a:r>
              <a:rPr lang="de-DE" sz="2100" dirty="0"/>
              <a:t>Klimaschutzgesetz 2024  </a:t>
            </a:r>
            <a:r>
              <a:rPr lang="de-DE" sz="1600" dirty="0"/>
              <a:t>(SPD/Bü90/FDP: Zielverfehlung in zwei Jahren in Folge -&gt; Pflicht zu Maßnahmen)                  </a:t>
            </a:r>
            <a:r>
              <a:rPr lang="de-DE" sz="1600" dirty="0">
                <a:highlight>
                  <a:srgbClr val="FFFF00"/>
                </a:highlight>
              </a:rPr>
              <a:t>(1)</a:t>
            </a:r>
          </a:p>
          <a:p>
            <a:endParaRPr lang="de-DE" sz="1400" dirty="0"/>
          </a:p>
          <a:p>
            <a:r>
              <a:rPr lang="de-DE" sz="2100" dirty="0"/>
              <a:t>Expertenrat für Klimafragen</a:t>
            </a:r>
            <a:br>
              <a:rPr lang="de-DE" sz="2100" dirty="0"/>
            </a:br>
            <a:r>
              <a:rPr lang="de-DE" sz="1600" dirty="0"/>
              <a:t>(jährliche Kontrolle)</a:t>
            </a:r>
            <a:r>
              <a:rPr lang="de-DE" sz="2000" dirty="0"/>
              <a:t> </a:t>
            </a:r>
          </a:p>
          <a:p>
            <a:endParaRPr lang="de-DE" sz="2100" dirty="0"/>
          </a:p>
          <a:p>
            <a:endParaRPr lang="de-DE" sz="2400" dirty="0"/>
          </a:p>
          <a:p>
            <a:endParaRPr lang="de-DE" dirty="0"/>
          </a:p>
        </p:txBody>
      </p:sp>
      <p:pic>
        <p:nvPicPr>
          <p:cNvPr id="7" name="Grafik 6">
            <a:extLst>
              <a:ext uri="{FF2B5EF4-FFF2-40B4-BE49-F238E27FC236}">
                <a16:creationId xmlns:a16="http://schemas.microsoft.com/office/drawing/2014/main" id="{FA5C909E-47A6-4E76-BE61-264B4B948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270" y="2744881"/>
            <a:ext cx="7873965" cy="1880759"/>
          </a:xfrm>
          <a:prstGeom prst="rect">
            <a:avLst/>
          </a:prstGeom>
        </p:spPr>
      </p:pic>
      <p:pic>
        <p:nvPicPr>
          <p:cNvPr id="1026" name="Picture 2" descr="Deutschland soll bis 2045 treibhausgasneutral werden.">
            <a:extLst>
              <a:ext uri="{FF2B5EF4-FFF2-40B4-BE49-F238E27FC236}">
                <a16:creationId xmlns:a16="http://schemas.microsoft.com/office/drawing/2014/main" id="{3A8594FD-4055-4CE1-9FD7-37063EBF8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77" y="1568647"/>
            <a:ext cx="8455844" cy="4752796"/>
          </a:xfrm>
          <a:prstGeom prst="rect">
            <a:avLst/>
          </a:prstGeom>
          <a:noFill/>
          <a:extLst>
            <a:ext uri="{909E8E84-426E-40DD-AFC4-6F175D3DCCD1}">
              <a14:hiddenFill xmlns:a14="http://schemas.microsoft.com/office/drawing/2010/main">
                <a:solidFill>
                  <a:srgbClr val="FFFFFF"/>
                </a:solidFill>
              </a14:hiddenFill>
            </a:ext>
          </a:extLst>
        </p:spPr>
      </p:pic>
      <p:sp>
        <p:nvSpPr>
          <p:cNvPr id="2" name="Pfeil: nach unten 1">
            <a:extLst>
              <a:ext uri="{FF2B5EF4-FFF2-40B4-BE49-F238E27FC236}">
                <a16:creationId xmlns:a16="http://schemas.microsoft.com/office/drawing/2014/main" id="{F0AA0300-F4E2-41A7-89A5-86BE8FACFC93}"/>
              </a:ext>
            </a:extLst>
          </p:cNvPr>
          <p:cNvSpPr/>
          <p:nvPr/>
        </p:nvSpPr>
        <p:spPr>
          <a:xfrm>
            <a:off x="10250905" y="3081941"/>
            <a:ext cx="433137" cy="3392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Pfeil: nach unten 7">
            <a:extLst>
              <a:ext uri="{FF2B5EF4-FFF2-40B4-BE49-F238E27FC236}">
                <a16:creationId xmlns:a16="http://schemas.microsoft.com/office/drawing/2014/main" id="{4704EF11-BCC4-4EC8-92B1-6A66950C553C}"/>
              </a:ext>
            </a:extLst>
          </p:cNvPr>
          <p:cNvSpPr/>
          <p:nvPr/>
        </p:nvSpPr>
        <p:spPr>
          <a:xfrm>
            <a:off x="10250905" y="3696411"/>
            <a:ext cx="433137" cy="3392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feil: nach unten 3">
            <a:extLst>
              <a:ext uri="{FF2B5EF4-FFF2-40B4-BE49-F238E27FC236}">
                <a16:creationId xmlns:a16="http://schemas.microsoft.com/office/drawing/2014/main" id="{B8B01B32-A90B-47C9-A1AB-EB612C3474AF}"/>
              </a:ext>
            </a:extLst>
          </p:cNvPr>
          <p:cNvSpPr/>
          <p:nvPr/>
        </p:nvSpPr>
        <p:spPr>
          <a:xfrm rot="10800000">
            <a:off x="10047243" y="5791199"/>
            <a:ext cx="1140209" cy="42676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unten 10">
            <a:extLst>
              <a:ext uri="{FF2B5EF4-FFF2-40B4-BE49-F238E27FC236}">
                <a16:creationId xmlns:a16="http://schemas.microsoft.com/office/drawing/2014/main" id="{7E32B8C8-B1FA-46B5-9E55-FA9FAD473013}"/>
              </a:ext>
            </a:extLst>
          </p:cNvPr>
          <p:cNvSpPr/>
          <p:nvPr/>
        </p:nvSpPr>
        <p:spPr>
          <a:xfrm>
            <a:off x="10285531" y="4649951"/>
            <a:ext cx="433137" cy="3392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720061AB-FA0D-4F83-8204-16652D2043F9}"/>
              </a:ext>
            </a:extLst>
          </p:cNvPr>
          <p:cNvSpPr txBox="1"/>
          <p:nvPr/>
        </p:nvSpPr>
        <p:spPr>
          <a:xfrm>
            <a:off x="251792" y="6367627"/>
            <a:ext cx="8878956" cy="584775"/>
          </a:xfrm>
          <a:prstGeom prst="rect">
            <a:avLst/>
          </a:prstGeom>
          <a:noFill/>
        </p:spPr>
        <p:txBody>
          <a:bodyPr wrap="square">
            <a:spAutoFit/>
          </a:bodyPr>
          <a:lstStyle/>
          <a:p>
            <a:r>
              <a:rPr lang="de-DE" sz="1600" dirty="0">
                <a:highlight>
                  <a:srgbClr val="FFFF00"/>
                </a:highlight>
              </a:rPr>
              <a:t>(1) </a:t>
            </a:r>
            <a:r>
              <a:rPr lang="de-DE" sz="1600" dirty="0"/>
              <a:t>Die </a:t>
            </a:r>
            <a:r>
              <a:rPr lang="de-DE" sz="1600" dirty="0" err="1"/>
              <a:t>Bundesreg</a:t>
            </a:r>
            <a:r>
              <a:rPr lang="de-DE" sz="1600" dirty="0"/>
              <a:t>. muss im ersten Jahr einer Legislaturperiode ein umfassendes sektorübergreifendes Klimaschutzprogramm beschließen, um das Erreichen der Klimaziele sicherzustellen. </a:t>
            </a:r>
          </a:p>
        </p:txBody>
      </p:sp>
    </p:spTree>
    <p:extLst>
      <p:ext uri="{BB962C8B-B14F-4D97-AF65-F5344CB8AC3E}">
        <p14:creationId xmlns:p14="http://schemas.microsoft.com/office/powerpoint/2010/main" val="500927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pic>
        <p:nvPicPr>
          <p:cNvPr id="7" name="Grafik 6">
            <a:extLst>
              <a:ext uri="{FF2B5EF4-FFF2-40B4-BE49-F238E27FC236}">
                <a16:creationId xmlns:a16="http://schemas.microsoft.com/office/drawing/2014/main" id="{FA5C909E-47A6-4E76-BE61-264B4B948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270" y="2744881"/>
            <a:ext cx="7873965" cy="1880759"/>
          </a:xfrm>
          <a:prstGeom prst="rect">
            <a:avLst/>
          </a:prstGeom>
        </p:spPr>
      </p:pic>
      <p:pic>
        <p:nvPicPr>
          <p:cNvPr id="4" name="Grafik 3">
            <a:extLst>
              <a:ext uri="{FF2B5EF4-FFF2-40B4-BE49-F238E27FC236}">
                <a16:creationId xmlns:a16="http://schemas.microsoft.com/office/drawing/2014/main" id="{3C461E22-8EA5-48CE-AFF1-31C58B48E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892" y="1485963"/>
            <a:ext cx="10008279" cy="5261346"/>
          </a:xfrm>
          <a:prstGeom prst="rect">
            <a:avLst/>
          </a:prstGeom>
        </p:spPr>
      </p:pic>
      <p:sp>
        <p:nvSpPr>
          <p:cNvPr id="5" name="Textfeld 4">
            <a:extLst>
              <a:ext uri="{FF2B5EF4-FFF2-40B4-BE49-F238E27FC236}">
                <a16:creationId xmlns:a16="http://schemas.microsoft.com/office/drawing/2014/main" id="{D952E482-22D7-40B3-AC5D-DAC627446424}"/>
              </a:ext>
            </a:extLst>
          </p:cNvPr>
          <p:cNvSpPr txBox="1"/>
          <p:nvPr/>
        </p:nvSpPr>
        <p:spPr>
          <a:xfrm>
            <a:off x="7786836" y="1145925"/>
            <a:ext cx="3359217" cy="646331"/>
          </a:xfrm>
          <a:prstGeom prst="rect">
            <a:avLst/>
          </a:prstGeom>
          <a:noFill/>
        </p:spPr>
        <p:txBody>
          <a:bodyPr wrap="square" rtlCol="0">
            <a:spAutoFit/>
          </a:bodyPr>
          <a:lstStyle/>
          <a:p>
            <a:r>
              <a:rPr lang="de-DE" dirty="0"/>
              <a:t>Zweijahresgutachten 2025:</a:t>
            </a:r>
          </a:p>
          <a:p>
            <a:endParaRPr lang="de-DE" dirty="0"/>
          </a:p>
        </p:txBody>
      </p:sp>
      <p:sp>
        <p:nvSpPr>
          <p:cNvPr id="8" name="Textfeld 7">
            <a:extLst>
              <a:ext uri="{FF2B5EF4-FFF2-40B4-BE49-F238E27FC236}">
                <a16:creationId xmlns:a16="http://schemas.microsoft.com/office/drawing/2014/main" id="{DEC5FD7E-52D1-4921-A916-53FFB5CEA956}"/>
              </a:ext>
            </a:extLst>
          </p:cNvPr>
          <p:cNvSpPr txBox="1"/>
          <p:nvPr/>
        </p:nvSpPr>
        <p:spPr>
          <a:xfrm>
            <a:off x="10707586" y="2597724"/>
            <a:ext cx="1789043" cy="1200329"/>
          </a:xfrm>
          <a:prstGeom prst="rect">
            <a:avLst/>
          </a:prstGeom>
          <a:noFill/>
        </p:spPr>
        <p:txBody>
          <a:bodyPr wrap="square">
            <a:spAutoFit/>
          </a:bodyPr>
          <a:lstStyle/>
          <a:p>
            <a:r>
              <a:rPr lang="de-DE" sz="2400" b="1" u="sng" dirty="0"/>
              <a:t>Klima-schutz-lücken !</a:t>
            </a:r>
          </a:p>
        </p:txBody>
      </p:sp>
      <p:pic>
        <p:nvPicPr>
          <p:cNvPr id="3" name="Grafik 2">
            <a:extLst>
              <a:ext uri="{FF2B5EF4-FFF2-40B4-BE49-F238E27FC236}">
                <a16:creationId xmlns:a16="http://schemas.microsoft.com/office/drawing/2014/main" id="{E45ED0E1-26DD-4830-8D8D-267B76B65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458" y="1670938"/>
            <a:ext cx="3794075" cy="1624666"/>
          </a:xfrm>
          <a:prstGeom prst="rect">
            <a:avLst/>
          </a:prstGeom>
        </p:spPr>
      </p:pic>
    </p:spTree>
    <p:extLst>
      <p:ext uri="{BB962C8B-B14F-4D97-AF65-F5344CB8AC3E}">
        <p14:creationId xmlns:p14="http://schemas.microsoft.com/office/powerpoint/2010/main" val="2237628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sp>
        <p:nvSpPr>
          <p:cNvPr id="6" name="Textfeld 5">
            <a:extLst>
              <a:ext uri="{FF2B5EF4-FFF2-40B4-BE49-F238E27FC236}">
                <a16:creationId xmlns:a16="http://schemas.microsoft.com/office/drawing/2014/main" id="{014E5CB5-6939-4BDC-832A-4464E5E9A23D}"/>
              </a:ext>
            </a:extLst>
          </p:cNvPr>
          <p:cNvSpPr txBox="1"/>
          <p:nvPr/>
        </p:nvSpPr>
        <p:spPr>
          <a:xfrm>
            <a:off x="9154940" y="1951672"/>
            <a:ext cx="2935705" cy="2954655"/>
          </a:xfrm>
          <a:prstGeom prst="rect">
            <a:avLst/>
          </a:prstGeom>
          <a:noFill/>
        </p:spPr>
        <p:txBody>
          <a:bodyPr wrap="square" rtlCol="0">
            <a:spAutoFit/>
          </a:bodyPr>
          <a:lstStyle/>
          <a:p>
            <a:r>
              <a:rPr lang="de-DE" sz="2800" b="1" u="sng" dirty="0"/>
              <a:t>Klimaschutz-lücken! </a:t>
            </a:r>
          </a:p>
          <a:p>
            <a:r>
              <a:rPr lang="de-DE" sz="2800" dirty="0"/>
              <a:t>K. bedrohen Demokratie und Generationen-gerechtigkeit</a:t>
            </a:r>
            <a:endParaRPr lang="de-DE" sz="2400" dirty="0"/>
          </a:p>
          <a:p>
            <a:endParaRPr lang="de-DE" dirty="0"/>
          </a:p>
        </p:txBody>
      </p:sp>
      <p:pic>
        <p:nvPicPr>
          <p:cNvPr id="7" name="Grafik 6">
            <a:extLst>
              <a:ext uri="{FF2B5EF4-FFF2-40B4-BE49-F238E27FC236}">
                <a16:creationId xmlns:a16="http://schemas.microsoft.com/office/drawing/2014/main" id="{FA5C909E-47A6-4E76-BE61-264B4B948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270" y="2744881"/>
            <a:ext cx="7873965" cy="1880759"/>
          </a:xfrm>
          <a:prstGeom prst="rect">
            <a:avLst/>
          </a:prstGeom>
        </p:spPr>
      </p:pic>
      <p:pic>
        <p:nvPicPr>
          <p:cNvPr id="1026" name="Picture 2" descr="Deutschland soll bis 2045 treibhausgasneutral werden.">
            <a:extLst>
              <a:ext uri="{FF2B5EF4-FFF2-40B4-BE49-F238E27FC236}">
                <a16:creationId xmlns:a16="http://schemas.microsoft.com/office/drawing/2014/main" id="{3A8594FD-4055-4CE1-9FD7-37063EBF8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77" y="1568647"/>
            <a:ext cx="8455844" cy="475279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6B1A87F7-A335-4764-BF3E-0518B41F48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096" y="1646805"/>
            <a:ext cx="7607505" cy="4647020"/>
          </a:xfrm>
          <a:prstGeom prst="rect">
            <a:avLst/>
          </a:prstGeom>
        </p:spPr>
      </p:pic>
    </p:spTree>
    <p:extLst>
      <p:ext uri="{BB962C8B-B14F-4D97-AF65-F5344CB8AC3E}">
        <p14:creationId xmlns:p14="http://schemas.microsoft.com/office/powerpoint/2010/main" val="4134954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pic>
        <p:nvPicPr>
          <p:cNvPr id="7" name="Grafik 6">
            <a:extLst>
              <a:ext uri="{FF2B5EF4-FFF2-40B4-BE49-F238E27FC236}">
                <a16:creationId xmlns:a16="http://schemas.microsoft.com/office/drawing/2014/main" id="{FA5C909E-47A6-4E76-BE61-264B4B948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270" y="2744881"/>
            <a:ext cx="7873965" cy="1880759"/>
          </a:xfrm>
          <a:prstGeom prst="rect">
            <a:avLst/>
          </a:prstGeom>
        </p:spPr>
      </p:pic>
      <p:pic>
        <p:nvPicPr>
          <p:cNvPr id="1026" name="Picture 2" descr="Deutschland soll bis 2045 treibhausgasneutral werden.">
            <a:extLst>
              <a:ext uri="{FF2B5EF4-FFF2-40B4-BE49-F238E27FC236}">
                <a16:creationId xmlns:a16="http://schemas.microsoft.com/office/drawing/2014/main" id="{3A8594FD-4055-4CE1-9FD7-37063EBF8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77" y="1568647"/>
            <a:ext cx="8455844" cy="475279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6B1A87F7-A335-4764-BF3E-0518B41F48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096" y="1646805"/>
            <a:ext cx="7607505" cy="4647020"/>
          </a:xfrm>
          <a:prstGeom prst="rect">
            <a:avLst/>
          </a:prstGeom>
        </p:spPr>
      </p:pic>
      <p:pic>
        <p:nvPicPr>
          <p:cNvPr id="5" name="Grafik 4">
            <a:extLst>
              <a:ext uri="{FF2B5EF4-FFF2-40B4-BE49-F238E27FC236}">
                <a16:creationId xmlns:a16="http://schemas.microsoft.com/office/drawing/2014/main" id="{21BAFCB5-F1A8-4085-A59D-3936CD37E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306" y="1499407"/>
            <a:ext cx="8717498" cy="5358593"/>
          </a:xfrm>
          <a:prstGeom prst="rect">
            <a:avLst/>
          </a:prstGeom>
        </p:spPr>
      </p:pic>
      <p:sp>
        <p:nvSpPr>
          <p:cNvPr id="12" name="Textfeld 11">
            <a:extLst>
              <a:ext uri="{FF2B5EF4-FFF2-40B4-BE49-F238E27FC236}">
                <a16:creationId xmlns:a16="http://schemas.microsoft.com/office/drawing/2014/main" id="{A0095119-497C-47E0-9821-1B3EACA6FC73}"/>
              </a:ext>
            </a:extLst>
          </p:cNvPr>
          <p:cNvSpPr txBox="1"/>
          <p:nvPr/>
        </p:nvSpPr>
        <p:spPr>
          <a:xfrm>
            <a:off x="9171871" y="1951672"/>
            <a:ext cx="2935705" cy="2954655"/>
          </a:xfrm>
          <a:prstGeom prst="rect">
            <a:avLst/>
          </a:prstGeom>
          <a:noFill/>
        </p:spPr>
        <p:txBody>
          <a:bodyPr wrap="square" rtlCol="0">
            <a:spAutoFit/>
          </a:bodyPr>
          <a:lstStyle/>
          <a:p>
            <a:r>
              <a:rPr lang="de-DE" sz="2800" b="1" u="sng" dirty="0"/>
              <a:t>Klimaschutz-lücken! </a:t>
            </a:r>
          </a:p>
          <a:p>
            <a:r>
              <a:rPr lang="de-DE" sz="2800" dirty="0"/>
              <a:t>K. bedrohen Demokratie und Generationen-gerechtigkeit</a:t>
            </a:r>
            <a:endParaRPr lang="de-DE" sz="2400" dirty="0"/>
          </a:p>
          <a:p>
            <a:endParaRPr lang="de-DE" dirty="0"/>
          </a:p>
        </p:txBody>
      </p:sp>
    </p:spTree>
    <p:extLst>
      <p:ext uri="{BB962C8B-B14F-4D97-AF65-F5344CB8AC3E}">
        <p14:creationId xmlns:p14="http://schemas.microsoft.com/office/powerpoint/2010/main" val="2110689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pic>
        <p:nvPicPr>
          <p:cNvPr id="7" name="Grafik 6">
            <a:extLst>
              <a:ext uri="{FF2B5EF4-FFF2-40B4-BE49-F238E27FC236}">
                <a16:creationId xmlns:a16="http://schemas.microsoft.com/office/drawing/2014/main" id="{FA5C909E-47A6-4E76-BE61-264B4B948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270" y="2744881"/>
            <a:ext cx="7873965" cy="1880759"/>
          </a:xfrm>
          <a:prstGeom prst="rect">
            <a:avLst/>
          </a:prstGeom>
        </p:spPr>
      </p:pic>
      <p:sp>
        <p:nvSpPr>
          <p:cNvPr id="12" name="Textfeld 11">
            <a:extLst>
              <a:ext uri="{FF2B5EF4-FFF2-40B4-BE49-F238E27FC236}">
                <a16:creationId xmlns:a16="http://schemas.microsoft.com/office/drawing/2014/main" id="{A0095119-497C-47E0-9821-1B3EACA6FC73}"/>
              </a:ext>
            </a:extLst>
          </p:cNvPr>
          <p:cNvSpPr txBox="1"/>
          <p:nvPr/>
        </p:nvSpPr>
        <p:spPr>
          <a:xfrm>
            <a:off x="8999621" y="2059806"/>
            <a:ext cx="2935705" cy="2954655"/>
          </a:xfrm>
          <a:prstGeom prst="rect">
            <a:avLst/>
          </a:prstGeom>
          <a:noFill/>
        </p:spPr>
        <p:txBody>
          <a:bodyPr wrap="square" rtlCol="0">
            <a:spAutoFit/>
          </a:bodyPr>
          <a:lstStyle/>
          <a:p>
            <a:r>
              <a:rPr lang="de-DE" sz="2800" b="1" u="sng" dirty="0"/>
              <a:t>Klimaschutz-lücken </a:t>
            </a:r>
          </a:p>
          <a:p>
            <a:r>
              <a:rPr lang="de-DE" sz="2800" dirty="0"/>
              <a:t>bedrohen Demokratie und Generationen-gerechtigkeit</a:t>
            </a:r>
            <a:endParaRPr lang="de-DE" sz="2400" dirty="0"/>
          </a:p>
          <a:p>
            <a:endParaRPr lang="de-DE" dirty="0"/>
          </a:p>
        </p:txBody>
      </p:sp>
      <p:pic>
        <p:nvPicPr>
          <p:cNvPr id="3" name="Grafik 2">
            <a:extLst>
              <a:ext uri="{FF2B5EF4-FFF2-40B4-BE49-F238E27FC236}">
                <a16:creationId xmlns:a16="http://schemas.microsoft.com/office/drawing/2014/main" id="{535829CB-670B-4958-B3BC-29119403F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515" y="1789805"/>
            <a:ext cx="11112468" cy="5167585"/>
          </a:xfrm>
          <a:prstGeom prst="rect">
            <a:avLst/>
          </a:prstGeom>
        </p:spPr>
      </p:pic>
      <p:pic>
        <p:nvPicPr>
          <p:cNvPr id="8" name="Grafik 7">
            <a:extLst>
              <a:ext uri="{FF2B5EF4-FFF2-40B4-BE49-F238E27FC236}">
                <a16:creationId xmlns:a16="http://schemas.microsoft.com/office/drawing/2014/main" id="{F55352D0-FA2C-443A-8C40-ADA5150259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2776" y="1619895"/>
            <a:ext cx="7301936" cy="804704"/>
          </a:xfrm>
          <a:prstGeom prst="rect">
            <a:avLst/>
          </a:prstGeom>
        </p:spPr>
      </p:pic>
    </p:spTree>
    <p:extLst>
      <p:ext uri="{BB962C8B-B14F-4D97-AF65-F5344CB8AC3E}">
        <p14:creationId xmlns:p14="http://schemas.microsoft.com/office/powerpoint/2010/main" val="3723019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2. Warum Klimaschutz als Leitthematik? </a:t>
            </a:r>
            <a:endParaRPr lang="de-DE" sz="2800" dirty="0"/>
          </a:p>
        </p:txBody>
      </p:sp>
      <p:pic>
        <p:nvPicPr>
          <p:cNvPr id="7" name="Grafik 6">
            <a:extLst>
              <a:ext uri="{FF2B5EF4-FFF2-40B4-BE49-F238E27FC236}">
                <a16:creationId xmlns:a16="http://schemas.microsoft.com/office/drawing/2014/main" id="{FA5C909E-47A6-4E76-BE61-264B4B948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270" y="2744881"/>
            <a:ext cx="7873965" cy="1880759"/>
          </a:xfrm>
          <a:prstGeom prst="rect">
            <a:avLst/>
          </a:prstGeom>
        </p:spPr>
      </p:pic>
      <p:pic>
        <p:nvPicPr>
          <p:cNvPr id="1026" name="Picture 2" descr="Deutschland soll bis 2045 treibhausgasneutral werden.">
            <a:extLst>
              <a:ext uri="{FF2B5EF4-FFF2-40B4-BE49-F238E27FC236}">
                <a16:creationId xmlns:a16="http://schemas.microsoft.com/office/drawing/2014/main" id="{3A8594FD-4055-4CE1-9FD7-37063EBF8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77" y="1568647"/>
            <a:ext cx="8455844" cy="475279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6B1A87F7-A335-4764-BF3E-0518B41F48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096" y="1646805"/>
            <a:ext cx="7607505" cy="4647020"/>
          </a:xfrm>
          <a:prstGeom prst="rect">
            <a:avLst/>
          </a:prstGeom>
        </p:spPr>
      </p:pic>
      <p:pic>
        <p:nvPicPr>
          <p:cNvPr id="5" name="Grafik 4">
            <a:extLst>
              <a:ext uri="{FF2B5EF4-FFF2-40B4-BE49-F238E27FC236}">
                <a16:creationId xmlns:a16="http://schemas.microsoft.com/office/drawing/2014/main" id="{21BAFCB5-F1A8-4085-A59D-3936CD37ED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705" y="1611944"/>
            <a:ext cx="7779150" cy="4781796"/>
          </a:xfrm>
          <a:prstGeom prst="rect">
            <a:avLst/>
          </a:prstGeom>
        </p:spPr>
      </p:pic>
      <p:sp>
        <p:nvSpPr>
          <p:cNvPr id="12" name="Textfeld 11">
            <a:extLst>
              <a:ext uri="{FF2B5EF4-FFF2-40B4-BE49-F238E27FC236}">
                <a16:creationId xmlns:a16="http://schemas.microsoft.com/office/drawing/2014/main" id="{A0095119-497C-47E0-9821-1B3EACA6FC73}"/>
              </a:ext>
            </a:extLst>
          </p:cNvPr>
          <p:cNvSpPr txBox="1"/>
          <p:nvPr/>
        </p:nvSpPr>
        <p:spPr>
          <a:xfrm>
            <a:off x="8999620" y="1902797"/>
            <a:ext cx="2935705" cy="4955203"/>
          </a:xfrm>
          <a:prstGeom prst="rect">
            <a:avLst/>
          </a:prstGeom>
          <a:noFill/>
        </p:spPr>
        <p:txBody>
          <a:bodyPr wrap="square" rtlCol="0">
            <a:spAutoFit/>
          </a:bodyPr>
          <a:lstStyle/>
          <a:p>
            <a:r>
              <a:rPr lang="de-DE" sz="2800" b="1" u="sng" dirty="0"/>
              <a:t>Öffentliche Debatten / Klima-gespräche sind wirksam: </a:t>
            </a:r>
          </a:p>
          <a:p>
            <a:r>
              <a:rPr lang="de-DE" sz="2800" b="1" u="sng" dirty="0"/>
              <a:t>Die nächste Bundestags</a:t>
            </a:r>
          </a:p>
          <a:p>
            <a:r>
              <a:rPr lang="de-DE" sz="2800" b="1" u="sng" dirty="0"/>
              <a:t>-wahl</a:t>
            </a:r>
          </a:p>
          <a:p>
            <a:r>
              <a:rPr lang="de-DE" sz="2400" dirty="0"/>
              <a:t>kann wieder eine Klimawahl werden, wenn genug zivilgesellschaftlicher Druck aufgebaut wird.</a:t>
            </a:r>
            <a:endParaRPr lang="de-DE" sz="1600" dirty="0"/>
          </a:p>
        </p:txBody>
      </p:sp>
      <p:pic>
        <p:nvPicPr>
          <p:cNvPr id="3" name="Grafik 2">
            <a:extLst>
              <a:ext uri="{FF2B5EF4-FFF2-40B4-BE49-F238E27FC236}">
                <a16:creationId xmlns:a16="http://schemas.microsoft.com/office/drawing/2014/main" id="{704ABC62-F717-40FA-B902-AD04EE71DB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111" y="1520596"/>
            <a:ext cx="8513509" cy="5284247"/>
          </a:xfrm>
          <a:prstGeom prst="rect">
            <a:avLst/>
          </a:prstGeom>
        </p:spPr>
      </p:pic>
      <p:sp>
        <p:nvSpPr>
          <p:cNvPr id="6" name="Ellipse 5">
            <a:extLst>
              <a:ext uri="{FF2B5EF4-FFF2-40B4-BE49-F238E27FC236}">
                <a16:creationId xmlns:a16="http://schemas.microsoft.com/office/drawing/2014/main" id="{B6A7C768-1805-40CE-957F-E42210C6CC40}"/>
              </a:ext>
            </a:extLst>
          </p:cNvPr>
          <p:cNvSpPr/>
          <p:nvPr/>
        </p:nvSpPr>
        <p:spPr>
          <a:xfrm>
            <a:off x="2934285" y="1814255"/>
            <a:ext cx="1252704" cy="13379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69461A63-B746-42F1-AAED-A32CCDBC91CE}"/>
              </a:ext>
            </a:extLst>
          </p:cNvPr>
          <p:cNvSpPr/>
          <p:nvPr/>
        </p:nvSpPr>
        <p:spPr>
          <a:xfrm>
            <a:off x="6096000" y="1876926"/>
            <a:ext cx="1045945" cy="548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abgerundete Ecken 8">
            <a:extLst>
              <a:ext uri="{FF2B5EF4-FFF2-40B4-BE49-F238E27FC236}">
                <a16:creationId xmlns:a16="http://schemas.microsoft.com/office/drawing/2014/main" id="{EA563204-A4B3-4363-80C3-7A037657B52E}"/>
              </a:ext>
            </a:extLst>
          </p:cNvPr>
          <p:cNvSpPr/>
          <p:nvPr/>
        </p:nvSpPr>
        <p:spPr>
          <a:xfrm rot="20365418">
            <a:off x="6583679" y="4778411"/>
            <a:ext cx="924025" cy="30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abgerundete Ecken 12">
            <a:extLst>
              <a:ext uri="{FF2B5EF4-FFF2-40B4-BE49-F238E27FC236}">
                <a16:creationId xmlns:a16="http://schemas.microsoft.com/office/drawing/2014/main" id="{3113BD53-D354-4E81-AA00-ACE307888457}"/>
              </a:ext>
            </a:extLst>
          </p:cNvPr>
          <p:cNvSpPr/>
          <p:nvPr/>
        </p:nvSpPr>
        <p:spPr>
          <a:xfrm rot="20365418">
            <a:off x="6873689" y="5572778"/>
            <a:ext cx="924025" cy="3011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2AA4D3D8-40ED-4E7C-8262-7BD0252849BE}"/>
              </a:ext>
            </a:extLst>
          </p:cNvPr>
          <p:cNvSpPr txBox="1"/>
          <p:nvPr/>
        </p:nvSpPr>
        <p:spPr>
          <a:xfrm>
            <a:off x="4340897" y="2946622"/>
            <a:ext cx="3664116" cy="769441"/>
          </a:xfrm>
          <a:prstGeom prst="rect">
            <a:avLst/>
          </a:prstGeom>
          <a:noFill/>
        </p:spPr>
        <p:txBody>
          <a:bodyPr wrap="square" rtlCol="0">
            <a:spAutoFit/>
          </a:bodyPr>
          <a:lstStyle/>
          <a:p>
            <a:r>
              <a:rPr lang="de-DE" sz="4400" b="1" dirty="0">
                <a:solidFill>
                  <a:schemeClr val="bg1"/>
                </a:solidFill>
              </a:rPr>
              <a:t>KANZLERIN o.</a:t>
            </a:r>
            <a:endParaRPr lang="de-DE" sz="2000" b="1" dirty="0">
              <a:solidFill>
                <a:schemeClr val="bg1"/>
              </a:solidFill>
            </a:endParaRPr>
          </a:p>
        </p:txBody>
      </p:sp>
    </p:spTree>
    <p:extLst>
      <p:ext uri="{BB962C8B-B14F-4D97-AF65-F5344CB8AC3E}">
        <p14:creationId xmlns:p14="http://schemas.microsoft.com/office/powerpoint/2010/main" val="1559829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B86C62A3-C8C7-43E9-9567-9B3E7B5906C5}"/>
              </a:ext>
            </a:extLst>
          </p:cNvPr>
          <p:cNvSpPr txBox="1"/>
          <p:nvPr/>
        </p:nvSpPr>
        <p:spPr>
          <a:xfrm>
            <a:off x="522515" y="962743"/>
            <a:ext cx="10362275" cy="523220"/>
          </a:xfrm>
          <a:prstGeom prst="rect">
            <a:avLst/>
          </a:prstGeom>
          <a:noFill/>
        </p:spPr>
        <p:txBody>
          <a:bodyPr wrap="square">
            <a:spAutoFit/>
          </a:bodyPr>
          <a:lstStyle/>
          <a:p>
            <a:r>
              <a:rPr lang="de-DE" sz="2800" b="1" dirty="0"/>
              <a:t>3. Klimadidaktischen Prinzipien</a:t>
            </a:r>
            <a:endParaRPr lang="de-DE" sz="2800" dirty="0"/>
          </a:p>
        </p:txBody>
      </p:sp>
    </p:spTree>
    <p:extLst>
      <p:ext uri="{BB962C8B-B14F-4D97-AF65-F5344CB8AC3E}">
        <p14:creationId xmlns:p14="http://schemas.microsoft.com/office/powerpoint/2010/main" val="3200163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77057" y="4594378"/>
            <a:ext cx="11728862" cy="1487003"/>
          </a:xfrm>
        </p:spPr>
        <p:txBody>
          <a:bodyPr>
            <a:normAutofit/>
          </a:bodyPr>
          <a:lstStyle/>
          <a:p>
            <a:pPr marL="0" indent="0">
              <a:spcBef>
                <a:spcPts val="1200"/>
              </a:spcBef>
              <a:buNone/>
            </a:pPr>
            <a:r>
              <a:rPr lang="de-DE" sz="3000" dirty="0"/>
              <a:t>o </a:t>
            </a:r>
            <a:r>
              <a:rPr lang="de-DE" sz="3000" b="1" dirty="0"/>
              <a:t>„Ihr müsst Euren ökologischen Fußabdruck reduzieren!“</a:t>
            </a:r>
            <a:r>
              <a:rPr lang="de-DE" sz="3000" dirty="0"/>
              <a:t> </a:t>
            </a:r>
          </a:p>
          <a:p>
            <a:pPr marL="0" indent="0">
              <a:spcBef>
                <a:spcPts val="1200"/>
              </a:spcBef>
              <a:buNone/>
            </a:pPr>
            <a:r>
              <a:rPr lang="de-DE" sz="3000" dirty="0"/>
              <a:t>nicht individueller Konsum, sondern Produktionsstrukturen und Engagement („Handabdruck“) entscheiden</a:t>
            </a:r>
          </a:p>
        </p:txBody>
      </p:sp>
      <p:sp>
        <p:nvSpPr>
          <p:cNvPr id="10" name="Titel 1"/>
          <p:cNvSpPr>
            <a:spLocks noGrp="1"/>
          </p:cNvSpPr>
          <p:nvPr>
            <p:ph type="title"/>
          </p:nvPr>
        </p:nvSpPr>
        <p:spPr>
          <a:xfrm>
            <a:off x="677057" y="1095254"/>
            <a:ext cx="10515600" cy="720870"/>
          </a:xfrm>
        </p:spPr>
        <p:txBody>
          <a:bodyPr>
            <a:noAutofit/>
          </a:bodyPr>
          <a:lstStyle/>
          <a:p>
            <a:r>
              <a:rPr lang="de-DE" sz="4800" b="1" dirty="0"/>
              <a:t>Didaktische Fehlvorstellungen:</a:t>
            </a:r>
          </a:p>
        </p:txBody>
      </p:sp>
      <p:sp>
        <p:nvSpPr>
          <p:cNvPr id="13" name="Textfeld 12"/>
          <p:cNvSpPr txBox="1"/>
          <p:nvPr/>
        </p:nvSpPr>
        <p:spPr>
          <a:xfrm>
            <a:off x="4579332" y="2437216"/>
            <a:ext cx="7825838" cy="553998"/>
          </a:xfrm>
          <a:prstGeom prst="rect">
            <a:avLst/>
          </a:prstGeom>
          <a:noFill/>
        </p:spPr>
        <p:txBody>
          <a:bodyPr wrap="square" rtlCol="0">
            <a:spAutoFit/>
          </a:bodyPr>
          <a:lstStyle/>
          <a:p>
            <a:r>
              <a:rPr lang="de-DE" sz="3000" dirty="0"/>
              <a:t>o </a:t>
            </a:r>
            <a:r>
              <a:rPr lang="de-DE" sz="3000" b="1" dirty="0"/>
              <a:t>„Abfallvermeidung nutzt dem Klimaschutz“</a:t>
            </a:r>
            <a:r>
              <a:rPr lang="de-DE" sz="3000" dirty="0"/>
              <a:t> </a:t>
            </a:r>
          </a:p>
        </p:txBody>
      </p:sp>
      <p:sp>
        <p:nvSpPr>
          <p:cNvPr id="14" name="Textfeld 13"/>
          <p:cNvSpPr txBox="1"/>
          <p:nvPr/>
        </p:nvSpPr>
        <p:spPr>
          <a:xfrm>
            <a:off x="4656684" y="3112698"/>
            <a:ext cx="7358746" cy="954107"/>
          </a:xfrm>
          <a:prstGeom prst="rect">
            <a:avLst/>
          </a:prstGeom>
          <a:noFill/>
        </p:spPr>
        <p:txBody>
          <a:bodyPr wrap="square" rtlCol="0">
            <a:spAutoFit/>
          </a:bodyPr>
          <a:lstStyle/>
          <a:p>
            <a:r>
              <a:rPr lang="de-DE" sz="2800" dirty="0"/>
              <a:t>nur 1% der THG gehen auf </a:t>
            </a:r>
            <a:r>
              <a:rPr lang="de-DE" sz="2800" dirty="0">
                <a:hlinkClick r:id="rId3" action="ppaction://hlinksldjump"/>
              </a:rPr>
              <a:t>Abfall</a:t>
            </a:r>
            <a:r>
              <a:rPr lang="de-DE" sz="2800" dirty="0"/>
              <a:t> zurück, die großen Emittenten sind andere </a:t>
            </a:r>
            <a:r>
              <a:rPr lang="de-DE" sz="2800" dirty="0">
                <a:hlinkClick r:id="rId3" action="ppaction://hlinksldjump"/>
              </a:rPr>
              <a:t>Sektoren</a:t>
            </a:r>
            <a:endParaRPr lang="de-DE" sz="2800" dirty="0"/>
          </a:p>
        </p:txBody>
      </p:sp>
      <p:pic>
        <p:nvPicPr>
          <p:cNvPr id="16" name="Grafik 15"/>
          <p:cNvPicPr>
            <a:picLocks noChangeAspect="1"/>
          </p:cNvPicPr>
          <p:nvPr/>
        </p:nvPicPr>
        <p:blipFill>
          <a:blip r:embed="rId4"/>
          <a:stretch>
            <a:fillRect/>
          </a:stretch>
        </p:blipFill>
        <p:spPr>
          <a:xfrm>
            <a:off x="701727" y="2481709"/>
            <a:ext cx="3022694" cy="1894582"/>
          </a:xfrm>
          <a:prstGeom prst="rect">
            <a:avLst/>
          </a:prstGeom>
        </p:spPr>
      </p:pic>
      <p:pic>
        <p:nvPicPr>
          <p:cNvPr id="17" name="Grafik 16"/>
          <p:cNvPicPr>
            <a:picLocks noChangeAspect="1"/>
          </p:cNvPicPr>
          <p:nvPr/>
        </p:nvPicPr>
        <p:blipFill>
          <a:blip r:embed="rId5"/>
          <a:stretch>
            <a:fillRect/>
          </a:stretch>
        </p:blipFill>
        <p:spPr>
          <a:xfrm>
            <a:off x="701727" y="3720624"/>
            <a:ext cx="3764298" cy="908624"/>
          </a:xfrm>
          <a:prstGeom prst="rect">
            <a:avLst/>
          </a:prstGeom>
        </p:spPr>
      </p:pic>
      <p:sp>
        <p:nvSpPr>
          <p:cNvPr id="9" name="Rechteck 8">
            <a:extLst>
              <a:ext uri="{FF2B5EF4-FFF2-40B4-BE49-F238E27FC236}">
                <a16:creationId xmlns:a16="http://schemas.microsoft.com/office/drawing/2014/main" id="{74F5353E-F56A-4DEF-87B8-E531851206FB}"/>
              </a:ext>
            </a:extLst>
          </p:cNvPr>
          <p:cNvSpPr/>
          <p:nvPr/>
        </p:nvSpPr>
        <p:spPr>
          <a:xfrm>
            <a:off x="584769" y="1067361"/>
            <a:ext cx="9702361" cy="691375"/>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97650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a:srcRect t="54704"/>
          <a:stretch/>
        </p:blipFill>
        <p:spPr>
          <a:xfrm>
            <a:off x="4777837" y="4572309"/>
            <a:ext cx="7527861" cy="2123439"/>
          </a:xfrm>
          <a:prstGeom prst="rect">
            <a:avLst/>
          </a:prstGeom>
        </p:spPr>
      </p:pic>
      <p:sp>
        <p:nvSpPr>
          <p:cNvPr id="9" name="Rechteck 8"/>
          <p:cNvSpPr/>
          <p:nvPr/>
        </p:nvSpPr>
        <p:spPr>
          <a:xfrm>
            <a:off x="746752" y="2149019"/>
            <a:ext cx="4792323" cy="4708981"/>
          </a:xfrm>
          <a:prstGeom prst="rect">
            <a:avLst/>
          </a:prstGeom>
        </p:spPr>
        <p:txBody>
          <a:bodyPr wrap="square">
            <a:spAutoFit/>
          </a:bodyPr>
          <a:lstStyle/>
          <a:p>
            <a:pPr algn="just"/>
            <a:r>
              <a:rPr lang="de-DE" sz="2000" dirty="0">
                <a:solidFill>
                  <a:srgbClr val="4A4A4A"/>
                </a:solidFill>
                <a:latin typeface="Roboto"/>
              </a:rPr>
              <a:t>„Weder die zentralen Grundpfeiler der Klimapolitik, wie das </a:t>
            </a:r>
            <a:r>
              <a:rPr lang="de-DE" sz="2000" dirty="0">
                <a:solidFill>
                  <a:srgbClr val="4A4A4A"/>
                </a:solidFill>
                <a:latin typeface="Roboto"/>
                <a:hlinkClick r:id="rId4"/>
              </a:rPr>
              <a:t>1,5-Grad-Limit</a:t>
            </a:r>
            <a:r>
              <a:rPr lang="de-DE" sz="2000" dirty="0">
                <a:solidFill>
                  <a:srgbClr val="4A4A4A"/>
                </a:solidFill>
                <a:latin typeface="Roboto"/>
              </a:rPr>
              <a:t> oder die </a:t>
            </a:r>
            <a:r>
              <a:rPr lang="de-DE" sz="2000" dirty="0">
                <a:solidFill>
                  <a:srgbClr val="4A4A4A"/>
                </a:solidFill>
                <a:latin typeface="Roboto"/>
                <a:hlinkClick r:id="rId5"/>
              </a:rPr>
              <a:t>IPCC</a:t>
            </a:r>
            <a:r>
              <a:rPr lang="de-DE" sz="2000" dirty="0">
                <a:solidFill>
                  <a:srgbClr val="4A4A4A"/>
                </a:solidFill>
                <a:latin typeface="Roboto"/>
              </a:rPr>
              <a:t>-Berichte, noch konkrete politische Steuerungsinstrumente zur Reduzierung von Treibhausgas-emissionen werden thematisiert. Die Befunde der wenigen Studien, in welchen Lernende altersgemäß entweder politische Entscheidungs-prozesse simulieren oder sich direkt klimapolitisch engagieren, zeigen jedoch, dass ein Unterricht, der Klimapolitik explizit behandelt, durchaus beeindruckende Effekte und Initiativen hervorbringen kann.“</a:t>
            </a:r>
            <a:endParaRPr lang="de-DE" sz="2000" dirty="0"/>
          </a:p>
        </p:txBody>
      </p:sp>
      <p:pic>
        <p:nvPicPr>
          <p:cNvPr id="10" name="Grafik 9"/>
          <p:cNvPicPr>
            <a:picLocks noChangeAspect="1"/>
          </p:cNvPicPr>
          <p:nvPr/>
        </p:nvPicPr>
        <p:blipFill rotWithShape="1">
          <a:blip r:embed="rId3"/>
          <a:srcRect b="78264"/>
          <a:stretch/>
        </p:blipFill>
        <p:spPr>
          <a:xfrm>
            <a:off x="755036" y="690055"/>
            <a:ext cx="7525363" cy="1000581"/>
          </a:xfrm>
          <a:prstGeom prst="rect">
            <a:avLst/>
          </a:prstGeom>
        </p:spPr>
      </p:pic>
      <p:sp>
        <p:nvSpPr>
          <p:cNvPr id="7" name="Rechteck 6"/>
          <p:cNvSpPr/>
          <p:nvPr/>
        </p:nvSpPr>
        <p:spPr>
          <a:xfrm>
            <a:off x="5592446" y="2307629"/>
            <a:ext cx="5447643" cy="1631216"/>
          </a:xfrm>
          <a:prstGeom prst="rect">
            <a:avLst/>
          </a:prstGeom>
        </p:spPr>
        <p:txBody>
          <a:bodyPr wrap="square">
            <a:spAutoFit/>
          </a:bodyPr>
          <a:lstStyle/>
          <a:p>
            <a:pPr algn="just"/>
            <a:r>
              <a:rPr lang="de-DE" sz="2000" dirty="0">
                <a:solidFill>
                  <a:srgbClr val="4A4A4A"/>
                </a:solidFill>
                <a:latin typeface="Roboto"/>
              </a:rPr>
              <a:t>„Statt einseitig die Anpassung des privaten Konsums zu predigen, muss eine wirksame Klimabildung und –</a:t>
            </a:r>
            <a:r>
              <a:rPr lang="de-DE" sz="2000" dirty="0" err="1">
                <a:solidFill>
                  <a:srgbClr val="4A4A4A"/>
                </a:solidFill>
                <a:latin typeface="Roboto"/>
              </a:rPr>
              <a:t>kommunikation</a:t>
            </a:r>
            <a:r>
              <a:rPr lang="de-DE" sz="2000" dirty="0">
                <a:solidFill>
                  <a:srgbClr val="4A4A4A"/>
                </a:solidFill>
                <a:latin typeface="Roboto"/>
              </a:rPr>
              <a:t> daher die Bedeutung politischer Entscheidungen für den Klimaschutz vermitteln..“</a:t>
            </a:r>
            <a:endParaRPr lang="de-DE" sz="2000" dirty="0"/>
          </a:p>
        </p:txBody>
      </p:sp>
      <p:sp>
        <p:nvSpPr>
          <p:cNvPr id="2" name="Rechteck 1"/>
          <p:cNvSpPr/>
          <p:nvPr/>
        </p:nvSpPr>
        <p:spPr>
          <a:xfrm>
            <a:off x="5624552" y="3249402"/>
            <a:ext cx="5394272" cy="638517"/>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766910" y="694523"/>
            <a:ext cx="9754627" cy="1261884"/>
          </a:xfrm>
          <a:prstGeom prst="rect">
            <a:avLst/>
          </a:prstGeom>
          <a:solidFill>
            <a:schemeClr val="bg1"/>
          </a:solidFill>
        </p:spPr>
        <p:txBody>
          <a:bodyPr wrap="square" rtlCol="0">
            <a:spAutoFit/>
          </a:bodyPr>
          <a:lstStyle/>
          <a:p>
            <a:r>
              <a:rPr lang="de-DE" sz="2800" b="1" dirty="0"/>
              <a:t>Breitenmoser / Kranz / </a:t>
            </a:r>
            <a:r>
              <a:rPr lang="de-DE" sz="2800" b="1" dirty="0" err="1"/>
              <a:t>Niebert</a:t>
            </a:r>
            <a:r>
              <a:rPr lang="de-DE" sz="2800" b="1" dirty="0"/>
              <a:t> / </a:t>
            </a:r>
            <a:r>
              <a:rPr lang="de-DE" sz="2800" b="1" dirty="0" err="1"/>
              <a:t>Schwichow</a:t>
            </a:r>
            <a:r>
              <a:rPr lang="de-DE" sz="2800" b="1" dirty="0"/>
              <a:t>: </a:t>
            </a:r>
          </a:p>
          <a:p>
            <a:r>
              <a:rPr lang="de-DE" sz="2800" b="1" dirty="0">
                <a:highlight>
                  <a:srgbClr val="C0C0C0"/>
                </a:highlight>
              </a:rPr>
              <a:t>Politik - der blinde Fleck der Klimabildung</a:t>
            </a:r>
            <a:r>
              <a:rPr lang="de-DE" sz="2800" b="1" dirty="0"/>
              <a:t>, 2023 </a:t>
            </a:r>
          </a:p>
          <a:p>
            <a:r>
              <a:rPr lang="de-DE" sz="2000" dirty="0"/>
              <a:t>-&gt; Empirische Metastudie „Was wirkt? Was davon wird in der Schule zum Thema?</a:t>
            </a:r>
          </a:p>
        </p:txBody>
      </p:sp>
      <p:sp>
        <p:nvSpPr>
          <p:cNvPr id="5" name="Textfeld 4"/>
          <p:cNvSpPr txBox="1"/>
          <p:nvPr/>
        </p:nvSpPr>
        <p:spPr>
          <a:xfrm>
            <a:off x="7232074" y="4988561"/>
            <a:ext cx="1341910" cy="1726120"/>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2140479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30471" y="1088124"/>
            <a:ext cx="10365311" cy="584775"/>
          </a:xfrm>
          <a:prstGeom prst="rect">
            <a:avLst/>
          </a:prstGeom>
          <a:noFill/>
        </p:spPr>
        <p:txBody>
          <a:bodyPr wrap="square" rtlCol="0">
            <a:spAutoFit/>
          </a:bodyPr>
          <a:lstStyle/>
          <a:p>
            <a:r>
              <a:rPr lang="de-DE" sz="3200" dirty="0"/>
              <a:t>Wirksame Klimabildung:</a:t>
            </a:r>
          </a:p>
        </p:txBody>
      </p:sp>
      <p:sp>
        <p:nvSpPr>
          <p:cNvPr id="3" name="Textfeld 2"/>
          <p:cNvSpPr txBox="1"/>
          <p:nvPr/>
        </p:nvSpPr>
        <p:spPr>
          <a:xfrm>
            <a:off x="630471" y="2107125"/>
            <a:ext cx="10980587" cy="754694"/>
          </a:xfrm>
          <a:prstGeom prst="rect">
            <a:avLst/>
          </a:prstGeom>
          <a:noFill/>
        </p:spPr>
        <p:txBody>
          <a:bodyPr wrap="square" rtlCol="0">
            <a:spAutoFit/>
          </a:bodyPr>
          <a:lstStyle/>
          <a:p>
            <a:pPr>
              <a:lnSpc>
                <a:spcPct val="150000"/>
              </a:lnSpc>
            </a:pPr>
            <a:r>
              <a:rPr lang="de-DE" sz="3200" dirty="0"/>
              <a:t>1. über klimapolitische </a:t>
            </a:r>
            <a:r>
              <a:rPr lang="de-DE" sz="3200" b="1" dirty="0"/>
              <a:t>Fehlvorstellungen</a:t>
            </a:r>
            <a:r>
              <a:rPr lang="de-DE" sz="3200" dirty="0"/>
              <a:t> aufklären,</a:t>
            </a:r>
          </a:p>
        </p:txBody>
      </p:sp>
      <p:sp>
        <p:nvSpPr>
          <p:cNvPr id="5" name="Textfeld 4"/>
          <p:cNvSpPr txBox="1"/>
          <p:nvPr/>
        </p:nvSpPr>
        <p:spPr>
          <a:xfrm>
            <a:off x="641229" y="2748917"/>
            <a:ext cx="10729604" cy="861774"/>
          </a:xfrm>
          <a:prstGeom prst="rect">
            <a:avLst/>
          </a:prstGeom>
          <a:noFill/>
        </p:spPr>
        <p:txBody>
          <a:bodyPr wrap="square" rtlCol="0">
            <a:spAutoFit/>
          </a:bodyPr>
          <a:lstStyle/>
          <a:p>
            <a:r>
              <a:rPr lang="de-DE" sz="3200" dirty="0"/>
              <a:t>2. </a:t>
            </a:r>
            <a:r>
              <a:rPr lang="de-DE" sz="3200" b="1" dirty="0"/>
              <a:t>Urteilskompetenz durch Basisfakten </a:t>
            </a:r>
            <a:r>
              <a:rPr lang="de-DE" sz="3200" dirty="0"/>
              <a:t>vermitteln*.</a:t>
            </a:r>
          </a:p>
          <a:p>
            <a:endParaRPr lang="de-DE" dirty="0"/>
          </a:p>
        </p:txBody>
      </p:sp>
      <p:sp>
        <p:nvSpPr>
          <p:cNvPr id="6" name="Inhaltsplatzhalter 3"/>
          <p:cNvSpPr txBox="1">
            <a:spLocks/>
          </p:cNvSpPr>
          <p:nvPr/>
        </p:nvSpPr>
        <p:spPr>
          <a:xfrm>
            <a:off x="4135718" y="5313511"/>
            <a:ext cx="6043977" cy="1071265"/>
          </a:xfrm>
          <a:prstGeom prst="rect">
            <a:avLst/>
          </a:prstGeom>
          <a:solidFill>
            <a:schemeClr val="bg1">
              <a:lumMod val="85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altLang="de-DE" sz="1400" dirty="0">
                <a:latin typeface="Arial" panose="020B0604020202020204" pitchFamily="34" charset="0"/>
                <a:ea typeface="Calibri" panose="020F0502020204030204" pitchFamily="34" charset="0"/>
                <a:cs typeface="Arial" panose="020B0604020202020204" pitchFamily="34" charset="0"/>
              </a:rPr>
              <a:t>nach der Metastudie über die Wirksamkeit von Klimabildung von </a:t>
            </a:r>
            <a:r>
              <a:rPr lang="de-DE" altLang="de-DE" sz="1400" dirty="0" err="1">
                <a:latin typeface="Arial" panose="020B0604020202020204" pitchFamily="34" charset="0"/>
                <a:ea typeface="Calibri" panose="020F0502020204030204" pitchFamily="34" charset="0"/>
                <a:cs typeface="Arial" panose="020B0604020202020204" pitchFamily="34" charset="0"/>
              </a:rPr>
              <a:t>J.</a:t>
            </a:r>
            <a:r>
              <a:rPr lang="de-DE" sz="1400" dirty="0" err="1">
                <a:latin typeface="Arial" panose="020B0604020202020204" pitchFamily="34" charset="0"/>
                <a:cs typeface="Arial" panose="020B0604020202020204" pitchFamily="34" charset="0"/>
              </a:rPr>
              <a:t>Kranz</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M.Schwichow</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P.Breitenmoser</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K.Niebert</a:t>
            </a:r>
            <a:r>
              <a:rPr lang="de-DE" sz="1400" dirty="0">
                <a:latin typeface="Arial" panose="020B0604020202020204" pitchFamily="34" charset="0"/>
                <a:cs typeface="Arial" panose="020B0604020202020204" pitchFamily="34" charset="0"/>
              </a:rPr>
              <a:t>: Politik – Der blinde Fleck der Klimabildung, 2023.</a:t>
            </a:r>
          </a:p>
          <a:p>
            <a:pPr marL="0" indent="0">
              <a:buFont typeface="Arial" panose="020B0604020202020204" pitchFamily="34" charset="0"/>
              <a:buNone/>
            </a:pPr>
            <a:r>
              <a:rPr lang="de-DE" sz="1400" dirty="0">
                <a:latin typeface="Arial" panose="020B0604020202020204" pitchFamily="34" charset="0"/>
                <a:cs typeface="Arial" panose="020B0604020202020204" pitchFamily="34" charset="0"/>
              </a:rPr>
              <a:t>Siehe auch Video auf  </a:t>
            </a:r>
            <a:r>
              <a:rPr lang="de-DE" sz="1400" dirty="0">
                <a:latin typeface="Arial" panose="020B0604020202020204" pitchFamily="34" charset="0"/>
                <a:cs typeface="Arial" panose="020B0604020202020204" pitchFamily="34" charset="0"/>
                <a:hlinkClick r:id="rId3"/>
              </a:rPr>
              <a:t>http://sts-bv.de/blog/</a:t>
            </a:r>
            <a:r>
              <a:rPr lang="de-DE" sz="1400" dirty="0">
                <a:latin typeface="Arial" panose="020B0604020202020204" pitchFamily="34" charset="0"/>
                <a:cs typeface="Arial" panose="020B0604020202020204" pitchFamily="34" charset="0"/>
              </a:rPr>
              <a:t> </a:t>
            </a:r>
            <a:endParaRPr lang="de-DE" sz="1800" dirty="0">
              <a:latin typeface="Arial" panose="020B0604020202020204" pitchFamily="34" charset="0"/>
              <a:cs typeface="Arial" panose="020B0604020202020204" pitchFamily="34" charset="0"/>
            </a:endParaRPr>
          </a:p>
        </p:txBody>
      </p:sp>
      <p:pic>
        <p:nvPicPr>
          <p:cNvPr id="7" name="Grafik 6"/>
          <p:cNvPicPr>
            <a:picLocks noChangeAspect="1"/>
          </p:cNvPicPr>
          <p:nvPr/>
        </p:nvPicPr>
        <p:blipFill>
          <a:blip r:embed="rId4"/>
          <a:stretch>
            <a:fillRect/>
          </a:stretch>
        </p:blipFill>
        <p:spPr>
          <a:xfrm>
            <a:off x="10037792" y="5131398"/>
            <a:ext cx="1441524" cy="1441524"/>
          </a:xfrm>
          <a:prstGeom prst="rect">
            <a:avLst/>
          </a:prstGeom>
        </p:spPr>
      </p:pic>
      <p:sp>
        <p:nvSpPr>
          <p:cNvPr id="8" name="Pfeil nach rechts 7"/>
          <p:cNvSpPr/>
          <p:nvPr/>
        </p:nvSpPr>
        <p:spPr>
          <a:xfrm>
            <a:off x="9607151" y="6131811"/>
            <a:ext cx="392052"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651987" y="3193606"/>
            <a:ext cx="9888387" cy="861774"/>
          </a:xfrm>
          <a:prstGeom prst="rect">
            <a:avLst/>
          </a:prstGeom>
          <a:noFill/>
        </p:spPr>
        <p:txBody>
          <a:bodyPr wrap="square" rtlCol="0">
            <a:spAutoFit/>
          </a:bodyPr>
          <a:lstStyle/>
          <a:p>
            <a:r>
              <a:rPr lang="de-DE" sz="3200" dirty="0"/>
              <a:t>3. </a:t>
            </a:r>
            <a:r>
              <a:rPr lang="de-DE" sz="3200" b="1" dirty="0" err="1"/>
              <a:t>public</a:t>
            </a:r>
            <a:r>
              <a:rPr lang="de-DE" sz="3200" b="1" dirty="0"/>
              <a:t> </a:t>
            </a:r>
            <a:r>
              <a:rPr lang="de-DE" sz="3200" b="1" dirty="0" err="1"/>
              <a:t>sphere</a:t>
            </a:r>
            <a:r>
              <a:rPr lang="de-DE" sz="3200" b="1" dirty="0"/>
              <a:t> </a:t>
            </a:r>
            <a:r>
              <a:rPr lang="de-DE" sz="3200" b="1" dirty="0" err="1"/>
              <a:t>actions</a:t>
            </a:r>
            <a:r>
              <a:rPr lang="de-DE" sz="3200" dirty="0"/>
              <a:t> mit </a:t>
            </a:r>
            <a:r>
              <a:rPr lang="de-DE" sz="3200" dirty="0" err="1"/>
              <a:t>SuS</a:t>
            </a:r>
            <a:r>
              <a:rPr lang="de-DE" sz="3200" dirty="0"/>
              <a:t> in den Blick nehmen.</a:t>
            </a:r>
          </a:p>
          <a:p>
            <a:endParaRPr lang="de-DE" dirty="0"/>
          </a:p>
        </p:txBody>
      </p:sp>
      <p:sp>
        <p:nvSpPr>
          <p:cNvPr id="10" name="Textfeld 9">
            <a:extLst>
              <a:ext uri="{FF2B5EF4-FFF2-40B4-BE49-F238E27FC236}">
                <a16:creationId xmlns:a16="http://schemas.microsoft.com/office/drawing/2014/main" id="{485DBD77-8E40-4058-8440-63B799DB47C2}"/>
              </a:ext>
            </a:extLst>
          </p:cNvPr>
          <p:cNvSpPr txBox="1"/>
          <p:nvPr/>
        </p:nvSpPr>
        <p:spPr>
          <a:xfrm>
            <a:off x="641229" y="5849144"/>
            <a:ext cx="2197360" cy="584775"/>
          </a:xfrm>
          <a:prstGeom prst="rect">
            <a:avLst/>
          </a:prstGeom>
          <a:noFill/>
        </p:spPr>
        <p:txBody>
          <a:bodyPr wrap="square" rtlCol="0">
            <a:spAutoFit/>
          </a:bodyPr>
          <a:lstStyle/>
          <a:p>
            <a:r>
              <a:rPr lang="de-DE" dirty="0"/>
              <a:t>* </a:t>
            </a:r>
            <a:r>
              <a:rPr lang="de-DE" sz="1400" dirty="0"/>
              <a:t>dabei </a:t>
            </a:r>
            <a:r>
              <a:rPr lang="de-DE" sz="1400" b="1" dirty="0"/>
              <a:t>Kontroversen</a:t>
            </a:r>
            <a:r>
              <a:rPr lang="de-DE" sz="1400" dirty="0"/>
              <a:t> sichtbar zu machen</a:t>
            </a:r>
            <a:endParaRPr lang="de-DE" dirty="0"/>
          </a:p>
        </p:txBody>
      </p:sp>
      <p:sp>
        <p:nvSpPr>
          <p:cNvPr id="11" name="Textfeld 10">
            <a:extLst>
              <a:ext uri="{FF2B5EF4-FFF2-40B4-BE49-F238E27FC236}">
                <a16:creationId xmlns:a16="http://schemas.microsoft.com/office/drawing/2014/main" id="{A116BFE6-71C6-4654-AFDB-E2D85A099D04}"/>
              </a:ext>
            </a:extLst>
          </p:cNvPr>
          <p:cNvSpPr txBox="1"/>
          <p:nvPr/>
        </p:nvSpPr>
        <p:spPr>
          <a:xfrm>
            <a:off x="651987" y="3666628"/>
            <a:ext cx="11235213" cy="1846659"/>
          </a:xfrm>
          <a:prstGeom prst="rect">
            <a:avLst/>
          </a:prstGeom>
          <a:noFill/>
        </p:spPr>
        <p:txBody>
          <a:bodyPr wrap="square" rtlCol="0">
            <a:spAutoFit/>
          </a:bodyPr>
          <a:lstStyle/>
          <a:p>
            <a:r>
              <a:rPr lang="de-DE" sz="3200" dirty="0"/>
              <a:t>4. </a:t>
            </a:r>
            <a:r>
              <a:rPr lang="de-DE" sz="3200" b="1" dirty="0"/>
              <a:t>Zielgruppe korrekt bestimmen: </a:t>
            </a:r>
            <a:r>
              <a:rPr lang="de-DE" sz="3200" dirty="0"/>
              <a:t>nicht vorrangig die </a:t>
            </a:r>
            <a:r>
              <a:rPr lang="de-DE" sz="3200" dirty="0" err="1"/>
              <a:t>SuS</a:t>
            </a:r>
            <a:r>
              <a:rPr lang="de-DE" sz="3200" dirty="0"/>
              <a:t>, sondern Entscheidungstragende in Politik / Medien / Verwaltung. </a:t>
            </a:r>
          </a:p>
          <a:p>
            <a:r>
              <a:rPr lang="de-DE" sz="3200" dirty="0"/>
              <a:t>Leitfrage = „Wen sollten wir auffordern, … zu tun?“</a:t>
            </a:r>
          </a:p>
          <a:p>
            <a:endParaRPr lang="de-DE" dirty="0"/>
          </a:p>
        </p:txBody>
      </p:sp>
    </p:spTree>
    <p:extLst>
      <p:ext uri="{BB962C8B-B14F-4D97-AF65-F5344CB8AC3E}">
        <p14:creationId xmlns:p14="http://schemas.microsoft.com/office/powerpoint/2010/main" val="383201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animBg="1"/>
      <p:bldP spid="8" grpId="0" animBg="1"/>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3274" y="766619"/>
            <a:ext cx="11508508" cy="5634182"/>
          </a:xfrm>
        </p:spPr>
        <p:txBody>
          <a:bodyPr>
            <a:normAutofit/>
          </a:bodyPr>
          <a:lstStyle/>
          <a:p>
            <a:pPr algn="l"/>
            <a:r>
              <a:rPr lang="de-DE" sz="2800" dirty="0"/>
              <a:t>5. Klimadidaktik Workshop, Mittwoch, 19.11.2025, 14:00-17:30</a:t>
            </a:r>
          </a:p>
        </p:txBody>
      </p:sp>
      <p:pic>
        <p:nvPicPr>
          <p:cNvPr id="4" name="Grafik 3"/>
          <p:cNvPicPr>
            <a:picLocks noChangeAspect="1"/>
          </p:cNvPicPr>
          <p:nvPr/>
        </p:nvPicPr>
        <p:blipFill>
          <a:blip r:embed="rId2"/>
          <a:stretch>
            <a:fillRect/>
          </a:stretch>
        </p:blipFill>
        <p:spPr>
          <a:xfrm>
            <a:off x="9890926" y="9236"/>
            <a:ext cx="2301073" cy="2004291"/>
          </a:xfrm>
          <a:prstGeom prst="rect">
            <a:avLst/>
          </a:prstGeom>
        </p:spPr>
      </p:pic>
      <p:pic>
        <p:nvPicPr>
          <p:cNvPr id="5" name="Grafik 4"/>
          <p:cNvPicPr>
            <a:picLocks noChangeAspect="1"/>
          </p:cNvPicPr>
          <p:nvPr/>
        </p:nvPicPr>
        <p:blipFill>
          <a:blip r:embed="rId3"/>
          <a:stretch>
            <a:fillRect/>
          </a:stretch>
        </p:blipFill>
        <p:spPr>
          <a:xfrm>
            <a:off x="323274" y="1437583"/>
            <a:ext cx="9392961" cy="4963218"/>
          </a:xfrm>
          <a:prstGeom prst="rect">
            <a:avLst/>
          </a:prstGeom>
        </p:spPr>
      </p:pic>
      <p:sp>
        <p:nvSpPr>
          <p:cNvPr id="6" name="Textfeld 5"/>
          <p:cNvSpPr txBox="1"/>
          <p:nvPr/>
        </p:nvSpPr>
        <p:spPr>
          <a:xfrm>
            <a:off x="9890926" y="2281382"/>
            <a:ext cx="2171765" cy="4154984"/>
          </a:xfrm>
          <a:prstGeom prst="rect">
            <a:avLst/>
          </a:prstGeom>
          <a:solidFill>
            <a:schemeClr val="bg1">
              <a:lumMod val="85000"/>
            </a:schemeClr>
          </a:solidFill>
        </p:spPr>
        <p:txBody>
          <a:bodyPr wrap="square" rtlCol="0">
            <a:spAutoFit/>
          </a:bodyPr>
          <a:lstStyle/>
          <a:p>
            <a:pPr algn="ctr"/>
            <a:r>
              <a:rPr lang="de-DE" sz="2400" dirty="0" err="1"/>
              <a:t>Stop</a:t>
            </a:r>
            <a:r>
              <a:rPr lang="de-DE" sz="2400" dirty="0"/>
              <a:t> </a:t>
            </a:r>
            <a:r>
              <a:rPr lang="de-DE" sz="2400" dirty="0" err="1"/>
              <a:t>to</a:t>
            </a:r>
            <a:r>
              <a:rPr lang="de-DE" sz="2400" dirty="0"/>
              <a:t> </a:t>
            </a:r>
            <a:r>
              <a:rPr lang="de-DE" sz="2400" dirty="0" err="1"/>
              <a:t>be</a:t>
            </a:r>
            <a:r>
              <a:rPr lang="de-DE" sz="2400" dirty="0"/>
              <a:t> </a:t>
            </a:r>
            <a:r>
              <a:rPr lang="de-DE" sz="2400" dirty="0" err="1"/>
              <a:t>against</a:t>
            </a:r>
            <a:r>
              <a:rPr lang="de-DE" sz="2400" dirty="0"/>
              <a:t>!</a:t>
            </a:r>
          </a:p>
          <a:p>
            <a:pPr algn="ctr"/>
            <a:endParaRPr lang="de-DE" sz="2400" dirty="0"/>
          </a:p>
          <a:p>
            <a:pPr algn="ctr"/>
            <a:r>
              <a:rPr lang="de-DE" sz="2400" dirty="0"/>
              <a:t>Tell a positive </a:t>
            </a:r>
            <a:r>
              <a:rPr lang="de-DE" sz="2400" dirty="0" err="1"/>
              <a:t>story</a:t>
            </a:r>
            <a:r>
              <a:rPr lang="de-DE" sz="2400" dirty="0"/>
              <a:t>!</a:t>
            </a:r>
          </a:p>
          <a:p>
            <a:pPr algn="ctr"/>
            <a:endParaRPr lang="de-DE" sz="2400" dirty="0"/>
          </a:p>
          <a:p>
            <a:pPr algn="ctr"/>
            <a:r>
              <a:rPr lang="de-DE" sz="2400" dirty="0"/>
              <a:t>Do </a:t>
            </a:r>
            <a:r>
              <a:rPr lang="de-DE" sz="2400" dirty="0" err="1"/>
              <a:t>it</a:t>
            </a:r>
            <a:r>
              <a:rPr lang="de-DE" sz="2400" dirty="0"/>
              <a:t> </a:t>
            </a:r>
            <a:r>
              <a:rPr lang="de-DE" sz="2400" dirty="0" err="1"/>
              <a:t>with</a:t>
            </a:r>
            <a:r>
              <a:rPr lang="de-DE" sz="2400" dirty="0"/>
              <a:t> </a:t>
            </a:r>
            <a:r>
              <a:rPr lang="de-DE" sz="2400" dirty="0" err="1"/>
              <a:t>the</a:t>
            </a:r>
            <a:r>
              <a:rPr lang="de-DE" sz="2400" dirty="0"/>
              <a:t> </a:t>
            </a:r>
            <a:r>
              <a:rPr lang="de-DE" sz="2400" dirty="0" err="1"/>
              <a:t>fewest</a:t>
            </a:r>
            <a:r>
              <a:rPr lang="de-DE" sz="2400" dirty="0"/>
              <a:t> </a:t>
            </a:r>
            <a:r>
              <a:rPr lang="de-DE" sz="2400" dirty="0" err="1"/>
              <a:t>words</a:t>
            </a:r>
            <a:r>
              <a:rPr lang="de-DE" sz="2400" dirty="0"/>
              <a:t> </a:t>
            </a:r>
            <a:r>
              <a:rPr lang="de-DE" sz="2400" dirty="0" err="1"/>
              <a:t>possible</a:t>
            </a:r>
            <a:r>
              <a:rPr lang="de-DE" sz="2400" dirty="0"/>
              <a:t>!</a:t>
            </a:r>
          </a:p>
          <a:p>
            <a:endParaRPr lang="de-DE" sz="2400" dirty="0"/>
          </a:p>
          <a:p>
            <a:r>
              <a:rPr lang="de-DE" sz="1200" dirty="0"/>
              <a:t>Julius van der Laar, </a:t>
            </a:r>
            <a:r>
              <a:rPr lang="de-DE" sz="1200" dirty="0" err="1"/>
              <a:t>campac</a:t>
            </a:r>
            <a:r>
              <a:rPr lang="de-DE" sz="1200" dirty="0"/>
              <a:t>-Demokratie-Konferenz 11/2024</a:t>
            </a:r>
          </a:p>
        </p:txBody>
      </p:sp>
      <p:sp>
        <p:nvSpPr>
          <p:cNvPr id="2" name="Textfeld 1">
            <a:extLst>
              <a:ext uri="{FF2B5EF4-FFF2-40B4-BE49-F238E27FC236}">
                <a16:creationId xmlns:a16="http://schemas.microsoft.com/office/drawing/2014/main" id="{6875AEA2-6D1A-4F4E-B802-6AA17785342B}"/>
              </a:ext>
            </a:extLst>
          </p:cNvPr>
          <p:cNvSpPr txBox="1"/>
          <p:nvPr/>
        </p:nvSpPr>
        <p:spPr>
          <a:xfrm>
            <a:off x="323273" y="6400801"/>
            <a:ext cx="5687233" cy="369332"/>
          </a:xfrm>
          <a:prstGeom prst="rect">
            <a:avLst/>
          </a:prstGeom>
          <a:noFill/>
        </p:spPr>
        <p:txBody>
          <a:bodyPr wrap="square" rtlCol="0">
            <a:spAutoFit/>
          </a:bodyPr>
          <a:lstStyle/>
          <a:p>
            <a:r>
              <a:rPr lang="de-DE" dirty="0"/>
              <a:t>Schirmherrschaft Bundespräsident Horst Köhler (CDU)</a:t>
            </a:r>
          </a:p>
        </p:txBody>
      </p:sp>
      <p:sp>
        <p:nvSpPr>
          <p:cNvPr id="7" name="Textfeld 6">
            <a:extLst>
              <a:ext uri="{FF2B5EF4-FFF2-40B4-BE49-F238E27FC236}">
                <a16:creationId xmlns:a16="http://schemas.microsoft.com/office/drawing/2014/main" id="{29DCB61A-DC2E-47F1-B234-05E6F7EA27D8}"/>
              </a:ext>
            </a:extLst>
          </p:cNvPr>
          <p:cNvSpPr txBox="1"/>
          <p:nvPr/>
        </p:nvSpPr>
        <p:spPr>
          <a:xfrm>
            <a:off x="315614" y="1068251"/>
            <a:ext cx="8913345" cy="523220"/>
          </a:xfrm>
          <a:prstGeom prst="rect">
            <a:avLst/>
          </a:prstGeom>
          <a:noFill/>
        </p:spPr>
        <p:txBody>
          <a:bodyPr wrap="square" rtlCol="0">
            <a:spAutoFit/>
          </a:bodyPr>
          <a:lstStyle/>
          <a:p>
            <a:r>
              <a:rPr lang="de-DE" sz="2800" dirty="0"/>
              <a:t>Schwerpunkt: </a:t>
            </a:r>
            <a:r>
              <a:rPr lang="de-DE" sz="2800" b="1" dirty="0"/>
              <a:t>Klimadidaktik mit ernste Lernspielen</a:t>
            </a:r>
            <a:endParaRPr lang="de-DE" sz="2800" b="1" u="sng" dirty="0"/>
          </a:p>
        </p:txBody>
      </p:sp>
    </p:spTree>
    <p:extLst>
      <p:ext uri="{BB962C8B-B14F-4D97-AF65-F5344CB8AC3E}">
        <p14:creationId xmlns:p14="http://schemas.microsoft.com/office/powerpoint/2010/main" val="4109486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231569" y="4240100"/>
            <a:ext cx="11728862" cy="2617899"/>
          </a:xfrm>
        </p:spPr>
        <p:txBody>
          <a:bodyPr>
            <a:normAutofit/>
          </a:bodyPr>
          <a:lstStyle/>
          <a:p>
            <a:pPr marL="0" indent="0">
              <a:spcBef>
                <a:spcPts val="1200"/>
              </a:spcBef>
              <a:buNone/>
            </a:pPr>
            <a:r>
              <a:rPr lang="de-DE" sz="3000" dirty="0"/>
              <a:t>o Die Forderung nach „Technologieoffenheit“ z.B. durch </a:t>
            </a:r>
            <a:r>
              <a:rPr lang="de-DE" sz="3000" b="1" dirty="0"/>
              <a:t>Wasserstoffheizung oder E-Fuel-Mobilität </a:t>
            </a:r>
            <a:r>
              <a:rPr lang="de-DE" sz="3000" dirty="0"/>
              <a:t>kann Klimaschutzverzögerung bezwecken, denn H2 oder E-Fuel sind noch lange keine Option! </a:t>
            </a:r>
            <a:br>
              <a:rPr lang="de-DE" sz="3000" dirty="0"/>
            </a:br>
            <a:r>
              <a:rPr lang="de-DE" sz="3000" dirty="0"/>
              <a:t>Vgl. Hinweise auf Probleme der Verfügbarkeit und der </a:t>
            </a:r>
            <a:r>
              <a:rPr lang="de-DE" sz="3000" dirty="0">
                <a:hlinkClick r:id="rId3" action="ppaction://hlinksldjump"/>
              </a:rPr>
              <a:t>Effizienz/Kosten</a:t>
            </a:r>
            <a:r>
              <a:rPr lang="de-DE" sz="3000" dirty="0"/>
              <a:t>, </a:t>
            </a:r>
            <a:r>
              <a:rPr lang="de-DE" sz="3000" dirty="0">
                <a:sym typeface="Wingdings" panose="05000000000000000000" pitchFamily="2" charset="2"/>
                <a:hlinkClick r:id="rId4"/>
              </a:rPr>
              <a:t>www.t1p.de/eichberger</a:t>
            </a:r>
            <a:r>
              <a:rPr lang="de-DE" sz="3000" dirty="0">
                <a:sym typeface="Wingdings" panose="05000000000000000000" pitchFamily="2" charset="2"/>
              </a:rPr>
              <a:t>)</a:t>
            </a:r>
            <a:endParaRPr lang="de-DE" dirty="0">
              <a:sym typeface="Wingdings" panose="05000000000000000000" pitchFamily="2" charset="2"/>
            </a:endParaRPr>
          </a:p>
        </p:txBody>
      </p:sp>
      <p:sp>
        <p:nvSpPr>
          <p:cNvPr id="10" name="Titel 1"/>
          <p:cNvSpPr>
            <a:spLocks noGrp="1"/>
          </p:cNvSpPr>
          <p:nvPr>
            <p:ph type="title"/>
          </p:nvPr>
        </p:nvSpPr>
        <p:spPr>
          <a:xfrm>
            <a:off x="688208" y="894950"/>
            <a:ext cx="11656192" cy="720870"/>
          </a:xfrm>
        </p:spPr>
        <p:txBody>
          <a:bodyPr>
            <a:noAutofit/>
          </a:bodyPr>
          <a:lstStyle/>
          <a:p>
            <a:r>
              <a:rPr lang="de-DE" sz="4000" b="1" dirty="0"/>
              <a:t>Klimapolitische Fehlvorstellungen / Klimamythen</a:t>
            </a:r>
            <a:br>
              <a:rPr lang="de-DE" sz="4000" b="1" dirty="0"/>
            </a:br>
            <a:r>
              <a:rPr lang="de-DE" sz="4000" b="1" dirty="0"/>
              <a:t>mit </a:t>
            </a:r>
            <a:r>
              <a:rPr lang="de-DE" sz="4000" b="1" dirty="0" err="1"/>
              <a:t>SuS</a:t>
            </a:r>
            <a:r>
              <a:rPr lang="de-DE" sz="4000" b="1" dirty="0"/>
              <a:t> „</a:t>
            </a:r>
            <a:r>
              <a:rPr lang="de-DE" sz="4000" b="1" dirty="0" err="1"/>
              <a:t>debunken</a:t>
            </a:r>
            <a:r>
              <a:rPr lang="de-DE" sz="4000" b="1" dirty="0"/>
              <a:t>“</a:t>
            </a:r>
          </a:p>
        </p:txBody>
      </p:sp>
      <p:pic>
        <p:nvPicPr>
          <p:cNvPr id="4" name="Grafik 3">
            <a:extLst>
              <a:ext uri="{FF2B5EF4-FFF2-40B4-BE49-F238E27FC236}">
                <a16:creationId xmlns:a16="http://schemas.microsoft.com/office/drawing/2014/main" id="{D0051780-B302-453E-B852-9ACE427BD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41230"/>
            <a:ext cx="12192000" cy="2173460"/>
          </a:xfrm>
          <a:prstGeom prst="rect">
            <a:avLst/>
          </a:prstGeom>
        </p:spPr>
      </p:pic>
      <p:sp>
        <p:nvSpPr>
          <p:cNvPr id="6" name="Rechteck 5">
            <a:extLst>
              <a:ext uri="{FF2B5EF4-FFF2-40B4-BE49-F238E27FC236}">
                <a16:creationId xmlns:a16="http://schemas.microsoft.com/office/drawing/2014/main" id="{95BFE1A0-991C-45DA-A94D-B894EE848FA1}"/>
              </a:ext>
            </a:extLst>
          </p:cNvPr>
          <p:cNvSpPr/>
          <p:nvPr/>
        </p:nvSpPr>
        <p:spPr>
          <a:xfrm>
            <a:off x="688208" y="725296"/>
            <a:ext cx="10016963" cy="101844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73874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4557" y="809960"/>
            <a:ext cx="10515600" cy="720870"/>
          </a:xfrm>
        </p:spPr>
        <p:txBody>
          <a:bodyPr>
            <a:noAutofit/>
          </a:bodyPr>
          <a:lstStyle/>
          <a:p>
            <a:r>
              <a:rPr lang="de-DE" sz="4000" b="1" dirty="0"/>
              <a:t>Urteilskompetenz durch Basisfakten vermitteln</a:t>
            </a:r>
            <a:endParaRPr lang="de-DE" sz="4800" b="1" dirty="0"/>
          </a:p>
        </p:txBody>
      </p:sp>
      <p:sp>
        <p:nvSpPr>
          <p:cNvPr id="3" name="Textfeld 2"/>
          <p:cNvSpPr txBox="1"/>
          <p:nvPr/>
        </p:nvSpPr>
        <p:spPr>
          <a:xfrm>
            <a:off x="6474803" y="1647532"/>
            <a:ext cx="5954606" cy="4647426"/>
          </a:xfrm>
          <a:prstGeom prst="rect">
            <a:avLst/>
          </a:prstGeom>
          <a:noFill/>
        </p:spPr>
        <p:txBody>
          <a:bodyPr wrap="square" rtlCol="0">
            <a:spAutoFit/>
          </a:bodyPr>
          <a:lstStyle/>
          <a:p>
            <a:pPr lvl="0" eaLnBrk="0" fontAlgn="base" hangingPunct="0">
              <a:spcBef>
                <a:spcPct val="0"/>
              </a:spcBef>
              <a:spcAft>
                <a:spcPct val="0"/>
              </a:spcAft>
            </a:pPr>
            <a:r>
              <a:rPr lang="de-DE" altLang="de-DE" sz="2300" b="1" dirty="0">
                <a:ea typeface="Calibri" panose="020F0502020204030204" pitchFamily="34" charset="0"/>
                <a:cs typeface="Arial" panose="020B0604020202020204" pitchFamily="34" charset="0"/>
              </a:rPr>
              <a:t>Schülerinnen und Schüler…</a:t>
            </a:r>
          </a:p>
          <a:p>
            <a:pPr marL="457200" lvl="0" indent="-457200" eaLnBrk="0" fontAlgn="base" hangingPunct="0">
              <a:spcBef>
                <a:spcPts val="600"/>
              </a:spcBef>
              <a:spcAft>
                <a:spcPct val="0"/>
              </a:spcAft>
              <a:buFont typeface="+mj-lt"/>
              <a:buAutoNum type="arabicPeriod"/>
            </a:pPr>
            <a:r>
              <a:rPr lang="de-DE" altLang="de-DE" sz="2300" dirty="0">
                <a:ea typeface="Calibri" panose="020F0502020204030204" pitchFamily="34" charset="0"/>
                <a:cs typeface="Arial" panose="020B0604020202020204" pitchFamily="34" charset="0"/>
              </a:rPr>
              <a:t>kennen </a:t>
            </a:r>
            <a:r>
              <a:rPr lang="de-DE" altLang="de-DE" sz="2300" dirty="0">
                <a:solidFill>
                  <a:srgbClr val="0070C0"/>
                </a:solidFill>
                <a:ea typeface="Calibri" panose="020F0502020204030204" pitchFamily="34" charset="0"/>
                <a:cs typeface="Arial" panose="020B0604020202020204" pitchFamily="34" charset="0"/>
              </a:rPr>
              <a:t>Basisfakten</a:t>
            </a:r>
            <a:r>
              <a:rPr lang="de-DE" altLang="de-DE" sz="2300" dirty="0">
                <a:ea typeface="Calibri" panose="020F0502020204030204" pitchFamily="34" charset="0"/>
                <a:cs typeface="Arial" panose="020B0604020202020204" pitchFamily="34" charset="0"/>
              </a:rPr>
              <a:t> zu Klimapolitik, </a:t>
            </a:r>
            <a:br>
              <a:rPr lang="de-DE" altLang="de-DE" sz="2300" dirty="0">
                <a:ea typeface="Calibri" panose="020F0502020204030204" pitchFamily="34" charset="0"/>
                <a:cs typeface="Arial" panose="020B0604020202020204" pitchFamily="34" charset="0"/>
              </a:rPr>
            </a:br>
            <a:r>
              <a:rPr lang="de-DE" altLang="de-DE" sz="2300" dirty="0">
                <a:ea typeface="Calibri" panose="020F0502020204030204" pitchFamily="34" charset="0"/>
                <a:cs typeface="Arial" panose="020B0604020202020204" pitchFamily="34" charset="0"/>
              </a:rPr>
              <a:t>d.h. schnell wirksamen und gerechten </a:t>
            </a:r>
            <a:r>
              <a:rPr lang="de-DE" altLang="de-DE" sz="2300" dirty="0">
                <a:solidFill>
                  <a:srgbClr val="0070C0"/>
                </a:solidFill>
                <a:ea typeface="Calibri" panose="020F0502020204030204" pitchFamily="34" charset="0"/>
                <a:cs typeface="Arial" panose="020B0604020202020204" pitchFamily="34" charset="0"/>
              </a:rPr>
              <a:t>Klimaschutzmaßnahmen</a:t>
            </a:r>
            <a:r>
              <a:rPr lang="de-DE" altLang="de-DE" sz="2300" dirty="0">
                <a:ea typeface="Calibri" panose="020F0502020204030204" pitchFamily="34" charset="0"/>
                <a:cs typeface="Arial" panose="020B0604020202020204" pitchFamily="34" charset="0"/>
              </a:rPr>
              <a:t>,</a:t>
            </a:r>
          </a:p>
          <a:p>
            <a:pPr marL="457200" lvl="0" indent="-457200" eaLnBrk="0" fontAlgn="base" hangingPunct="0">
              <a:spcBef>
                <a:spcPts val="600"/>
              </a:spcBef>
              <a:spcAft>
                <a:spcPct val="0"/>
              </a:spcAft>
              <a:buFont typeface="+mj-lt"/>
              <a:buAutoNum type="arabicPeriod"/>
            </a:pPr>
            <a:r>
              <a:rPr lang="de-DE" altLang="de-DE" sz="2300" dirty="0">
                <a:ea typeface="Calibri" panose="020F0502020204030204" pitchFamily="34" charset="0"/>
                <a:cs typeface="Arial" panose="020B0604020202020204" pitchFamily="34" charset="0"/>
              </a:rPr>
              <a:t>bewerten wissenschaftsfundiert politische Positionen zu </a:t>
            </a:r>
            <a:r>
              <a:rPr lang="de-DE" altLang="de-DE" sz="2300" dirty="0">
                <a:solidFill>
                  <a:srgbClr val="0070C0"/>
                </a:solidFill>
                <a:ea typeface="Calibri" panose="020F0502020204030204" pitchFamily="34" charset="0"/>
                <a:cs typeface="Arial" panose="020B0604020202020204" pitchFamily="34" charset="0"/>
              </a:rPr>
              <a:t>Klimaschutzmaßnahmen</a:t>
            </a:r>
            <a:r>
              <a:rPr lang="de-DE" altLang="de-DE" sz="2300" dirty="0">
                <a:ea typeface="Calibri" panose="020F0502020204030204" pitchFamily="34" charset="0"/>
                <a:cs typeface="Arial" panose="020B0604020202020204" pitchFamily="34" charset="0"/>
              </a:rPr>
              <a:t>,</a:t>
            </a:r>
          </a:p>
          <a:p>
            <a:pPr marL="457200" lvl="0" indent="-457200" eaLnBrk="0" fontAlgn="base" hangingPunct="0">
              <a:spcBef>
                <a:spcPts val="600"/>
              </a:spcBef>
              <a:spcAft>
                <a:spcPct val="0"/>
              </a:spcAft>
              <a:buFont typeface="+mj-lt"/>
              <a:buAutoNum type="arabicPeriod"/>
            </a:pPr>
            <a:r>
              <a:rPr lang="de-DE" altLang="de-DE" sz="2300" dirty="0">
                <a:ea typeface="Calibri" panose="020F0502020204030204" pitchFamily="34" charset="0"/>
                <a:cs typeface="Arial" panose="020B0604020202020204" pitchFamily="34" charset="0"/>
              </a:rPr>
              <a:t>unterscheiden </a:t>
            </a:r>
            <a:r>
              <a:rPr lang="de-DE" altLang="de-DE" sz="2300" dirty="0">
                <a:solidFill>
                  <a:srgbClr val="0070C0"/>
                </a:solidFill>
                <a:ea typeface="Calibri" panose="020F0502020204030204" pitchFamily="34" charset="0"/>
                <a:cs typeface="Arial" panose="020B0604020202020204" pitchFamily="34" charset="0"/>
              </a:rPr>
              <a:t>individuelle Verhaltensänderungen </a:t>
            </a:r>
            <a:r>
              <a:rPr lang="de-DE" altLang="de-DE" sz="2300" dirty="0">
                <a:ea typeface="Calibri" panose="020F0502020204030204" pitchFamily="34" charset="0"/>
                <a:cs typeface="Arial" panose="020B0604020202020204" pitchFamily="34" charset="0"/>
              </a:rPr>
              <a:t>von </a:t>
            </a:r>
            <a:r>
              <a:rPr lang="de-DE" altLang="de-DE" sz="2300" dirty="0">
                <a:solidFill>
                  <a:srgbClr val="0070C0"/>
                </a:solidFill>
                <a:ea typeface="Calibri" panose="020F0502020204030204" pitchFamily="34" charset="0"/>
                <a:cs typeface="Arial" panose="020B0604020202020204" pitchFamily="34" charset="0"/>
              </a:rPr>
              <a:t>kollektiv zu erstreitenden Strukturveränderungen</a:t>
            </a:r>
            <a:r>
              <a:rPr lang="de-DE" altLang="de-DE" sz="2300" dirty="0">
                <a:ea typeface="Calibri" panose="020F0502020204030204" pitchFamily="34" charset="0"/>
                <a:cs typeface="Arial" panose="020B0604020202020204" pitchFamily="34" charset="0"/>
              </a:rPr>
              <a:t>,</a:t>
            </a:r>
          </a:p>
          <a:p>
            <a:pPr marL="457200" lvl="0" indent="-457200" eaLnBrk="0" fontAlgn="base" hangingPunct="0">
              <a:spcBef>
                <a:spcPts val="600"/>
              </a:spcBef>
              <a:spcAft>
                <a:spcPct val="0"/>
              </a:spcAft>
              <a:buFont typeface="+mj-lt"/>
              <a:buAutoNum type="arabicPeriod"/>
            </a:pPr>
            <a:r>
              <a:rPr lang="de-DE" sz="2300" dirty="0">
                <a:cs typeface="Arial" panose="020B0604020202020204" pitchFamily="34" charset="0"/>
              </a:rPr>
              <a:t>engagieren sich auf eigenen Wunsch wirksam, indem sie Entscheidungstragende </a:t>
            </a:r>
            <a:br>
              <a:rPr lang="de-DE" sz="2300" dirty="0">
                <a:cs typeface="Arial" panose="020B0604020202020204" pitchFamily="34" charset="0"/>
              </a:rPr>
            </a:br>
            <a:r>
              <a:rPr lang="de-DE" sz="2300" dirty="0">
                <a:cs typeface="Arial" panose="020B0604020202020204" pitchFamily="34" charset="0"/>
              </a:rPr>
              <a:t>zum Handeln auffordern. </a:t>
            </a:r>
            <a:r>
              <a:rPr lang="de-DE" sz="2300" dirty="0">
                <a:latin typeface="Arial" panose="020B0604020202020204" pitchFamily="34" charset="0"/>
                <a:cs typeface="Arial" panose="020B0604020202020204" pitchFamily="34" charset="0"/>
              </a:rPr>
              <a:t> </a:t>
            </a:r>
            <a:endParaRPr lang="de-DE" sz="2300" dirty="0"/>
          </a:p>
        </p:txBody>
      </p:sp>
      <p:sp>
        <p:nvSpPr>
          <p:cNvPr id="8" name="Rechteck 7"/>
          <p:cNvSpPr/>
          <p:nvPr/>
        </p:nvSpPr>
        <p:spPr>
          <a:xfrm>
            <a:off x="796814" y="1747229"/>
            <a:ext cx="5677996" cy="4734629"/>
          </a:xfrm>
          <a:prstGeom prst="rect">
            <a:avLst/>
          </a:prstGeom>
          <a:solidFill>
            <a:schemeClr val="accent1">
              <a:lumMod val="50000"/>
            </a:schemeClr>
          </a:solidFill>
        </p:spPr>
        <p:txBody>
          <a:bodyPr wrap="square">
            <a:spAutoFit/>
          </a:bodyPr>
          <a:lstStyle/>
          <a:p>
            <a:pPr>
              <a:spcAft>
                <a:spcPts val="800"/>
              </a:spcAft>
            </a:pPr>
            <a:r>
              <a:rPr lang="de-DE" sz="2400" b="1" u="sng" dirty="0">
                <a:solidFill>
                  <a:srgbClr val="FFFFFF"/>
                </a:solidFill>
                <a:latin typeface="Calibri" panose="020F0502020204030204" pitchFamily="34" charset="0"/>
                <a:ea typeface="Calibri" panose="020F0502020204030204" pitchFamily="34" charset="0"/>
                <a:cs typeface="Times New Roman" panose="02020603050405020304" pitchFamily="18" charset="0"/>
              </a:rPr>
              <a:t>Klimadidaktische Prinzipien nach Prof. Martin </a:t>
            </a:r>
            <a:r>
              <a:rPr lang="de-DE" sz="2400" b="1" u="sng"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Schwichow</a:t>
            </a:r>
            <a:r>
              <a:rPr lang="de-DE" sz="2400" b="1" u="sng" dirty="0">
                <a:solidFill>
                  <a:srgbClr val="FFFFFF"/>
                </a:solidFill>
                <a:latin typeface="Calibri" panose="020F0502020204030204" pitchFamily="34" charset="0"/>
                <a:ea typeface="Calibri" panose="020F0502020204030204" pitchFamily="34" charset="0"/>
                <a:cs typeface="Times New Roman" panose="02020603050405020304" pitchFamily="18" charset="0"/>
              </a:rPr>
              <a:t> (PH Heidelberg):</a:t>
            </a:r>
            <a:endParaRPr lang="de-DE" sz="2400" b="1"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800"/>
              </a:spcAft>
            </a:pPr>
            <a:r>
              <a:rPr lang="de-DE" sz="2300" dirty="0">
                <a:solidFill>
                  <a:srgbClr val="FFFFFF"/>
                </a:solidFill>
                <a:latin typeface="Calibri" panose="020F0502020204030204" pitchFamily="34" charset="0"/>
                <a:ea typeface="Calibri" panose="020F0502020204030204" pitchFamily="34" charset="0"/>
                <a:cs typeface="Times New Roman" panose="02020603050405020304" pitchFamily="18" charset="0"/>
              </a:rPr>
              <a:t>Klimadidaktik </a:t>
            </a:r>
          </a:p>
          <a:p>
            <a:pPr marL="342900" indent="-342900">
              <a:spcBef>
                <a:spcPts val="600"/>
              </a:spcBef>
              <a:spcAft>
                <a:spcPts val="800"/>
              </a:spcAft>
              <a:buFont typeface="Arial" panose="020B0604020202020204" pitchFamily="34" charset="0"/>
              <a:buChar char="•"/>
            </a:pPr>
            <a:r>
              <a:rPr lang="de-DE" sz="2300" dirty="0">
                <a:solidFill>
                  <a:srgbClr val="FFFFFF"/>
                </a:solidFill>
                <a:latin typeface="Calibri" panose="020F0502020204030204" pitchFamily="34" charset="0"/>
                <a:ea typeface="Calibri" panose="020F0502020204030204" pitchFamily="34" charset="0"/>
                <a:cs typeface="Times New Roman" panose="02020603050405020304" pitchFamily="18" charset="0"/>
              </a:rPr>
              <a:t>thematisiert „realpolitische Fragestellungen“ zu Strukturveränderungen …</a:t>
            </a:r>
          </a:p>
          <a:p>
            <a:pPr marL="342900" indent="-342900">
              <a:spcBef>
                <a:spcPts val="600"/>
              </a:spcBef>
              <a:spcAft>
                <a:spcPts val="800"/>
              </a:spcAft>
              <a:buFont typeface="Arial" panose="020B0604020202020204" pitchFamily="34" charset="0"/>
              <a:buChar char="•"/>
            </a:pPr>
            <a:r>
              <a:rPr lang="de-DE" sz="23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auf der Basis klimawissenschaftlicher </a:t>
            </a:r>
            <a:r>
              <a:rPr lang="de-DE" sz="2300" dirty="0">
                <a:solidFill>
                  <a:srgbClr val="FFC000"/>
                </a:solidFill>
                <a:latin typeface="Calibri" panose="020F0502020204030204" pitchFamily="34" charset="0"/>
                <a:ea typeface="Calibri" panose="020F0502020204030204" pitchFamily="34" charset="0"/>
                <a:cs typeface="Times New Roman" panose="02020603050405020304" pitchFamily="18" charset="0"/>
              </a:rPr>
              <a:t>Basisfakten</a:t>
            </a:r>
            <a:r>
              <a:rPr lang="de-DE" sz="23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und</a:t>
            </a:r>
          </a:p>
          <a:p>
            <a:pPr marL="342900" indent="-342900">
              <a:spcBef>
                <a:spcPts val="600"/>
              </a:spcBef>
              <a:spcAft>
                <a:spcPts val="800"/>
              </a:spcAft>
              <a:buFont typeface="Arial" panose="020B0604020202020204" pitchFamily="34" charset="0"/>
              <a:buChar char="•"/>
            </a:pPr>
            <a:r>
              <a:rPr lang="de-DE" sz="2300" dirty="0">
                <a:solidFill>
                  <a:srgbClr val="FFFFFF"/>
                </a:solidFill>
                <a:latin typeface="Calibri" panose="020F0502020204030204" pitchFamily="34" charset="0"/>
                <a:ea typeface="Calibri" panose="020F0502020204030204" pitchFamily="34" charset="0"/>
                <a:cs typeface="Times New Roman" panose="02020603050405020304" pitchFamily="18" charset="0"/>
              </a:rPr>
              <a:t>ermöglicht so eine wissenschaftsfundierte Bewertung von klimapolitischen Positionen. </a:t>
            </a:r>
            <a:endParaRPr lang="de-DE" sz="2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eck 5">
            <a:extLst>
              <a:ext uri="{FF2B5EF4-FFF2-40B4-BE49-F238E27FC236}">
                <a16:creationId xmlns:a16="http://schemas.microsoft.com/office/drawing/2014/main" id="{37A200EC-04E6-48D7-A46B-3686956183A3}"/>
              </a:ext>
            </a:extLst>
          </p:cNvPr>
          <p:cNvSpPr/>
          <p:nvPr/>
        </p:nvSpPr>
        <p:spPr>
          <a:xfrm>
            <a:off x="781170" y="851136"/>
            <a:ext cx="9477952" cy="67969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1145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A3CABEB-D696-4475-B542-BE3074EB0101}"/>
              </a:ext>
            </a:extLst>
          </p:cNvPr>
          <p:cNvPicPr>
            <a:picLocks noChangeAspect="1"/>
          </p:cNvPicPr>
          <p:nvPr/>
        </p:nvPicPr>
        <p:blipFill rotWithShape="1">
          <a:blip r:embed="rId3">
            <a:extLst>
              <a:ext uri="{28A0092B-C50C-407E-A947-70E740481C1C}">
                <a14:useLocalDpi xmlns:a14="http://schemas.microsoft.com/office/drawing/2010/main" val="0"/>
              </a:ext>
            </a:extLst>
          </a:blip>
          <a:srcRect b="58486"/>
          <a:stretch/>
        </p:blipFill>
        <p:spPr>
          <a:xfrm>
            <a:off x="-304800" y="3485540"/>
            <a:ext cx="5980418" cy="3234292"/>
          </a:xfrm>
          <a:prstGeom prst="rect">
            <a:avLst/>
          </a:prstGeom>
        </p:spPr>
      </p:pic>
      <p:sp>
        <p:nvSpPr>
          <p:cNvPr id="2" name="Titel 1"/>
          <p:cNvSpPr>
            <a:spLocks noGrp="1"/>
          </p:cNvSpPr>
          <p:nvPr>
            <p:ph type="title"/>
          </p:nvPr>
        </p:nvSpPr>
        <p:spPr>
          <a:xfrm>
            <a:off x="724557" y="809960"/>
            <a:ext cx="10515600" cy="720870"/>
          </a:xfrm>
        </p:spPr>
        <p:txBody>
          <a:bodyPr>
            <a:noAutofit/>
          </a:bodyPr>
          <a:lstStyle/>
          <a:p>
            <a:r>
              <a:rPr lang="de-DE" sz="4800" b="1" dirty="0"/>
              <a:t>Klimagespräche über </a:t>
            </a:r>
            <a:r>
              <a:rPr lang="de-DE" sz="4800" b="1" dirty="0" err="1"/>
              <a:t>Basisfaken</a:t>
            </a:r>
            <a:endParaRPr lang="de-DE" sz="4800" b="1" dirty="0"/>
          </a:p>
        </p:txBody>
      </p:sp>
      <p:pic>
        <p:nvPicPr>
          <p:cNvPr id="5" name="Grafik 4">
            <a:extLst>
              <a:ext uri="{FF2B5EF4-FFF2-40B4-BE49-F238E27FC236}">
                <a16:creationId xmlns:a16="http://schemas.microsoft.com/office/drawing/2014/main" id="{7F1F4F69-C3A6-4FC5-858A-D9B912A0B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010" y="1501779"/>
            <a:ext cx="1435547" cy="1927221"/>
          </a:xfrm>
          <a:prstGeom prst="rect">
            <a:avLst/>
          </a:prstGeom>
        </p:spPr>
      </p:pic>
      <p:pic>
        <p:nvPicPr>
          <p:cNvPr id="7" name="Grafik 6">
            <a:extLst>
              <a:ext uri="{FF2B5EF4-FFF2-40B4-BE49-F238E27FC236}">
                <a16:creationId xmlns:a16="http://schemas.microsoft.com/office/drawing/2014/main" id="{8E1E94A3-5C29-4234-BBEA-55A927A05F46}"/>
              </a:ext>
            </a:extLst>
          </p:cNvPr>
          <p:cNvPicPr>
            <a:picLocks noChangeAspect="1"/>
          </p:cNvPicPr>
          <p:nvPr/>
        </p:nvPicPr>
        <p:blipFill rotWithShape="1">
          <a:blip r:embed="rId3">
            <a:extLst>
              <a:ext uri="{28A0092B-C50C-407E-A947-70E740481C1C}">
                <a14:useLocalDpi xmlns:a14="http://schemas.microsoft.com/office/drawing/2010/main" val="0"/>
              </a:ext>
            </a:extLst>
          </a:blip>
          <a:srcRect t="40791"/>
          <a:stretch/>
        </p:blipFill>
        <p:spPr>
          <a:xfrm>
            <a:off x="5208104" y="1530830"/>
            <a:ext cx="7088161" cy="5467270"/>
          </a:xfrm>
          <a:prstGeom prst="rect">
            <a:avLst/>
          </a:prstGeom>
        </p:spPr>
      </p:pic>
      <p:sp>
        <p:nvSpPr>
          <p:cNvPr id="3" name="Textfeld 2">
            <a:extLst>
              <a:ext uri="{FF2B5EF4-FFF2-40B4-BE49-F238E27FC236}">
                <a16:creationId xmlns:a16="http://schemas.microsoft.com/office/drawing/2014/main" id="{8FE21939-33A7-4776-95DC-3854B40D5865}"/>
              </a:ext>
            </a:extLst>
          </p:cNvPr>
          <p:cNvSpPr txBox="1"/>
          <p:nvPr/>
        </p:nvSpPr>
        <p:spPr>
          <a:xfrm>
            <a:off x="10469580" y="1781144"/>
            <a:ext cx="958106" cy="369332"/>
          </a:xfrm>
          <a:prstGeom prst="rect">
            <a:avLst/>
          </a:prstGeom>
          <a:noFill/>
        </p:spPr>
        <p:txBody>
          <a:bodyPr wrap="square" rtlCol="0">
            <a:spAutoFit/>
          </a:bodyPr>
          <a:lstStyle/>
          <a:p>
            <a:r>
              <a:rPr lang="de-DE" b="1" dirty="0" err="1">
                <a:solidFill>
                  <a:srgbClr val="0070C0"/>
                </a:solidFill>
              </a:rPr>
              <a:t>arkt</a:t>
            </a:r>
            <a:r>
              <a:rPr lang="de-DE" b="1" dirty="0">
                <a:solidFill>
                  <a:srgbClr val="0070C0"/>
                </a:solidFill>
              </a:rPr>
              <a:t>“</a:t>
            </a:r>
          </a:p>
        </p:txBody>
      </p:sp>
      <p:sp>
        <p:nvSpPr>
          <p:cNvPr id="4" name="Textfeld 3">
            <a:extLst>
              <a:ext uri="{FF2B5EF4-FFF2-40B4-BE49-F238E27FC236}">
                <a16:creationId xmlns:a16="http://schemas.microsoft.com/office/drawing/2014/main" id="{C6359F29-21B8-4D2C-9E86-25D3C65318F1}"/>
              </a:ext>
            </a:extLst>
          </p:cNvPr>
          <p:cNvSpPr txBox="1"/>
          <p:nvPr/>
        </p:nvSpPr>
        <p:spPr>
          <a:xfrm>
            <a:off x="3935896" y="1538880"/>
            <a:ext cx="1616765" cy="923330"/>
          </a:xfrm>
          <a:prstGeom prst="rect">
            <a:avLst/>
          </a:prstGeom>
          <a:noFill/>
        </p:spPr>
        <p:txBody>
          <a:bodyPr wrap="square" rtlCol="0">
            <a:spAutoFit/>
          </a:bodyPr>
          <a:lstStyle/>
          <a:p>
            <a:r>
              <a:rPr lang="de-DE" dirty="0"/>
              <a:t>Grafik rechts: </a:t>
            </a:r>
            <a:r>
              <a:rPr lang="de-DE" dirty="0" err="1"/>
              <a:t>Scientists</a:t>
            </a:r>
            <a:r>
              <a:rPr lang="de-DE" dirty="0"/>
              <a:t> </a:t>
            </a:r>
            <a:r>
              <a:rPr lang="de-DE" dirty="0" err="1"/>
              <a:t>for</a:t>
            </a:r>
            <a:r>
              <a:rPr lang="de-DE" dirty="0"/>
              <a:t> </a:t>
            </a:r>
            <a:r>
              <a:rPr lang="de-DE" dirty="0" err="1"/>
              <a:t>future</a:t>
            </a:r>
            <a:r>
              <a:rPr lang="de-DE" dirty="0"/>
              <a:t>, 2024</a:t>
            </a:r>
          </a:p>
        </p:txBody>
      </p:sp>
      <p:pic>
        <p:nvPicPr>
          <p:cNvPr id="10" name="Grafik 9">
            <a:extLst>
              <a:ext uri="{FF2B5EF4-FFF2-40B4-BE49-F238E27FC236}">
                <a16:creationId xmlns:a16="http://schemas.microsoft.com/office/drawing/2014/main" id="{EC0364E7-6777-4803-981D-9EA087CF9328}"/>
              </a:ext>
            </a:extLst>
          </p:cNvPr>
          <p:cNvPicPr>
            <a:picLocks noChangeAspect="1"/>
          </p:cNvPicPr>
          <p:nvPr/>
        </p:nvPicPr>
        <p:blipFill>
          <a:blip r:embed="rId5"/>
          <a:stretch>
            <a:fillRect/>
          </a:stretch>
        </p:blipFill>
        <p:spPr>
          <a:xfrm>
            <a:off x="9661153" y="202723"/>
            <a:ext cx="1209368" cy="1198373"/>
          </a:xfrm>
          <a:prstGeom prst="rect">
            <a:avLst/>
          </a:prstGeom>
        </p:spPr>
      </p:pic>
      <p:sp>
        <p:nvSpPr>
          <p:cNvPr id="8" name="Textfeld 7">
            <a:extLst>
              <a:ext uri="{FF2B5EF4-FFF2-40B4-BE49-F238E27FC236}">
                <a16:creationId xmlns:a16="http://schemas.microsoft.com/office/drawing/2014/main" id="{87F7528D-D8B1-4156-BCEA-F76F310AC6E7}"/>
              </a:ext>
            </a:extLst>
          </p:cNvPr>
          <p:cNvSpPr txBox="1"/>
          <p:nvPr/>
        </p:nvSpPr>
        <p:spPr>
          <a:xfrm>
            <a:off x="6242741" y="5327170"/>
            <a:ext cx="5486400" cy="461665"/>
          </a:xfrm>
          <a:prstGeom prst="rect">
            <a:avLst/>
          </a:prstGeom>
          <a:solidFill>
            <a:schemeClr val="bg1"/>
          </a:solidFill>
        </p:spPr>
        <p:txBody>
          <a:bodyPr wrap="square" rtlCol="0">
            <a:spAutoFit/>
          </a:bodyPr>
          <a:lstStyle/>
          <a:p>
            <a:r>
              <a:rPr lang="de-DE" sz="2400" dirty="0"/>
              <a:t>Was weiß man über </a:t>
            </a:r>
            <a:r>
              <a:rPr lang="de-DE" sz="2400" dirty="0" err="1"/>
              <a:t>klimagerechtigkeit</a:t>
            </a:r>
            <a:r>
              <a:rPr lang="de-DE" sz="2400" dirty="0"/>
              <a:t>? </a:t>
            </a:r>
          </a:p>
        </p:txBody>
      </p:sp>
    </p:spTree>
    <p:extLst>
      <p:ext uri="{BB962C8B-B14F-4D97-AF65-F5344CB8AC3E}">
        <p14:creationId xmlns:p14="http://schemas.microsoft.com/office/powerpoint/2010/main" val="2526212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730369" y="1789148"/>
            <a:ext cx="6849204" cy="4493538"/>
          </a:xfrm>
          <a:prstGeom prst="rect">
            <a:avLst/>
          </a:prstGeom>
          <a:solidFill>
            <a:srgbClr val="145184"/>
          </a:solidFill>
        </p:spPr>
        <p:txBody>
          <a:bodyPr wrap="square">
            <a:spAutoFit/>
          </a:bodyPr>
          <a:lstStyle/>
          <a:p>
            <a:pPr lvl="0"/>
            <a:r>
              <a:rPr lang="de-DE" sz="2200" b="1" dirty="0">
                <a:solidFill>
                  <a:schemeClr val="bg1"/>
                </a:solidFill>
              </a:rPr>
              <a:t>Forderungen, für die sich Jugendliche in „</a:t>
            </a:r>
            <a:r>
              <a:rPr lang="de-DE" sz="2200" b="1" dirty="0" err="1">
                <a:solidFill>
                  <a:schemeClr val="bg1"/>
                </a:solidFill>
              </a:rPr>
              <a:t>public</a:t>
            </a:r>
            <a:r>
              <a:rPr lang="de-DE" sz="2200" b="1" dirty="0">
                <a:solidFill>
                  <a:schemeClr val="bg1"/>
                </a:solidFill>
              </a:rPr>
              <a:t> </a:t>
            </a:r>
            <a:r>
              <a:rPr lang="de-DE" sz="2200" b="1" dirty="0" err="1">
                <a:solidFill>
                  <a:schemeClr val="bg1"/>
                </a:solidFill>
              </a:rPr>
              <a:t>sphere</a:t>
            </a:r>
            <a:r>
              <a:rPr lang="de-DE" sz="2200" b="1" dirty="0">
                <a:solidFill>
                  <a:schemeClr val="bg1"/>
                </a:solidFill>
              </a:rPr>
              <a:t> </a:t>
            </a:r>
            <a:r>
              <a:rPr lang="de-DE" sz="2200" b="1" dirty="0" err="1">
                <a:solidFill>
                  <a:schemeClr val="bg1"/>
                </a:solidFill>
              </a:rPr>
              <a:t>actions</a:t>
            </a:r>
            <a:r>
              <a:rPr lang="de-DE" sz="2200" b="1" dirty="0">
                <a:solidFill>
                  <a:schemeClr val="bg1"/>
                </a:solidFill>
              </a:rPr>
              <a:t>“- engagieren können </a:t>
            </a:r>
            <a:r>
              <a:rPr lang="de-DE" sz="2200" dirty="0">
                <a:solidFill>
                  <a:schemeClr val="bg1"/>
                </a:solidFill>
              </a:rPr>
              <a:t>(u.a. nach Prof. </a:t>
            </a:r>
            <a:r>
              <a:rPr lang="de-DE" sz="2200" dirty="0" err="1">
                <a:solidFill>
                  <a:schemeClr val="bg1"/>
                </a:solidFill>
              </a:rPr>
              <a:t>Schwichow</a:t>
            </a:r>
            <a:r>
              <a:rPr lang="de-DE" sz="2200" dirty="0">
                <a:solidFill>
                  <a:schemeClr val="bg1"/>
                </a:solidFill>
              </a:rPr>
              <a:t> (PH Heidelberg); </a:t>
            </a:r>
            <a:r>
              <a:rPr lang="de-DE" sz="2200" dirty="0">
                <a:solidFill>
                  <a:schemeClr val="bg1"/>
                </a:solidFill>
                <a:highlight>
                  <a:srgbClr val="FFFF00"/>
                </a:highlight>
                <a:hlinkClick r:id="rId3" action="ppaction://hlinksldjump"/>
              </a:rPr>
              <a:t>nutzen Sie auch KI!</a:t>
            </a:r>
            <a:r>
              <a:rPr lang="de-DE" sz="2200" dirty="0">
                <a:solidFill>
                  <a:schemeClr val="bg1"/>
                </a:solidFill>
              </a:rPr>
              <a:t>):</a:t>
            </a:r>
          </a:p>
          <a:p>
            <a:pPr marL="342900" lvl="0" indent="-342900">
              <a:buFont typeface="Arial" panose="020B0604020202020204" pitchFamily="34" charset="0"/>
              <a:buChar char="•"/>
            </a:pPr>
            <a:r>
              <a:rPr lang="de-DE" sz="2200" dirty="0">
                <a:solidFill>
                  <a:schemeClr val="bg1"/>
                </a:solidFill>
              </a:rPr>
              <a:t>…</a:t>
            </a:r>
          </a:p>
          <a:p>
            <a:pPr marL="342900" lvl="0" indent="-342900">
              <a:buFont typeface="Arial" panose="020B0604020202020204" pitchFamily="34" charset="0"/>
              <a:buChar char="•"/>
            </a:pPr>
            <a:r>
              <a:rPr lang="de-DE" sz="2200" dirty="0">
                <a:solidFill>
                  <a:schemeClr val="bg1"/>
                </a:solidFill>
              </a:rPr>
              <a:t>…</a:t>
            </a:r>
          </a:p>
          <a:p>
            <a:pPr marL="342900" lvl="0" indent="-342900">
              <a:buFont typeface="Arial" panose="020B0604020202020204" pitchFamily="34" charset="0"/>
              <a:buChar char="•"/>
            </a:pPr>
            <a:r>
              <a:rPr lang="de-DE" sz="2200" dirty="0">
                <a:solidFill>
                  <a:schemeClr val="bg1"/>
                </a:solidFill>
              </a:rPr>
              <a:t>…</a:t>
            </a:r>
          </a:p>
          <a:p>
            <a:pPr marL="342900" lvl="0" indent="-342900">
              <a:buFont typeface="Arial" panose="020B0604020202020204" pitchFamily="34" charset="0"/>
              <a:buChar char="•"/>
            </a:pPr>
            <a:r>
              <a:rPr lang="de-DE" sz="2200" dirty="0">
                <a:solidFill>
                  <a:schemeClr val="bg1"/>
                </a:solidFill>
              </a:rPr>
              <a:t>…</a:t>
            </a:r>
          </a:p>
          <a:p>
            <a:pPr marL="342900" lvl="0" indent="-342900">
              <a:buFont typeface="Arial" panose="020B0604020202020204" pitchFamily="34" charset="0"/>
              <a:buChar char="•"/>
            </a:pPr>
            <a:r>
              <a:rPr lang="de-DE" sz="2200" dirty="0">
                <a:solidFill>
                  <a:schemeClr val="bg1"/>
                </a:solidFill>
              </a:rPr>
              <a:t>…               Welche </a:t>
            </a:r>
            <a:r>
              <a:rPr lang="de-DE" sz="2200" dirty="0" err="1">
                <a:solidFill>
                  <a:schemeClr val="bg1"/>
                </a:solidFill>
              </a:rPr>
              <a:t>p.s.</a:t>
            </a:r>
            <a:r>
              <a:rPr lang="de-DE" sz="2200" dirty="0">
                <a:solidFill>
                  <a:schemeClr val="bg1"/>
                </a:solidFill>
              </a:rPr>
              <a:t> </a:t>
            </a:r>
            <a:r>
              <a:rPr lang="de-DE" sz="2200" dirty="0" err="1">
                <a:solidFill>
                  <a:schemeClr val="bg1"/>
                </a:solidFill>
              </a:rPr>
              <a:t>actions</a:t>
            </a:r>
            <a:r>
              <a:rPr lang="de-DE" sz="2200" dirty="0">
                <a:solidFill>
                  <a:schemeClr val="bg1"/>
                </a:solidFill>
              </a:rPr>
              <a:t> fallen Ihnen sein?</a:t>
            </a:r>
          </a:p>
          <a:p>
            <a:pPr marL="342900" lvl="0" indent="-342900">
              <a:buFont typeface="Arial" panose="020B0604020202020204" pitchFamily="34" charset="0"/>
              <a:buChar char="•"/>
            </a:pPr>
            <a:r>
              <a:rPr lang="de-DE" sz="2200" dirty="0">
                <a:solidFill>
                  <a:schemeClr val="bg1"/>
                </a:solidFill>
              </a:rPr>
              <a:t>…                          -“-                          schlägt KI vor?</a:t>
            </a:r>
          </a:p>
          <a:p>
            <a:pPr marL="342900" lvl="0" indent="-342900">
              <a:buFont typeface="Arial" panose="020B0604020202020204" pitchFamily="34" charset="0"/>
              <a:buChar char="•"/>
            </a:pPr>
            <a:r>
              <a:rPr lang="de-DE" sz="2200" dirty="0">
                <a:solidFill>
                  <a:schemeClr val="bg1"/>
                </a:solidFill>
              </a:rPr>
              <a:t>…</a:t>
            </a:r>
          </a:p>
          <a:p>
            <a:pPr marL="342900" lvl="0" indent="-342900">
              <a:buFont typeface="Arial" panose="020B0604020202020204" pitchFamily="34" charset="0"/>
              <a:buChar char="•"/>
            </a:pPr>
            <a:r>
              <a:rPr lang="de-DE" sz="2200" dirty="0">
                <a:solidFill>
                  <a:schemeClr val="bg1"/>
                </a:solidFill>
              </a:rPr>
              <a:t>…</a:t>
            </a:r>
          </a:p>
          <a:p>
            <a:pPr marL="342900" lvl="0" indent="-342900">
              <a:buFont typeface="Arial" panose="020B0604020202020204" pitchFamily="34" charset="0"/>
              <a:buChar char="•"/>
            </a:pPr>
            <a:r>
              <a:rPr lang="de-DE" sz="2200" dirty="0">
                <a:solidFill>
                  <a:schemeClr val="bg1"/>
                </a:solidFill>
              </a:rPr>
              <a:t>…</a:t>
            </a:r>
          </a:p>
          <a:p>
            <a:pPr marL="342900" lvl="0" indent="-342900">
              <a:buFont typeface="Arial" panose="020B0604020202020204" pitchFamily="34" charset="0"/>
              <a:buChar char="•"/>
            </a:pPr>
            <a:r>
              <a:rPr lang="de-DE" sz="2200" dirty="0">
                <a:solidFill>
                  <a:schemeClr val="bg1"/>
                </a:solidFill>
              </a:rPr>
              <a:t>…</a:t>
            </a:r>
          </a:p>
        </p:txBody>
      </p:sp>
      <p:sp>
        <p:nvSpPr>
          <p:cNvPr id="7" name="Titel 1">
            <a:extLst>
              <a:ext uri="{FF2B5EF4-FFF2-40B4-BE49-F238E27FC236}">
                <a16:creationId xmlns:a16="http://schemas.microsoft.com/office/drawing/2014/main" id="{32307E36-6355-4BFF-8D2D-B189914DF191}"/>
              </a:ext>
            </a:extLst>
          </p:cNvPr>
          <p:cNvSpPr>
            <a:spLocks noGrp="1"/>
          </p:cNvSpPr>
          <p:nvPr>
            <p:ph type="title"/>
          </p:nvPr>
        </p:nvSpPr>
        <p:spPr>
          <a:xfrm>
            <a:off x="838200" y="832891"/>
            <a:ext cx="10515600" cy="720870"/>
          </a:xfrm>
        </p:spPr>
        <p:txBody>
          <a:bodyPr>
            <a:noAutofit/>
          </a:bodyPr>
          <a:lstStyle/>
          <a:p>
            <a:r>
              <a:rPr lang="de-DE" sz="4800" b="1" dirty="0"/>
              <a:t>Projektideen für </a:t>
            </a:r>
            <a:r>
              <a:rPr lang="de-DE" sz="4800" b="1" dirty="0" err="1"/>
              <a:t>public</a:t>
            </a:r>
            <a:r>
              <a:rPr lang="de-DE" sz="4800" b="1" dirty="0"/>
              <a:t> </a:t>
            </a:r>
            <a:r>
              <a:rPr lang="de-DE" sz="4800" b="1" dirty="0" err="1"/>
              <a:t>sphere</a:t>
            </a:r>
            <a:r>
              <a:rPr lang="de-DE" sz="4800" b="1" dirty="0"/>
              <a:t> </a:t>
            </a:r>
            <a:r>
              <a:rPr lang="de-DE" sz="4800" b="1" dirty="0" err="1"/>
              <a:t>actions</a:t>
            </a:r>
            <a:endParaRPr lang="de-DE" sz="4800" b="1" dirty="0"/>
          </a:p>
        </p:txBody>
      </p:sp>
      <p:sp>
        <p:nvSpPr>
          <p:cNvPr id="6" name="Rechteck 5">
            <a:extLst>
              <a:ext uri="{FF2B5EF4-FFF2-40B4-BE49-F238E27FC236}">
                <a16:creationId xmlns:a16="http://schemas.microsoft.com/office/drawing/2014/main" id="{CB868A34-B3FB-41A9-8B6B-788FB645C1EC}"/>
              </a:ext>
            </a:extLst>
          </p:cNvPr>
          <p:cNvSpPr/>
          <p:nvPr/>
        </p:nvSpPr>
        <p:spPr>
          <a:xfrm>
            <a:off x="730369" y="832891"/>
            <a:ext cx="9434357" cy="638517"/>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22485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2307E36-6355-4BFF-8D2D-B189914DF191}"/>
              </a:ext>
            </a:extLst>
          </p:cNvPr>
          <p:cNvSpPr>
            <a:spLocks noGrp="1"/>
          </p:cNvSpPr>
          <p:nvPr>
            <p:ph type="title"/>
          </p:nvPr>
        </p:nvSpPr>
        <p:spPr>
          <a:xfrm>
            <a:off x="838200" y="832891"/>
            <a:ext cx="10515600" cy="720870"/>
          </a:xfrm>
        </p:spPr>
        <p:txBody>
          <a:bodyPr>
            <a:noAutofit/>
          </a:bodyPr>
          <a:lstStyle/>
          <a:p>
            <a:r>
              <a:rPr lang="de-DE" sz="4800" b="1" dirty="0"/>
              <a:t>Projektideen für </a:t>
            </a:r>
            <a:r>
              <a:rPr lang="de-DE" sz="4800" b="1" dirty="0" err="1"/>
              <a:t>public</a:t>
            </a:r>
            <a:r>
              <a:rPr lang="de-DE" sz="4800" b="1" dirty="0"/>
              <a:t> </a:t>
            </a:r>
            <a:r>
              <a:rPr lang="de-DE" sz="4800" b="1" dirty="0" err="1"/>
              <a:t>sphere</a:t>
            </a:r>
            <a:r>
              <a:rPr lang="de-DE" sz="4800" b="1" dirty="0"/>
              <a:t> </a:t>
            </a:r>
            <a:r>
              <a:rPr lang="de-DE" sz="4800" b="1" dirty="0" err="1"/>
              <a:t>actions</a:t>
            </a:r>
            <a:endParaRPr lang="de-DE" sz="4800" b="1" dirty="0"/>
          </a:p>
        </p:txBody>
      </p:sp>
      <p:sp>
        <p:nvSpPr>
          <p:cNvPr id="6" name="Rechteck 5">
            <a:extLst>
              <a:ext uri="{FF2B5EF4-FFF2-40B4-BE49-F238E27FC236}">
                <a16:creationId xmlns:a16="http://schemas.microsoft.com/office/drawing/2014/main" id="{CB868A34-B3FB-41A9-8B6B-788FB645C1EC}"/>
              </a:ext>
            </a:extLst>
          </p:cNvPr>
          <p:cNvSpPr/>
          <p:nvPr/>
        </p:nvSpPr>
        <p:spPr>
          <a:xfrm>
            <a:off x="730369" y="832891"/>
            <a:ext cx="9434357" cy="638517"/>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75110418-C65E-41EB-803B-F3E2B079F89E}"/>
              </a:ext>
            </a:extLst>
          </p:cNvPr>
          <p:cNvSpPr/>
          <p:nvPr/>
        </p:nvSpPr>
        <p:spPr>
          <a:xfrm>
            <a:off x="730369" y="1687354"/>
            <a:ext cx="6849204" cy="5170646"/>
          </a:xfrm>
          <a:prstGeom prst="rect">
            <a:avLst/>
          </a:prstGeom>
          <a:solidFill>
            <a:srgbClr val="145184"/>
          </a:solidFill>
        </p:spPr>
        <p:txBody>
          <a:bodyPr wrap="square">
            <a:spAutoFit/>
          </a:bodyPr>
          <a:lstStyle/>
          <a:p>
            <a:pPr lvl="0"/>
            <a:r>
              <a:rPr lang="de-DE" sz="2200" b="1" dirty="0">
                <a:solidFill>
                  <a:schemeClr val="bg1"/>
                </a:solidFill>
              </a:rPr>
              <a:t>Forderungen, für die sich Jugendliche in „</a:t>
            </a:r>
            <a:r>
              <a:rPr lang="de-DE" sz="2200" b="1" dirty="0" err="1">
                <a:solidFill>
                  <a:schemeClr val="bg1"/>
                </a:solidFill>
              </a:rPr>
              <a:t>public</a:t>
            </a:r>
            <a:r>
              <a:rPr lang="de-DE" sz="2200" b="1" dirty="0">
                <a:solidFill>
                  <a:schemeClr val="bg1"/>
                </a:solidFill>
              </a:rPr>
              <a:t> </a:t>
            </a:r>
            <a:r>
              <a:rPr lang="de-DE" sz="2200" b="1" dirty="0" err="1">
                <a:solidFill>
                  <a:schemeClr val="bg1"/>
                </a:solidFill>
              </a:rPr>
              <a:t>sphere</a:t>
            </a:r>
            <a:r>
              <a:rPr lang="de-DE" sz="2200" b="1" dirty="0">
                <a:solidFill>
                  <a:schemeClr val="bg1"/>
                </a:solidFill>
              </a:rPr>
              <a:t> </a:t>
            </a:r>
            <a:r>
              <a:rPr lang="de-DE" sz="2200" b="1" dirty="0" err="1">
                <a:solidFill>
                  <a:schemeClr val="bg1"/>
                </a:solidFill>
              </a:rPr>
              <a:t>actions</a:t>
            </a:r>
            <a:r>
              <a:rPr lang="de-DE" sz="2200" b="1" dirty="0">
                <a:solidFill>
                  <a:schemeClr val="bg1"/>
                </a:solidFill>
              </a:rPr>
              <a:t>“- engagieren können </a:t>
            </a:r>
            <a:r>
              <a:rPr lang="de-DE" sz="2200" dirty="0">
                <a:solidFill>
                  <a:schemeClr val="bg1"/>
                </a:solidFill>
              </a:rPr>
              <a:t>(u.a. nach Prof. </a:t>
            </a:r>
            <a:r>
              <a:rPr lang="de-DE" sz="2200" dirty="0" err="1">
                <a:solidFill>
                  <a:schemeClr val="bg1"/>
                </a:solidFill>
              </a:rPr>
              <a:t>Schwichow</a:t>
            </a:r>
            <a:r>
              <a:rPr lang="de-DE" sz="2200" dirty="0">
                <a:solidFill>
                  <a:schemeClr val="bg1"/>
                </a:solidFill>
              </a:rPr>
              <a:t> (PH Heidelberg); </a:t>
            </a:r>
            <a:r>
              <a:rPr lang="de-DE" sz="2200" dirty="0">
                <a:solidFill>
                  <a:schemeClr val="bg1"/>
                </a:solidFill>
                <a:highlight>
                  <a:srgbClr val="FFFF00"/>
                </a:highlight>
                <a:hlinkClick r:id="rId3" action="ppaction://hlinksldjump"/>
              </a:rPr>
              <a:t>nutzen Sie auch KI!</a:t>
            </a:r>
            <a:r>
              <a:rPr lang="de-DE" sz="2200" dirty="0">
                <a:solidFill>
                  <a:schemeClr val="bg1"/>
                </a:solidFill>
              </a:rPr>
              <a:t>):</a:t>
            </a:r>
          </a:p>
          <a:p>
            <a:pPr marL="342900" lvl="0" indent="-342900">
              <a:buFont typeface="Arial" panose="020B0604020202020204" pitchFamily="34" charset="0"/>
              <a:buChar char="•"/>
            </a:pPr>
            <a:r>
              <a:rPr lang="de-DE" sz="2200" dirty="0">
                <a:solidFill>
                  <a:schemeClr val="bg1"/>
                </a:solidFill>
              </a:rPr>
              <a:t>Neubau von sicheren Radwegen zu unserer Schule!</a:t>
            </a:r>
          </a:p>
          <a:p>
            <a:pPr marL="342900" lvl="0" indent="-342900">
              <a:buFont typeface="Arial" panose="020B0604020202020204" pitchFamily="34" charset="0"/>
              <a:buChar char="•"/>
            </a:pPr>
            <a:r>
              <a:rPr lang="de-DE" sz="2200" dirty="0">
                <a:solidFill>
                  <a:schemeClr val="bg1"/>
                </a:solidFill>
              </a:rPr>
              <a:t>Ladesäulen für Elektroauto und –</a:t>
            </a:r>
            <a:r>
              <a:rPr lang="de-DE" sz="2200" dirty="0" err="1">
                <a:solidFill>
                  <a:schemeClr val="bg1"/>
                </a:solidFill>
              </a:rPr>
              <a:t>räder</a:t>
            </a:r>
            <a:r>
              <a:rPr lang="de-DE" sz="2200" dirty="0">
                <a:solidFill>
                  <a:schemeClr val="bg1"/>
                </a:solidFill>
              </a:rPr>
              <a:t> auf dem Schulgelände!</a:t>
            </a:r>
          </a:p>
          <a:p>
            <a:pPr marL="342900" lvl="0" indent="-342900">
              <a:buFont typeface="Arial" panose="020B0604020202020204" pitchFamily="34" charset="0"/>
              <a:buChar char="•"/>
            </a:pPr>
            <a:r>
              <a:rPr lang="de-DE" sz="2200" dirty="0">
                <a:solidFill>
                  <a:schemeClr val="bg1"/>
                </a:solidFill>
              </a:rPr>
              <a:t>In unserer Region sollen mehr Windkraftanlagen gebaut werden!</a:t>
            </a:r>
          </a:p>
          <a:p>
            <a:pPr marL="342900" lvl="0" indent="-342900">
              <a:buFont typeface="Arial" panose="020B0604020202020204" pitchFamily="34" charset="0"/>
              <a:buChar char="•"/>
            </a:pPr>
            <a:r>
              <a:rPr lang="de-DE" sz="2200" dirty="0">
                <a:solidFill>
                  <a:schemeClr val="bg1"/>
                </a:solidFill>
              </a:rPr>
              <a:t>Unsere Schule soll durch Photovoltaikanlagen elektrifiziert werden!</a:t>
            </a:r>
          </a:p>
          <a:p>
            <a:pPr marL="342900" lvl="0" indent="-342900">
              <a:buFont typeface="Arial" panose="020B0604020202020204" pitchFamily="34" charset="0"/>
              <a:buChar char="•"/>
            </a:pPr>
            <a:r>
              <a:rPr lang="de-DE" sz="2200" dirty="0">
                <a:solidFill>
                  <a:schemeClr val="bg1"/>
                </a:solidFill>
              </a:rPr>
              <a:t>Unsere Schule soll nicht mit Gas, sondern mit einer Wärmepumpe beheizt werden!</a:t>
            </a:r>
          </a:p>
          <a:p>
            <a:pPr marL="342900" lvl="0" indent="-342900">
              <a:buFont typeface="Arial" panose="020B0604020202020204" pitchFamily="34" charset="0"/>
              <a:buChar char="•"/>
            </a:pPr>
            <a:r>
              <a:rPr lang="de-DE" sz="2200" dirty="0">
                <a:solidFill>
                  <a:schemeClr val="bg1"/>
                </a:solidFill>
              </a:rPr>
              <a:t>In unserer Schulkantine soll klimaschonendes Essen angeboten werden!         usw.</a:t>
            </a:r>
          </a:p>
          <a:p>
            <a:pPr lvl="0"/>
            <a:r>
              <a:rPr lang="de-DE" sz="2200" b="1" dirty="0">
                <a:solidFill>
                  <a:srgbClr val="FFFF00"/>
                </a:solidFill>
                <a:sym typeface="Wingdings" panose="05000000000000000000" pitchFamily="2" charset="2"/>
              </a:rPr>
              <a:t> Welche Entscheidungstragenden kontaktieren?</a:t>
            </a:r>
            <a:endParaRPr lang="de-DE" sz="2200" b="1" dirty="0">
              <a:solidFill>
                <a:srgbClr val="FFFF00"/>
              </a:solidFill>
            </a:endParaRPr>
          </a:p>
        </p:txBody>
      </p:sp>
    </p:spTree>
    <p:extLst>
      <p:ext uri="{BB962C8B-B14F-4D97-AF65-F5344CB8AC3E}">
        <p14:creationId xmlns:p14="http://schemas.microsoft.com/office/powerpoint/2010/main" val="1922956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3274" y="766619"/>
            <a:ext cx="11508508" cy="5634182"/>
          </a:xfrm>
        </p:spPr>
        <p:txBody>
          <a:bodyPr>
            <a:normAutofit/>
          </a:bodyPr>
          <a:lstStyle/>
          <a:p>
            <a:pPr algn="l"/>
            <a:r>
              <a:rPr lang="de-DE" sz="2800" dirty="0"/>
              <a:t>5. Klimadidaktik Workshop, Mittwoch, 19.11.2025, 14:00-17:30</a:t>
            </a:r>
          </a:p>
        </p:txBody>
      </p:sp>
      <p:pic>
        <p:nvPicPr>
          <p:cNvPr id="4" name="Grafik 3"/>
          <p:cNvPicPr>
            <a:picLocks noChangeAspect="1"/>
          </p:cNvPicPr>
          <p:nvPr/>
        </p:nvPicPr>
        <p:blipFill>
          <a:blip r:embed="rId2"/>
          <a:stretch>
            <a:fillRect/>
          </a:stretch>
        </p:blipFill>
        <p:spPr>
          <a:xfrm>
            <a:off x="9890926" y="9236"/>
            <a:ext cx="2301073" cy="2004291"/>
          </a:xfrm>
          <a:prstGeom prst="rect">
            <a:avLst/>
          </a:prstGeom>
        </p:spPr>
      </p:pic>
      <p:pic>
        <p:nvPicPr>
          <p:cNvPr id="5" name="Grafik 4"/>
          <p:cNvPicPr>
            <a:picLocks noChangeAspect="1"/>
          </p:cNvPicPr>
          <p:nvPr/>
        </p:nvPicPr>
        <p:blipFill>
          <a:blip r:embed="rId3"/>
          <a:stretch>
            <a:fillRect/>
          </a:stretch>
        </p:blipFill>
        <p:spPr>
          <a:xfrm>
            <a:off x="323274" y="1437583"/>
            <a:ext cx="9392961" cy="4963218"/>
          </a:xfrm>
          <a:prstGeom prst="rect">
            <a:avLst/>
          </a:prstGeom>
        </p:spPr>
      </p:pic>
      <p:sp>
        <p:nvSpPr>
          <p:cNvPr id="6" name="Textfeld 5"/>
          <p:cNvSpPr txBox="1"/>
          <p:nvPr/>
        </p:nvSpPr>
        <p:spPr>
          <a:xfrm>
            <a:off x="9890926" y="2281382"/>
            <a:ext cx="2171765" cy="4154984"/>
          </a:xfrm>
          <a:prstGeom prst="rect">
            <a:avLst/>
          </a:prstGeom>
          <a:solidFill>
            <a:schemeClr val="bg1">
              <a:lumMod val="85000"/>
            </a:schemeClr>
          </a:solidFill>
        </p:spPr>
        <p:txBody>
          <a:bodyPr wrap="square" rtlCol="0">
            <a:spAutoFit/>
          </a:bodyPr>
          <a:lstStyle/>
          <a:p>
            <a:pPr algn="ctr"/>
            <a:r>
              <a:rPr lang="de-DE" sz="2400" dirty="0" err="1"/>
              <a:t>Stop</a:t>
            </a:r>
            <a:r>
              <a:rPr lang="de-DE" sz="2400" dirty="0"/>
              <a:t> </a:t>
            </a:r>
            <a:r>
              <a:rPr lang="de-DE" sz="2400" dirty="0" err="1"/>
              <a:t>to</a:t>
            </a:r>
            <a:r>
              <a:rPr lang="de-DE" sz="2400" dirty="0"/>
              <a:t> </a:t>
            </a:r>
            <a:r>
              <a:rPr lang="de-DE" sz="2400" dirty="0" err="1"/>
              <a:t>be</a:t>
            </a:r>
            <a:r>
              <a:rPr lang="de-DE" sz="2400" dirty="0"/>
              <a:t> </a:t>
            </a:r>
            <a:r>
              <a:rPr lang="de-DE" sz="2400" dirty="0" err="1"/>
              <a:t>against</a:t>
            </a:r>
            <a:r>
              <a:rPr lang="de-DE" sz="2400" dirty="0"/>
              <a:t>!</a:t>
            </a:r>
          </a:p>
          <a:p>
            <a:pPr algn="ctr"/>
            <a:endParaRPr lang="de-DE" sz="2400" dirty="0"/>
          </a:p>
          <a:p>
            <a:pPr algn="ctr"/>
            <a:r>
              <a:rPr lang="de-DE" sz="2400" dirty="0"/>
              <a:t>Tell a positive </a:t>
            </a:r>
            <a:r>
              <a:rPr lang="de-DE" sz="2400" dirty="0" err="1"/>
              <a:t>story</a:t>
            </a:r>
            <a:r>
              <a:rPr lang="de-DE" sz="2400" dirty="0"/>
              <a:t>!</a:t>
            </a:r>
          </a:p>
          <a:p>
            <a:pPr algn="ctr"/>
            <a:endParaRPr lang="de-DE" sz="2400" dirty="0"/>
          </a:p>
          <a:p>
            <a:pPr algn="ctr"/>
            <a:r>
              <a:rPr lang="de-DE" sz="2400" dirty="0"/>
              <a:t>Do </a:t>
            </a:r>
            <a:r>
              <a:rPr lang="de-DE" sz="2400" dirty="0" err="1"/>
              <a:t>it</a:t>
            </a:r>
            <a:r>
              <a:rPr lang="de-DE" sz="2400" dirty="0"/>
              <a:t> </a:t>
            </a:r>
            <a:r>
              <a:rPr lang="de-DE" sz="2400" dirty="0" err="1"/>
              <a:t>with</a:t>
            </a:r>
            <a:r>
              <a:rPr lang="de-DE" sz="2400" dirty="0"/>
              <a:t> </a:t>
            </a:r>
            <a:r>
              <a:rPr lang="de-DE" sz="2400" dirty="0" err="1"/>
              <a:t>the</a:t>
            </a:r>
            <a:r>
              <a:rPr lang="de-DE" sz="2400" dirty="0"/>
              <a:t> </a:t>
            </a:r>
            <a:r>
              <a:rPr lang="de-DE" sz="2400" dirty="0" err="1"/>
              <a:t>fewest</a:t>
            </a:r>
            <a:r>
              <a:rPr lang="de-DE" sz="2400" dirty="0"/>
              <a:t> </a:t>
            </a:r>
            <a:r>
              <a:rPr lang="de-DE" sz="2400" dirty="0" err="1"/>
              <a:t>words</a:t>
            </a:r>
            <a:r>
              <a:rPr lang="de-DE" sz="2400" dirty="0"/>
              <a:t> </a:t>
            </a:r>
            <a:r>
              <a:rPr lang="de-DE" sz="2400" dirty="0" err="1"/>
              <a:t>possible</a:t>
            </a:r>
            <a:r>
              <a:rPr lang="de-DE" sz="2400" dirty="0"/>
              <a:t>!</a:t>
            </a:r>
          </a:p>
          <a:p>
            <a:endParaRPr lang="de-DE" sz="2400" dirty="0"/>
          </a:p>
          <a:p>
            <a:r>
              <a:rPr lang="de-DE" sz="1200" dirty="0"/>
              <a:t>Julius van der Laar, </a:t>
            </a:r>
            <a:r>
              <a:rPr lang="de-DE" sz="1200" dirty="0" err="1"/>
              <a:t>campac</a:t>
            </a:r>
            <a:r>
              <a:rPr lang="de-DE" sz="1200" dirty="0"/>
              <a:t>-Demokratie-Konferenz 11/2024</a:t>
            </a:r>
          </a:p>
        </p:txBody>
      </p:sp>
      <p:sp>
        <p:nvSpPr>
          <p:cNvPr id="2" name="Textfeld 1">
            <a:extLst>
              <a:ext uri="{FF2B5EF4-FFF2-40B4-BE49-F238E27FC236}">
                <a16:creationId xmlns:a16="http://schemas.microsoft.com/office/drawing/2014/main" id="{6875AEA2-6D1A-4F4E-B802-6AA17785342B}"/>
              </a:ext>
            </a:extLst>
          </p:cNvPr>
          <p:cNvSpPr txBox="1"/>
          <p:nvPr/>
        </p:nvSpPr>
        <p:spPr>
          <a:xfrm>
            <a:off x="323273" y="6400801"/>
            <a:ext cx="5687233" cy="369332"/>
          </a:xfrm>
          <a:prstGeom prst="rect">
            <a:avLst/>
          </a:prstGeom>
          <a:noFill/>
        </p:spPr>
        <p:txBody>
          <a:bodyPr wrap="square" rtlCol="0">
            <a:spAutoFit/>
          </a:bodyPr>
          <a:lstStyle/>
          <a:p>
            <a:r>
              <a:rPr lang="de-DE" dirty="0"/>
              <a:t>Schirmherrschaft Bundespräsident Horst Köhler (CDU)</a:t>
            </a:r>
          </a:p>
        </p:txBody>
      </p:sp>
      <p:sp>
        <p:nvSpPr>
          <p:cNvPr id="7" name="Textfeld 6">
            <a:extLst>
              <a:ext uri="{FF2B5EF4-FFF2-40B4-BE49-F238E27FC236}">
                <a16:creationId xmlns:a16="http://schemas.microsoft.com/office/drawing/2014/main" id="{29DCB61A-DC2E-47F1-B234-05E6F7EA27D8}"/>
              </a:ext>
            </a:extLst>
          </p:cNvPr>
          <p:cNvSpPr txBox="1"/>
          <p:nvPr/>
        </p:nvSpPr>
        <p:spPr>
          <a:xfrm>
            <a:off x="315614" y="1068251"/>
            <a:ext cx="8913345" cy="523220"/>
          </a:xfrm>
          <a:prstGeom prst="rect">
            <a:avLst/>
          </a:prstGeom>
          <a:noFill/>
        </p:spPr>
        <p:txBody>
          <a:bodyPr wrap="square" rtlCol="0">
            <a:spAutoFit/>
          </a:bodyPr>
          <a:lstStyle/>
          <a:p>
            <a:r>
              <a:rPr lang="de-DE" sz="2800" dirty="0"/>
              <a:t>Schwerpunkt: </a:t>
            </a:r>
            <a:r>
              <a:rPr lang="de-DE" sz="2800" b="1" dirty="0"/>
              <a:t>Klimadidaktik mit ernste Lernspielen</a:t>
            </a:r>
            <a:endParaRPr lang="de-DE" sz="2800" b="1" u="sng" dirty="0"/>
          </a:p>
        </p:txBody>
      </p:sp>
    </p:spTree>
    <p:extLst>
      <p:ext uri="{BB962C8B-B14F-4D97-AF65-F5344CB8AC3E}">
        <p14:creationId xmlns:p14="http://schemas.microsoft.com/office/powerpoint/2010/main" val="4087724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0" y="-71432"/>
            <a:ext cx="7687319" cy="4472487"/>
          </a:xfrm>
          <a:prstGeom prst="rect">
            <a:avLst/>
          </a:prstGeom>
        </p:spPr>
      </p:pic>
      <p:pic>
        <p:nvPicPr>
          <p:cNvPr id="8" name="Grafik 7">
            <a:extLst>
              <a:ext uri="{FF2B5EF4-FFF2-40B4-BE49-F238E27FC236}">
                <a16:creationId xmlns:a16="http://schemas.microsoft.com/office/drawing/2014/main" id="{4782C411-27E2-4382-9477-6509B3B473B1}"/>
              </a:ext>
            </a:extLst>
          </p:cNvPr>
          <p:cNvPicPr>
            <a:picLocks noChangeAspect="1"/>
          </p:cNvPicPr>
          <p:nvPr/>
        </p:nvPicPr>
        <p:blipFill>
          <a:blip r:embed="rId2"/>
          <a:stretch>
            <a:fillRect/>
          </a:stretch>
        </p:blipFill>
        <p:spPr>
          <a:xfrm>
            <a:off x="2416884" y="-100137"/>
            <a:ext cx="7687319" cy="4472487"/>
          </a:xfrm>
          <a:prstGeom prst="rect">
            <a:avLst/>
          </a:prstGeom>
        </p:spPr>
      </p:pic>
      <p:pic>
        <p:nvPicPr>
          <p:cNvPr id="2" name="Grafik 1"/>
          <p:cNvPicPr>
            <a:picLocks noChangeAspect="1"/>
          </p:cNvPicPr>
          <p:nvPr/>
        </p:nvPicPr>
        <p:blipFill>
          <a:blip r:embed="rId3"/>
          <a:stretch>
            <a:fillRect/>
          </a:stretch>
        </p:blipFill>
        <p:spPr>
          <a:xfrm>
            <a:off x="4458689" y="4158714"/>
            <a:ext cx="3311729" cy="2699286"/>
          </a:xfrm>
          <a:prstGeom prst="rect">
            <a:avLst/>
          </a:prstGeom>
        </p:spPr>
      </p:pic>
      <p:pic>
        <p:nvPicPr>
          <p:cNvPr id="4" name="Grafik 3"/>
          <p:cNvPicPr>
            <a:picLocks noChangeAspect="1"/>
          </p:cNvPicPr>
          <p:nvPr/>
        </p:nvPicPr>
        <p:blipFill>
          <a:blip r:embed="rId4"/>
          <a:stretch>
            <a:fillRect/>
          </a:stretch>
        </p:blipFill>
        <p:spPr>
          <a:xfrm>
            <a:off x="12819" y="4407269"/>
            <a:ext cx="4445870" cy="2378414"/>
          </a:xfrm>
          <a:prstGeom prst="rect">
            <a:avLst/>
          </a:prstGeom>
        </p:spPr>
      </p:pic>
      <p:sp>
        <p:nvSpPr>
          <p:cNvPr id="5" name="Textfeld 4"/>
          <p:cNvSpPr txBox="1"/>
          <p:nvPr/>
        </p:nvSpPr>
        <p:spPr>
          <a:xfrm>
            <a:off x="10558914" y="6285297"/>
            <a:ext cx="981777" cy="369332"/>
          </a:xfrm>
          <a:prstGeom prst="rect">
            <a:avLst/>
          </a:prstGeom>
          <a:noFill/>
        </p:spPr>
        <p:txBody>
          <a:bodyPr wrap="square" rtlCol="0">
            <a:spAutoFit/>
          </a:bodyPr>
          <a:lstStyle/>
          <a:p>
            <a:r>
              <a:rPr lang="de-DE" dirty="0">
                <a:hlinkClick r:id="rId5" action="ppaction://hlinksldjump"/>
              </a:rPr>
              <a:t>zurück</a:t>
            </a:r>
            <a:endParaRPr lang="de-DE" dirty="0"/>
          </a:p>
        </p:txBody>
      </p:sp>
      <p:sp>
        <p:nvSpPr>
          <p:cNvPr id="6" name="Textfeld 5">
            <a:extLst>
              <a:ext uri="{FF2B5EF4-FFF2-40B4-BE49-F238E27FC236}">
                <a16:creationId xmlns:a16="http://schemas.microsoft.com/office/drawing/2014/main" id="{263388AE-5137-4765-9C62-9662AEBA118B}"/>
              </a:ext>
            </a:extLst>
          </p:cNvPr>
          <p:cNvSpPr txBox="1"/>
          <p:nvPr/>
        </p:nvSpPr>
        <p:spPr>
          <a:xfrm>
            <a:off x="1949313" y="-236719"/>
            <a:ext cx="4583567" cy="3770263"/>
          </a:xfrm>
          <a:prstGeom prst="rect">
            <a:avLst/>
          </a:prstGeom>
          <a:solidFill>
            <a:schemeClr val="bg1"/>
          </a:solidFill>
        </p:spPr>
        <p:txBody>
          <a:bodyPr wrap="square" rtlCol="0">
            <a:spAutoFit/>
          </a:bodyPr>
          <a:lstStyle/>
          <a:p>
            <a:r>
              <a:rPr lang="de-DE" sz="23900" dirty="0"/>
              <a:t>2,7</a:t>
            </a:r>
            <a:r>
              <a:rPr lang="de-DE" sz="2800" dirty="0"/>
              <a:t>%</a:t>
            </a:r>
            <a:endParaRPr lang="de-DE" dirty="0"/>
          </a:p>
        </p:txBody>
      </p:sp>
      <p:pic>
        <p:nvPicPr>
          <p:cNvPr id="7" name="Grafik 6">
            <a:extLst>
              <a:ext uri="{FF2B5EF4-FFF2-40B4-BE49-F238E27FC236}">
                <a16:creationId xmlns:a16="http://schemas.microsoft.com/office/drawing/2014/main" id="{757E23E8-3603-4564-B925-8ADE7A215E0E}"/>
              </a:ext>
            </a:extLst>
          </p:cNvPr>
          <p:cNvPicPr>
            <a:picLocks noChangeAspect="1"/>
          </p:cNvPicPr>
          <p:nvPr/>
        </p:nvPicPr>
        <p:blipFill rotWithShape="1">
          <a:blip r:embed="rId2"/>
          <a:srcRect t="65638" r="44999"/>
          <a:stretch/>
        </p:blipFill>
        <p:spPr>
          <a:xfrm>
            <a:off x="83099" y="2835517"/>
            <a:ext cx="4228132" cy="1536833"/>
          </a:xfrm>
          <a:prstGeom prst="rect">
            <a:avLst/>
          </a:prstGeom>
        </p:spPr>
      </p:pic>
      <p:sp>
        <p:nvSpPr>
          <p:cNvPr id="9" name="Textfeld 8">
            <a:extLst>
              <a:ext uri="{FF2B5EF4-FFF2-40B4-BE49-F238E27FC236}">
                <a16:creationId xmlns:a16="http://schemas.microsoft.com/office/drawing/2014/main" id="{C090D795-E0A5-47F3-A1AF-756A7573FF74}"/>
              </a:ext>
            </a:extLst>
          </p:cNvPr>
          <p:cNvSpPr txBox="1"/>
          <p:nvPr/>
        </p:nvSpPr>
        <p:spPr>
          <a:xfrm>
            <a:off x="4288702" y="3112234"/>
            <a:ext cx="2221649" cy="1046480"/>
          </a:xfrm>
          <a:prstGeom prst="rect">
            <a:avLst/>
          </a:prstGeom>
          <a:solidFill>
            <a:schemeClr val="bg1"/>
          </a:solidFill>
        </p:spPr>
        <p:txBody>
          <a:bodyPr wrap="square" rtlCol="0">
            <a:spAutoFit/>
          </a:bodyPr>
          <a:lstStyle/>
          <a:p>
            <a:endParaRPr lang="de-DE" dirty="0"/>
          </a:p>
        </p:txBody>
      </p:sp>
      <p:sp>
        <p:nvSpPr>
          <p:cNvPr id="10" name="Textfeld 9">
            <a:extLst>
              <a:ext uri="{FF2B5EF4-FFF2-40B4-BE49-F238E27FC236}">
                <a16:creationId xmlns:a16="http://schemas.microsoft.com/office/drawing/2014/main" id="{4B427455-EB1D-4892-A90C-604AD057EE26}"/>
              </a:ext>
            </a:extLst>
          </p:cNvPr>
          <p:cNvSpPr txBox="1"/>
          <p:nvPr/>
        </p:nvSpPr>
        <p:spPr>
          <a:xfrm>
            <a:off x="203201" y="-211884"/>
            <a:ext cx="1979898" cy="590456"/>
          </a:xfrm>
          <a:prstGeom prst="rect">
            <a:avLst/>
          </a:prstGeom>
          <a:solidFill>
            <a:schemeClr val="bg1"/>
          </a:solidFill>
        </p:spPr>
        <p:txBody>
          <a:bodyPr wrap="square" rtlCol="0">
            <a:spAutoFit/>
          </a:bodyPr>
          <a:lstStyle/>
          <a:p>
            <a:endParaRPr lang="de-DE" dirty="0"/>
          </a:p>
        </p:txBody>
      </p:sp>
      <p:pic>
        <p:nvPicPr>
          <p:cNvPr id="12" name="Grafik 11">
            <a:extLst>
              <a:ext uri="{FF2B5EF4-FFF2-40B4-BE49-F238E27FC236}">
                <a16:creationId xmlns:a16="http://schemas.microsoft.com/office/drawing/2014/main" id="{2EEFE1F7-1FB3-426A-98D6-0135587007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9367" y="2019394"/>
            <a:ext cx="5701034" cy="791652"/>
          </a:xfrm>
          <a:prstGeom prst="rect">
            <a:avLst/>
          </a:prstGeom>
        </p:spPr>
      </p:pic>
      <p:sp>
        <p:nvSpPr>
          <p:cNvPr id="13" name="Textfeld 12">
            <a:extLst>
              <a:ext uri="{FF2B5EF4-FFF2-40B4-BE49-F238E27FC236}">
                <a16:creationId xmlns:a16="http://schemas.microsoft.com/office/drawing/2014/main" id="{5C2A313F-71EB-4BD0-AB0F-0105A36927EB}"/>
              </a:ext>
            </a:extLst>
          </p:cNvPr>
          <p:cNvSpPr txBox="1"/>
          <p:nvPr/>
        </p:nvSpPr>
        <p:spPr>
          <a:xfrm>
            <a:off x="7930695" y="5810319"/>
            <a:ext cx="4261305" cy="400110"/>
          </a:xfrm>
          <a:prstGeom prst="rect">
            <a:avLst/>
          </a:prstGeom>
          <a:noFill/>
        </p:spPr>
        <p:txBody>
          <a:bodyPr wrap="square">
            <a:spAutoFit/>
          </a:bodyPr>
          <a:lstStyle/>
          <a:p>
            <a:r>
              <a:rPr lang="de-DE" sz="2000" dirty="0"/>
              <a:t>www.energy-charts.info</a:t>
            </a:r>
          </a:p>
        </p:txBody>
      </p:sp>
      <p:sp>
        <p:nvSpPr>
          <p:cNvPr id="11" name="Textfeld 10">
            <a:extLst>
              <a:ext uri="{FF2B5EF4-FFF2-40B4-BE49-F238E27FC236}">
                <a16:creationId xmlns:a16="http://schemas.microsoft.com/office/drawing/2014/main" id="{0EB55198-3903-4C98-ABE1-6EE5DA9304A8}"/>
              </a:ext>
            </a:extLst>
          </p:cNvPr>
          <p:cNvSpPr txBox="1"/>
          <p:nvPr/>
        </p:nvSpPr>
        <p:spPr>
          <a:xfrm>
            <a:off x="8098178" y="4499519"/>
            <a:ext cx="3589871" cy="954107"/>
          </a:xfrm>
          <a:prstGeom prst="rect">
            <a:avLst/>
          </a:prstGeom>
          <a:noFill/>
        </p:spPr>
        <p:txBody>
          <a:bodyPr wrap="square" rtlCol="0">
            <a:spAutoFit/>
          </a:bodyPr>
          <a:lstStyle/>
          <a:p>
            <a:r>
              <a:rPr lang="de-DE" sz="2800" dirty="0"/>
              <a:t>Positive Geschichten erzählen</a:t>
            </a:r>
          </a:p>
        </p:txBody>
      </p:sp>
    </p:spTree>
    <p:extLst>
      <p:ext uri="{BB962C8B-B14F-4D97-AF65-F5344CB8AC3E}">
        <p14:creationId xmlns:p14="http://schemas.microsoft.com/office/powerpoint/2010/main" val="1407254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795654" y="89210"/>
            <a:ext cx="9038168" cy="7528560"/>
          </a:xfrm>
          <a:prstGeom prst="rect">
            <a:avLst/>
          </a:prstGeom>
        </p:spPr>
      </p:pic>
      <p:sp>
        <p:nvSpPr>
          <p:cNvPr id="3" name="Textfeld 2"/>
          <p:cNvSpPr txBox="1"/>
          <p:nvPr/>
        </p:nvSpPr>
        <p:spPr>
          <a:xfrm>
            <a:off x="10166684" y="6280484"/>
            <a:ext cx="1780674" cy="369332"/>
          </a:xfrm>
          <a:prstGeom prst="rect">
            <a:avLst/>
          </a:prstGeom>
          <a:noFill/>
        </p:spPr>
        <p:txBody>
          <a:bodyPr wrap="square" rtlCol="0">
            <a:spAutoFit/>
          </a:bodyPr>
          <a:lstStyle/>
          <a:p>
            <a:r>
              <a:rPr lang="de-DE" dirty="0">
                <a:hlinkClick r:id="rId3" action="ppaction://hlinksldjump"/>
              </a:rPr>
              <a:t>zurück</a:t>
            </a:r>
            <a:endParaRPr lang="de-DE" dirty="0"/>
          </a:p>
        </p:txBody>
      </p:sp>
    </p:spTree>
    <p:extLst>
      <p:ext uri="{BB962C8B-B14F-4D97-AF65-F5344CB8AC3E}">
        <p14:creationId xmlns:p14="http://schemas.microsoft.com/office/powerpoint/2010/main" val="526009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0166684" y="6280484"/>
            <a:ext cx="1780674" cy="369332"/>
          </a:xfrm>
          <a:prstGeom prst="rect">
            <a:avLst/>
          </a:prstGeom>
          <a:noFill/>
        </p:spPr>
        <p:txBody>
          <a:bodyPr wrap="square" rtlCol="0">
            <a:spAutoFit/>
          </a:bodyPr>
          <a:lstStyle/>
          <a:p>
            <a:r>
              <a:rPr lang="de-DE" dirty="0">
                <a:hlinkClick r:id="rId2" action="ppaction://hlinksldjump"/>
              </a:rPr>
              <a:t>zurück</a:t>
            </a:r>
            <a:endParaRPr lang="de-DE" dirty="0"/>
          </a:p>
        </p:txBody>
      </p:sp>
      <p:pic>
        <p:nvPicPr>
          <p:cNvPr id="5" name="Grafik 4">
            <a:extLst>
              <a:ext uri="{FF2B5EF4-FFF2-40B4-BE49-F238E27FC236}">
                <a16:creationId xmlns:a16="http://schemas.microsoft.com/office/drawing/2014/main" id="{D89A359C-1572-4B0A-B517-558048938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97" y="718090"/>
            <a:ext cx="5364779" cy="6106455"/>
          </a:xfrm>
          <a:prstGeom prst="rect">
            <a:avLst/>
          </a:prstGeom>
        </p:spPr>
      </p:pic>
      <p:sp>
        <p:nvSpPr>
          <p:cNvPr id="8" name="Textfeld 7">
            <a:extLst>
              <a:ext uri="{FF2B5EF4-FFF2-40B4-BE49-F238E27FC236}">
                <a16:creationId xmlns:a16="http://schemas.microsoft.com/office/drawing/2014/main" id="{B30C8678-5644-49E0-AE6D-881ED393583F}"/>
              </a:ext>
            </a:extLst>
          </p:cNvPr>
          <p:cNvSpPr txBox="1"/>
          <p:nvPr/>
        </p:nvSpPr>
        <p:spPr>
          <a:xfrm>
            <a:off x="5832088" y="864331"/>
            <a:ext cx="4657982" cy="1323439"/>
          </a:xfrm>
          <a:prstGeom prst="rect">
            <a:avLst/>
          </a:prstGeom>
          <a:noFill/>
        </p:spPr>
        <p:txBody>
          <a:bodyPr wrap="square" rtlCol="0">
            <a:spAutoFit/>
          </a:bodyPr>
          <a:lstStyle/>
          <a:p>
            <a:r>
              <a:rPr lang="de-DE" sz="4000" dirty="0"/>
              <a:t>Positive konservative Geschichten erzählen</a:t>
            </a:r>
          </a:p>
        </p:txBody>
      </p:sp>
      <p:pic>
        <p:nvPicPr>
          <p:cNvPr id="9" name="Grafik 8">
            <a:extLst>
              <a:ext uri="{FF2B5EF4-FFF2-40B4-BE49-F238E27FC236}">
                <a16:creationId xmlns:a16="http://schemas.microsoft.com/office/drawing/2014/main" id="{DEB335E8-6D97-4158-B135-059204569C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098" y="3813718"/>
            <a:ext cx="6330363" cy="3044282"/>
          </a:xfrm>
          <a:prstGeom prst="rect">
            <a:avLst/>
          </a:prstGeom>
        </p:spPr>
      </p:pic>
      <p:pic>
        <p:nvPicPr>
          <p:cNvPr id="11" name="Grafik 10">
            <a:extLst>
              <a:ext uri="{FF2B5EF4-FFF2-40B4-BE49-F238E27FC236}">
                <a16:creationId xmlns:a16="http://schemas.microsoft.com/office/drawing/2014/main" id="{B578A1EA-F9BB-4B7A-ADB7-37DD6BCCB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098" y="3078048"/>
            <a:ext cx="4745368" cy="635309"/>
          </a:xfrm>
          <a:prstGeom prst="rect">
            <a:avLst/>
          </a:prstGeom>
        </p:spPr>
      </p:pic>
      <p:sp>
        <p:nvSpPr>
          <p:cNvPr id="7" name="Rechteck 6">
            <a:extLst>
              <a:ext uri="{FF2B5EF4-FFF2-40B4-BE49-F238E27FC236}">
                <a16:creationId xmlns:a16="http://schemas.microsoft.com/office/drawing/2014/main" id="{20037AB5-DF61-42F8-8ED9-54BB1CC29078}"/>
              </a:ext>
            </a:extLst>
          </p:cNvPr>
          <p:cNvSpPr/>
          <p:nvPr/>
        </p:nvSpPr>
        <p:spPr>
          <a:xfrm>
            <a:off x="5832088" y="887533"/>
            <a:ext cx="4657982" cy="1300237"/>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28180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63390" y="1795440"/>
            <a:ext cx="11256083" cy="4708981"/>
          </a:xfrm>
          <a:prstGeom prst="rect">
            <a:avLst/>
          </a:prstGeom>
          <a:solidFill>
            <a:srgbClr val="145184"/>
          </a:solidFill>
        </p:spPr>
        <p:txBody>
          <a:bodyPr wrap="square">
            <a:spAutoFit/>
          </a:bodyPr>
          <a:lstStyle/>
          <a:p>
            <a:pPr lvl="0"/>
            <a:r>
              <a:rPr lang="de-DE" sz="3400" b="1" dirty="0">
                <a:solidFill>
                  <a:schemeClr val="bg1"/>
                </a:solidFill>
              </a:rPr>
              <a:t>„Stadt-Land-Fluss“: Notiere zum Buchstaben jeweils eine … </a:t>
            </a:r>
          </a:p>
          <a:p>
            <a:pPr lvl="0"/>
            <a:endParaRPr lang="de-DE" sz="3400" b="1" dirty="0">
              <a:solidFill>
                <a:schemeClr val="bg1"/>
              </a:solidFill>
            </a:endParaRPr>
          </a:p>
          <a:p>
            <a:pPr lvl="0"/>
            <a:r>
              <a:rPr lang="de-DE" sz="3400" b="1" dirty="0">
                <a:solidFill>
                  <a:schemeClr val="bg1"/>
                </a:solidFill>
              </a:rPr>
              <a:t>E, D, A …</a:t>
            </a:r>
          </a:p>
          <a:p>
            <a:pPr lvl="0"/>
            <a:endParaRPr lang="de-DE" sz="2200" b="1" dirty="0">
              <a:solidFill>
                <a:schemeClr val="bg1"/>
              </a:solidFill>
            </a:endParaRPr>
          </a:p>
          <a:p>
            <a:pPr lvl="0"/>
            <a:r>
              <a:rPr lang="de-DE" sz="2200" dirty="0">
                <a:solidFill>
                  <a:schemeClr val="bg1"/>
                </a:solidFill>
              </a:rPr>
              <a:t>Klimawandelfolgen   I    Individual </a:t>
            </a:r>
            <a:r>
              <a:rPr lang="de-DE" sz="2200" dirty="0" err="1">
                <a:solidFill>
                  <a:schemeClr val="bg1"/>
                </a:solidFill>
              </a:rPr>
              <a:t>sphere</a:t>
            </a:r>
            <a:r>
              <a:rPr lang="de-DE" sz="2200" dirty="0">
                <a:solidFill>
                  <a:schemeClr val="bg1"/>
                </a:solidFill>
              </a:rPr>
              <a:t> </a:t>
            </a:r>
            <a:r>
              <a:rPr lang="de-DE" sz="2200" dirty="0" err="1">
                <a:solidFill>
                  <a:schemeClr val="bg1"/>
                </a:solidFill>
              </a:rPr>
              <a:t>action</a:t>
            </a:r>
            <a:r>
              <a:rPr lang="de-DE" sz="2200" dirty="0">
                <a:solidFill>
                  <a:schemeClr val="bg1"/>
                </a:solidFill>
              </a:rPr>
              <a:t>    I    </a:t>
            </a:r>
            <a:r>
              <a:rPr lang="de-DE" sz="2200" dirty="0" err="1">
                <a:solidFill>
                  <a:schemeClr val="bg1"/>
                </a:solidFill>
              </a:rPr>
              <a:t>public</a:t>
            </a:r>
            <a:r>
              <a:rPr lang="de-DE" sz="2200" dirty="0">
                <a:solidFill>
                  <a:schemeClr val="bg1"/>
                </a:solidFill>
              </a:rPr>
              <a:t> </a:t>
            </a:r>
            <a:r>
              <a:rPr lang="de-DE" sz="2200" dirty="0" err="1">
                <a:solidFill>
                  <a:schemeClr val="bg1"/>
                </a:solidFill>
              </a:rPr>
              <a:t>sphere</a:t>
            </a:r>
            <a:r>
              <a:rPr lang="de-DE" sz="2200" dirty="0">
                <a:solidFill>
                  <a:schemeClr val="bg1"/>
                </a:solidFill>
              </a:rPr>
              <a:t> </a:t>
            </a:r>
            <a:r>
              <a:rPr lang="de-DE" sz="2200" dirty="0" err="1">
                <a:solidFill>
                  <a:schemeClr val="bg1"/>
                </a:solidFill>
              </a:rPr>
              <a:t>action</a:t>
            </a:r>
            <a:r>
              <a:rPr lang="de-DE" sz="2200" dirty="0">
                <a:solidFill>
                  <a:schemeClr val="bg1"/>
                </a:solidFill>
              </a:rPr>
              <a:t>    I     Verantwortliche</a:t>
            </a:r>
          </a:p>
          <a:p>
            <a:pPr lvl="0"/>
            <a:endParaRPr lang="de-DE" sz="2200" dirty="0">
              <a:solidFill>
                <a:schemeClr val="bg1"/>
              </a:solidFill>
            </a:endParaRPr>
          </a:p>
          <a:p>
            <a:pPr lvl="0"/>
            <a:endParaRPr lang="de-DE" sz="2200" dirty="0">
              <a:solidFill>
                <a:schemeClr val="bg1"/>
              </a:solidFill>
            </a:endParaRPr>
          </a:p>
          <a:p>
            <a:pPr lvl="0"/>
            <a:endParaRPr lang="de-DE" sz="2200" dirty="0">
              <a:solidFill>
                <a:schemeClr val="bg1"/>
              </a:solidFill>
            </a:endParaRPr>
          </a:p>
          <a:p>
            <a:pPr lvl="0"/>
            <a:endParaRPr lang="de-DE" sz="2200" dirty="0">
              <a:solidFill>
                <a:schemeClr val="bg1"/>
              </a:solidFill>
            </a:endParaRPr>
          </a:p>
          <a:p>
            <a:pPr lvl="0"/>
            <a:endParaRPr lang="de-DE" sz="2200" dirty="0">
              <a:solidFill>
                <a:schemeClr val="bg1"/>
              </a:solidFill>
            </a:endParaRPr>
          </a:p>
          <a:p>
            <a:pPr lvl="0"/>
            <a:r>
              <a:rPr lang="de-DE" sz="2200" dirty="0">
                <a:solidFill>
                  <a:schemeClr val="bg1"/>
                </a:solidFill>
              </a:rPr>
              <a:t> </a:t>
            </a:r>
          </a:p>
          <a:p>
            <a:pPr lvl="0"/>
            <a:endParaRPr lang="de-DE" sz="2200" dirty="0">
              <a:solidFill>
                <a:schemeClr val="bg1"/>
              </a:solidFill>
            </a:endParaRPr>
          </a:p>
        </p:txBody>
      </p:sp>
      <p:sp>
        <p:nvSpPr>
          <p:cNvPr id="5" name="Textfeld 4">
            <a:extLst>
              <a:ext uri="{FF2B5EF4-FFF2-40B4-BE49-F238E27FC236}">
                <a16:creationId xmlns:a16="http://schemas.microsoft.com/office/drawing/2014/main" id="{AD3D10BA-33CA-4AFD-922C-3DB0654B04DA}"/>
              </a:ext>
            </a:extLst>
          </p:cNvPr>
          <p:cNvSpPr txBox="1"/>
          <p:nvPr/>
        </p:nvSpPr>
        <p:spPr>
          <a:xfrm>
            <a:off x="4281544" y="138168"/>
            <a:ext cx="7637929" cy="369332"/>
          </a:xfrm>
          <a:prstGeom prst="rect">
            <a:avLst/>
          </a:prstGeom>
          <a:solidFill>
            <a:schemeClr val="bg1">
              <a:lumMod val="85000"/>
            </a:schemeClr>
          </a:solidFill>
        </p:spPr>
        <p:txBody>
          <a:bodyPr wrap="square" rtlCol="0">
            <a:spAutoFit/>
          </a:bodyPr>
          <a:lstStyle/>
          <a:p>
            <a:r>
              <a:rPr lang="de-DE" dirty="0"/>
              <a:t>1. Fehlvorstellungen -&gt; 2. Basisfakten zu Klimapolitik -&gt; </a:t>
            </a:r>
            <a:r>
              <a:rPr lang="de-DE" b="1" dirty="0"/>
              <a:t>3. Public </a:t>
            </a:r>
            <a:r>
              <a:rPr lang="de-DE" b="1" dirty="0" err="1"/>
              <a:t>sphere</a:t>
            </a:r>
            <a:r>
              <a:rPr lang="de-DE" b="1" dirty="0"/>
              <a:t> </a:t>
            </a:r>
            <a:r>
              <a:rPr lang="de-DE" b="1" dirty="0" err="1"/>
              <a:t>actions</a:t>
            </a:r>
            <a:endParaRPr lang="de-DE" b="1" dirty="0"/>
          </a:p>
        </p:txBody>
      </p:sp>
      <p:pic>
        <p:nvPicPr>
          <p:cNvPr id="6" name="Grafik 5">
            <a:extLst>
              <a:ext uri="{FF2B5EF4-FFF2-40B4-BE49-F238E27FC236}">
                <a16:creationId xmlns:a16="http://schemas.microsoft.com/office/drawing/2014/main" id="{6C4EAEF6-CEDB-4568-8BD9-A485EFF4505C}"/>
              </a:ext>
            </a:extLst>
          </p:cNvPr>
          <p:cNvPicPr>
            <a:picLocks noChangeAspect="1"/>
          </p:cNvPicPr>
          <p:nvPr/>
        </p:nvPicPr>
        <p:blipFill>
          <a:blip r:embed="rId3"/>
          <a:stretch>
            <a:fillRect/>
          </a:stretch>
        </p:blipFill>
        <p:spPr>
          <a:xfrm>
            <a:off x="9694606" y="507500"/>
            <a:ext cx="1209368" cy="1198373"/>
          </a:xfrm>
          <a:prstGeom prst="rect">
            <a:avLst/>
          </a:prstGeom>
        </p:spPr>
      </p:pic>
    </p:spTree>
    <p:extLst>
      <p:ext uri="{BB962C8B-B14F-4D97-AF65-F5344CB8AC3E}">
        <p14:creationId xmlns:p14="http://schemas.microsoft.com/office/powerpoint/2010/main" val="1299892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2"/>
          <p:cNvSpPr txBox="1"/>
          <p:nvPr/>
        </p:nvSpPr>
        <p:spPr>
          <a:xfrm>
            <a:off x="829076" y="965349"/>
            <a:ext cx="11772108" cy="5906745"/>
          </a:xfrm>
          <a:prstGeom prst="rect">
            <a:avLst/>
          </a:prstGeom>
        </p:spPr>
        <p:txBody>
          <a:bodyPr vert="horz" wrap="square" lIns="0" tIns="12700" rIns="0" bIns="0" rtlCol="0">
            <a:spAutoFit/>
          </a:bodyPr>
          <a:lstStyle/>
          <a:p>
            <a:pPr marL="3810">
              <a:tabLst>
                <a:tab pos="3239770" algn="l"/>
              </a:tabLst>
            </a:pPr>
            <a:r>
              <a:rPr lang="de-DE" sz="4000" b="1" dirty="0"/>
              <a:t>1. Warum „didaktische Prinzipien“ ?</a:t>
            </a:r>
          </a:p>
          <a:p>
            <a:pPr marL="3810">
              <a:tabLst>
                <a:tab pos="3239770" algn="l"/>
              </a:tabLst>
            </a:pPr>
            <a:endParaRPr lang="de-DE" sz="1600" dirty="0"/>
          </a:p>
          <a:p>
            <a:pPr marL="3810">
              <a:spcAft>
                <a:spcPts val="600"/>
              </a:spcAft>
              <a:tabLst>
                <a:tab pos="3239770" algn="l"/>
              </a:tabLst>
            </a:pPr>
            <a:r>
              <a:rPr lang="de-DE" sz="3400" dirty="0"/>
              <a:t>„Didaktische Prinzipien“</a:t>
            </a:r>
          </a:p>
          <a:p>
            <a:pPr marL="575310" indent="-571500">
              <a:buFont typeface="Arial" panose="020B0604020202020204" pitchFamily="34" charset="0"/>
              <a:buChar char="•"/>
              <a:tabLst>
                <a:tab pos="3239770" algn="l"/>
              </a:tabLst>
            </a:pPr>
            <a:r>
              <a:rPr lang="de-DE" sz="3400" spc="-1" dirty="0"/>
              <a:t>e</a:t>
            </a:r>
            <a:r>
              <a:rPr lang="de-DE" sz="3400" b="0" strike="noStrike" spc="-1" dirty="0"/>
              <a:t>rmöglichen „</a:t>
            </a:r>
            <a:r>
              <a:rPr lang="de-DE" sz="3400" b="1" strike="noStrike" spc="-1" dirty="0">
                <a:solidFill>
                  <a:srgbClr val="0070C0"/>
                </a:solidFill>
              </a:rPr>
              <a:t>begrifflich fixierte Unterrichtskonzepte</a:t>
            </a:r>
            <a:r>
              <a:rPr lang="de-DE" sz="3400" b="0" strike="noStrike" spc="-1" dirty="0"/>
              <a:t>“ </a:t>
            </a:r>
            <a:br>
              <a:rPr lang="de-DE" sz="3400" b="0" strike="noStrike" spc="-1" dirty="0"/>
            </a:br>
            <a:r>
              <a:rPr lang="de-DE" sz="2400" b="0" strike="noStrike" spc="-1" dirty="0"/>
              <a:t>(</a:t>
            </a:r>
            <a:r>
              <a:rPr lang="de-DE" sz="2400" dirty="0"/>
              <a:t>Mühlhausen, Gegenseitige Hospitation, Die Deutsche Schule, 1991, 217)</a:t>
            </a:r>
            <a:endParaRPr lang="de-DE" sz="3400" dirty="0"/>
          </a:p>
          <a:p>
            <a:pPr marL="575310" indent="-571500">
              <a:buFont typeface="Arial" panose="020B0604020202020204" pitchFamily="34" charset="0"/>
              <a:buChar char="•"/>
              <a:tabLst>
                <a:tab pos="3239770" algn="l"/>
              </a:tabLst>
            </a:pPr>
            <a:r>
              <a:rPr lang="de-DE" sz="3400" dirty="0"/>
              <a:t>geben Orientierung</a:t>
            </a:r>
          </a:p>
          <a:p>
            <a:pPr marL="575310" indent="-571500">
              <a:buFont typeface="Arial" panose="020B0604020202020204" pitchFamily="34" charset="0"/>
              <a:buChar char="•"/>
              <a:tabLst>
                <a:tab pos="3239770" algn="l"/>
              </a:tabLst>
            </a:pPr>
            <a:r>
              <a:rPr lang="de-DE" sz="3400" dirty="0"/>
              <a:t>resümieren den Erkenntnisstand der fachdidaktischen Forschung</a:t>
            </a:r>
          </a:p>
          <a:p>
            <a:pPr marL="575310" indent="-571500">
              <a:buFont typeface="Arial" panose="020B0604020202020204" pitchFamily="34" charset="0"/>
              <a:buChar char="•"/>
              <a:tabLst>
                <a:tab pos="3239770" algn="l"/>
              </a:tabLst>
            </a:pPr>
            <a:r>
              <a:rPr lang="de-DE" sz="3400" dirty="0"/>
              <a:t>sichern Lernerfolge</a:t>
            </a:r>
          </a:p>
          <a:p>
            <a:pPr marL="575310" indent="-571500">
              <a:buFont typeface="Arial" panose="020B0604020202020204" pitchFamily="34" charset="0"/>
              <a:buChar char="•"/>
              <a:tabLst>
                <a:tab pos="3239770" algn="l"/>
              </a:tabLst>
            </a:pPr>
            <a:r>
              <a:rPr lang="de-DE" sz="3400" dirty="0"/>
              <a:t>gibt es in jedem Fach!</a:t>
            </a:r>
          </a:p>
          <a:p>
            <a:pPr marL="3810">
              <a:tabLst>
                <a:tab pos="3239770" algn="l"/>
              </a:tabLst>
            </a:pPr>
            <a:endParaRPr lang="de-DE" sz="4000" dirty="0"/>
          </a:p>
          <a:p>
            <a:pPr marL="3810">
              <a:tabLst>
                <a:tab pos="3239770" algn="l"/>
              </a:tabLst>
            </a:pPr>
            <a:endParaRPr lang="de-DE" sz="2000" dirty="0"/>
          </a:p>
        </p:txBody>
      </p:sp>
    </p:spTree>
    <p:extLst>
      <p:ext uri="{BB962C8B-B14F-4D97-AF65-F5344CB8AC3E}">
        <p14:creationId xmlns:p14="http://schemas.microsoft.com/office/powerpoint/2010/main" val="3811091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9952" y="1211404"/>
            <a:ext cx="10515600" cy="720870"/>
          </a:xfrm>
        </p:spPr>
        <p:txBody>
          <a:bodyPr>
            <a:noAutofit/>
          </a:bodyPr>
          <a:lstStyle/>
          <a:p>
            <a:r>
              <a:rPr lang="de-DE" sz="4800" b="1" dirty="0"/>
              <a:t>Wo kann ich die Ergebnisse der </a:t>
            </a:r>
            <a:br>
              <a:rPr lang="de-DE" sz="4800" b="1" dirty="0"/>
            </a:br>
            <a:r>
              <a:rPr lang="de-DE" sz="4800" b="1" dirty="0"/>
              <a:t>Workshops nachlesen? </a:t>
            </a:r>
          </a:p>
        </p:txBody>
      </p:sp>
      <p:pic>
        <p:nvPicPr>
          <p:cNvPr id="6" name="Grafik 5">
            <a:extLst>
              <a:ext uri="{FF2B5EF4-FFF2-40B4-BE49-F238E27FC236}">
                <a16:creationId xmlns:a16="http://schemas.microsoft.com/office/drawing/2014/main" id="{EC88601C-A7EB-4B99-8252-9CE482E128CE}"/>
              </a:ext>
            </a:extLst>
          </p:cNvPr>
          <p:cNvPicPr>
            <a:picLocks noChangeAspect="1"/>
          </p:cNvPicPr>
          <p:nvPr/>
        </p:nvPicPr>
        <p:blipFill>
          <a:blip r:embed="rId3"/>
          <a:stretch>
            <a:fillRect/>
          </a:stretch>
        </p:blipFill>
        <p:spPr>
          <a:xfrm>
            <a:off x="9694606" y="507500"/>
            <a:ext cx="1209368" cy="1198373"/>
          </a:xfrm>
          <a:prstGeom prst="rect">
            <a:avLst/>
          </a:prstGeom>
        </p:spPr>
      </p:pic>
      <p:sp>
        <p:nvSpPr>
          <p:cNvPr id="7" name="Textfeld 6">
            <a:extLst>
              <a:ext uri="{FF2B5EF4-FFF2-40B4-BE49-F238E27FC236}">
                <a16:creationId xmlns:a16="http://schemas.microsoft.com/office/drawing/2014/main" id="{75310BB0-FF2C-4913-A2B2-5F4CDF3D152D}"/>
              </a:ext>
            </a:extLst>
          </p:cNvPr>
          <p:cNvSpPr txBox="1"/>
          <p:nvPr/>
        </p:nvSpPr>
        <p:spPr>
          <a:xfrm>
            <a:off x="9694606" y="1742368"/>
            <a:ext cx="2026734" cy="379812"/>
          </a:xfrm>
          <a:prstGeom prst="rect">
            <a:avLst/>
          </a:prstGeom>
          <a:noFill/>
        </p:spPr>
        <p:txBody>
          <a:bodyPr wrap="square">
            <a:spAutoFit/>
          </a:bodyPr>
          <a:lstStyle/>
          <a:p>
            <a:r>
              <a:rPr lang="de-DE" dirty="0"/>
              <a:t>www.sts-bv.de/blog</a:t>
            </a:r>
          </a:p>
        </p:txBody>
      </p:sp>
      <p:pic>
        <p:nvPicPr>
          <p:cNvPr id="8" name="Grafik 7">
            <a:extLst>
              <a:ext uri="{FF2B5EF4-FFF2-40B4-BE49-F238E27FC236}">
                <a16:creationId xmlns:a16="http://schemas.microsoft.com/office/drawing/2014/main" id="{D09A2001-2E72-4EEE-841B-316F9C10D811}"/>
              </a:ext>
            </a:extLst>
          </p:cNvPr>
          <p:cNvPicPr>
            <a:picLocks noChangeAspect="1"/>
          </p:cNvPicPr>
          <p:nvPr/>
        </p:nvPicPr>
        <p:blipFill>
          <a:blip r:embed="rId4"/>
          <a:stretch>
            <a:fillRect/>
          </a:stretch>
        </p:blipFill>
        <p:spPr>
          <a:xfrm>
            <a:off x="470660" y="2122180"/>
            <a:ext cx="3907195" cy="4735820"/>
          </a:xfrm>
          <a:prstGeom prst="rect">
            <a:avLst/>
          </a:prstGeom>
        </p:spPr>
      </p:pic>
      <p:pic>
        <p:nvPicPr>
          <p:cNvPr id="10" name="Grafik 9">
            <a:extLst>
              <a:ext uri="{FF2B5EF4-FFF2-40B4-BE49-F238E27FC236}">
                <a16:creationId xmlns:a16="http://schemas.microsoft.com/office/drawing/2014/main" id="{B54028DC-7A9E-4635-955D-59E74D309B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8840" y="2230244"/>
            <a:ext cx="7032480" cy="4627756"/>
          </a:xfrm>
          <a:prstGeom prst="rect">
            <a:avLst/>
          </a:prstGeom>
        </p:spPr>
      </p:pic>
    </p:spTree>
    <p:extLst>
      <p:ext uri="{BB962C8B-B14F-4D97-AF65-F5344CB8AC3E}">
        <p14:creationId xmlns:p14="http://schemas.microsoft.com/office/powerpoint/2010/main" val="1582139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9952" y="1211404"/>
            <a:ext cx="10515600" cy="720870"/>
          </a:xfrm>
        </p:spPr>
        <p:txBody>
          <a:bodyPr>
            <a:noAutofit/>
          </a:bodyPr>
          <a:lstStyle/>
          <a:p>
            <a:r>
              <a:rPr lang="de-DE" sz="4800" b="1" dirty="0"/>
              <a:t>Wo kann ich die Ergebnisse der </a:t>
            </a:r>
            <a:br>
              <a:rPr lang="de-DE" sz="4800" b="1" dirty="0"/>
            </a:br>
            <a:r>
              <a:rPr lang="de-DE" sz="4800" b="1" dirty="0"/>
              <a:t>Workshops nachlesen? </a:t>
            </a:r>
          </a:p>
        </p:txBody>
      </p:sp>
      <p:pic>
        <p:nvPicPr>
          <p:cNvPr id="6" name="Grafik 5">
            <a:extLst>
              <a:ext uri="{FF2B5EF4-FFF2-40B4-BE49-F238E27FC236}">
                <a16:creationId xmlns:a16="http://schemas.microsoft.com/office/drawing/2014/main" id="{EC88601C-A7EB-4B99-8252-9CE482E128CE}"/>
              </a:ext>
            </a:extLst>
          </p:cNvPr>
          <p:cNvPicPr>
            <a:picLocks noChangeAspect="1"/>
          </p:cNvPicPr>
          <p:nvPr/>
        </p:nvPicPr>
        <p:blipFill>
          <a:blip r:embed="rId3"/>
          <a:stretch>
            <a:fillRect/>
          </a:stretch>
        </p:blipFill>
        <p:spPr>
          <a:xfrm>
            <a:off x="9694606" y="507500"/>
            <a:ext cx="1209368" cy="1198373"/>
          </a:xfrm>
          <a:prstGeom prst="rect">
            <a:avLst/>
          </a:prstGeom>
        </p:spPr>
      </p:pic>
      <p:sp>
        <p:nvSpPr>
          <p:cNvPr id="7" name="Textfeld 6">
            <a:extLst>
              <a:ext uri="{FF2B5EF4-FFF2-40B4-BE49-F238E27FC236}">
                <a16:creationId xmlns:a16="http://schemas.microsoft.com/office/drawing/2014/main" id="{75310BB0-FF2C-4913-A2B2-5F4CDF3D152D}"/>
              </a:ext>
            </a:extLst>
          </p:cNvPr>
          <p:cNvSpPr txBox="1"/>
          <p:nvPr/>
        </p:nvSpPr>
        <p:spPr>
          <a:xfrm>
            <a:off x="9694606" y="1742368"/>
            <a:ext cx="2026734" cy="379812"/>
          </a:xfrm>
          <a:prstGeom prst="rect">
            <a:avLst/>
          </a:prstGeom>
          <a:noFill/>
        </p:spPr>
        <p:txBody>
          <a:bodyPr wrap="square">
            <a:spAutoFit/>
          </a:bodyPr>
          <a:lstStyle/>
          <a:p>
            <a:r>
              <a:rPr lang="de-DE" dirty="0"/>
              <a:t>www.sts-bv.de/blog</a:t>
            </a:r>
          </a:p>
        </p:txBody>
      </p:sp>
      <p:pic>
        <p:nvPicPr>
          <p:cNvPr id="4" name="Grafik 3">
            <a:extLst>
              <a:ext uri="{FF2B5EF4-FFF2-40B4-BE49-F238E27FC236}">
                <a16:creationId xmlns:a16="http://schemas.microsoft.com/office/drawing/2014/main" id="{A3165F50-4D80-4E7A-8549-CC0F908B3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63" y="2446271"/>
            <a:ext cx="6186204" cy="6551229"/>
          </a:xfrm>
          <a:prstGeom prst="rect">
            <a:avLst/>
          </a:prstGeom>
        </p:spPr>
      </p:pic>
      <p:pic>
        <p:nvPicPr>
          <p:cNvPr id="9" name="Grafik 8">
            <a:extLst>
              <a:ext uri="{FF2B5EF4-FFF2-40B4-BE49-F238E27FC236}">
                <a16:creationId xmlns:a16="http://schemas.microsoft.com/office/drawing/2014/main" id="{576D9BCC-9A38-4545-AB98-F16F3E75F8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636177"/>
            <a:ext cx="6635774" cy="7269581"/>
          </a:xfrm>
          <a:prstGeom prst="rect">
            <a:avLst/>
          </a:prstGeom>
        </p:spPr>
      </p:pic>
    </p:spTree>
    <p:extLst>
      <p:ext uri="{BB962C8B-B14F-4D97-AF65-F5344CB8AC3E}">
        <p14:creationId xmlns:p14="http://schemas.microsoft.com/office/powerpoint/2010/main" val="3881326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4557" y="809960"/>
            <a:ext cx="10515600" cy="720870"/>
          </a:xfrm>
        </p:spPr>
        <p:txBody>
          <a:bodyPr>
            <a:noAutofit/>
          </a:bodyPr>
          <a:lstStyle/>
          <a:p>
            <a:r>
              <a:rPr lang="de-DE" sz="4800" b="1" dirty="0"/>
              <a:t>Was nehmen Teilnehmende mit? </a:t>
            </a:r>
          </a:p>
        </p:txBody>
      </p:sp>
      <p:sp>
        <p:nvSpPr>
          <p:cNvPr id="4" name="Textfeld 3">
            <a:extLst>
              <a:ext uri="{FF2B5EF4-FFF2-40B4-BE49-F238E27FC236}">
                <a16:creationId xmlns:a16="http://schemas.microsoft.com/office/drawing/2014/main" id="{1CE28573-9A99-4EC8-A99A-75EEEFDDB0BD}"/>
              </a:ext>
            </a:extLst>
          </p:cNvPr>
          <p:cNvSpPr txBox="1"/>
          <p:nvPr/>
        </p:nvSpPr>
        <p:spPr>
          <a:xfrm>
            <a:off x="422787" y="1700174"/>
            <a:ext cx="11769213" cy="5078313"/>
          </a:xfrm>
          <a:prstGeom prst="rect">
            <a:avLst/>
          </a:prstGeom>
          <a:noFill/>
        </p:spPr>
        <p:txBody>
          <a:bodyPr wrap="square" rtlCol="0">
            <a:spAutoFit/>
          </a:bodyPr>
          <a:lstStyle/>
          <a:p>
            <a:pPr marL="742950" indent="-742950">
              <a:buAutoNum type="arabicPeriod"/>
            </a:pPr>
            <a:r>
              <a:rPr lang="de-DE" sz="3200" dirty="0"/>
              <a:t>Aktuelle </a:t>
            </a:r>
            <a:r>
              <a:rPr lang="de-DE" sz="3200" b="1" dirty="0"/>
              <a:t>klimawissenschaftliche Basisfakten</a:t>
            </a:r>
          </a:p>
          <a:p>
            <a:pPr marL="742950" indent="-742950">
              <a:buAutoNum type="arabicPeriod"/>
            </a:pPr>
            <a:r>
              <a:rPr lang="de-DE" sz="3200" dirty="0"/>
              <a:t>Unterscheidung von </a:t>
            </a:r>
            <a:r>
              <a:rPr lang="de-DE" sz="3200" i="1" dirty="0"/>
              <a:t>individual </a:t>
            </a:r>
            <a:r>
              <a:rPr lang="de-DE" sz="3200" i="1" dirty="0" err="1"/>
              <a:t>sphere</a:t>
            </a:r>
            <a:r>
              <a:rPr lang="de-DE" sz="3200" i="1" dirty="0"/>
              <a:t> </a:t>
            </a:r>
            <a:r>
              <a:rPr lang="de-DE" sz="3200" dirty="0"/>
              <a:t>und </a:t>
            </a:r>
            <a:r>
              <a:rPr lang="de-DE" sz="3200" b="1" i="1" dirty="0" err="1"/>
              <a:t>public</a:t>
            </a:r>
            <a:r>
              <a:rPr lang="de-DE" sz="3200" b="1" i="1" dirty="0"/>
              <a:t> </a:t>
            </a:r>
            <a:r>
              <a:rPr lang="de-DE" sz="3200" b="1" i="1" dirty="0" err="1"/>
              <a:t>sphere</a:t>
            </a:r>
            <a:r>
              <a:rPr lang="de-DE" sz="3200" b="1" i="1" dirty="0"/>
              <a:t> </a:t>
            </a:r>
            <a:r>
              <a:rPr lang="de-DE" sz="3200" b="1" i="1" dirty="0" err="1"/>
              <a:t>actions</a:t>
            </a:r>
            <a:endParaRPr lang="de-DE" sz="3200" b="1" i="1" dirty="0"/>
          </a:p>
          <a:p>
            <a:pPr marL="742950" indent="-742950">
              <a:buFont typeface="+mj-lt"/>
              <a:buAutoNum type="arabicPeriod" startAt="4"/>
            </a:pPr>
            <a:r>
              <a:rPr lang="de-DE" sz="3200" dirty="0"/>
              <a:t>Positive Klima-Geschichten erzählen können</a:t>
            </a:r>
          </a:p>
          <a:p>
            <a:pPr marL="742950" indent="-742950">
              <a:buFont typeface="+mj-lt"/>
              <a:buAutoNum type="arabicPeriod" startAt="4"/>
            </a:pPr>
            <a:r>
              <a:rPr lang="de-DE" sz="3200" dirty="0"/>
              <a:t>Projektideen</a:t>
            </a:r>
          </a:p>
          <a:p>
            <a:pPr marL="742950" indent="-742950">
              <a:buFont typeface="+mj-lt"/>
              <a:buAutoNum type="arabicPeriod" startAt="4"/>
            </a:pPr>
            <a:r>
              <a:rPr lang="de-DE" sz="3200" dirty="0"/>
              <a:t>Denken in Wahrscheinlichkeiten</a:t>
            </a:r>
          </a:p>
          <a:p>
            <a:pPr marL="742950" indent="-742950">
              <a:buAutoNum type="arabicPeriod" startAt="4"/>
            </a:pPr>
            <a:r>
              <a:rPr lang="de-DE" sz="3200" dirty="0"/>
              <a:t>Klimagesprächsimpulse</a:t>
            </a:r>
          </a:p>
          <a:p>
            <a:pPr marL="742950" indent="-742950">
              <a:buAutoNum type="arabicPeriod" startAt="4"/>
            </a:pPr>
            <a:r>
              <a:rPr lang="de-DE" sz="3200" dirty="0"/>
              <a:t>Methodische Hinweise (ernste Spiele, Handabdruckübungen …)</a:t>
            </a:r>
          </a:p>
          <a:p>
            <a:pPr marL="742950" indent="-742950">
              <a:buAutoNum type="arabicPeriod" startAt="4"/>
            </a:pPr>
            <a:r>
              <a:rPr lang="de-DE" sz="3200" b="1" dirty="0"/>
              <a:t>Selbstwirksamkeit</a:t>
            </a:r>
            <a:r>
              <a:rPr lang="de-DE" sz="3200" dirty="0"/>
              <a:t>serfahrung: „Ich bin Teil eines Netzwerkes“</a:t>
            </a:r>
          </a:p>
          <a:p>
            <a:pPr marL="742950" indent="-742950">
              <a:buAutoNum type="arabicPeriod" startAt="4"/>
            </a:pPr>
            <a:r>
              <a:rPr lang="de-DE" sz="3200" dirty="0"/>
              <a:t>Erfahrungsaustausch</a:t>
            </a:r>
          </a:p>
          <a:p>
            <a:pPr marL="742950" indent="-742950">
              <a:buAutoNum type="arabicPeriod" startAt="4"/>
            </a:pPr>
            <a:endParaRPr lang="de-DE" sz="3600" dirty="0"/>
          </a:p>
        </p:txBody>
      </p:sp>
      <p:pic>
        <p:nvPicPr>
          <p:cNvPr id="6" name="Grafik 5">
            <a:extLst>
              <a:ext uri="{FF2B5EF4-FFF2-40B4-BE49-F238E27FC236}">
                <a16:creationId xmlns:a16="http://schemas.microsoft.com/office/drawing/2014/main" id="{EC88601C-A7EB-4B99-8252-9CE482E128CE}"/>
              </a:ext>
            </a:extLst>
          </p:cNvPr>
          <p:cNvPicPr>
            <a:picLocks noChangeAspect="1"/>
          </p:cNvPicPr>
          <p:nvPr/>
        </p:nvPicPr>
        <p:blipFill>
          <a:blip r:embed="rId3"/>
          <a:stretch>
            <a:fillRect/>
          </a:stretch>
        </p:blipFill>
        <p:spPr>
          <a:xfrm>
            <a:off x="9694606" y="507500"/>
            <a:ext cx="1209368" cy="1198373"/>
          </a:xfrm>
          <a:prstGeom prst="rect">
            <a:avLst/>
          </a:prstGeom>
        </p:spPr>
      </p:pic>
    </p:spTree>
    <p:extLst>
      <p:ext uri="{BB962C8B-B14F-4D97-AF65-F5344CB8AC3E}">
        <p14:creationId xmlns:p14="http://schemas.microsoft.com/office/powerpoint/2010/main" val="2950366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9"/>
          <p:cNvSpPr/>
          <p:nvPr/>
        </p:nvSpPr>
        <p:spPr>
          <a:xfrm>
            <a:off x="1823460" y="2741948"/>
            <a:ext cx="2003425" cy="722630"/>
          </a:xfrm>
          <a:custGeom>
            <a:avLst/>
            <a:gdLst/>
            <a:ahLst/>
            <a:cxnLst/>
            <a:rect l="l" t="t" r="r" b="b"/>
            <a:pathLst>
              <a:path w="2003425" h="722629">
                <a:moveTo>
                  <a:pt x="2003031" y="0"/>
                </a:moveTo>
                <a:lnTo>
                  <a:pt x="0" y="0"/>
                </a:lnTo>
                <a:lnTo>
                  <a:pt x="0" y="722483"/>
                </a:lnTo>
                <a:lnTo>
                  <a:pt x="2003031" y="722483"/>
                </a:lnTo>
                <a:lnTo>
                  <a:pt x="2003031" y="0"/>
                </a:lnTo>
                <a:close/>
              </a:path>
            </a:pathLst>
          </a:custGeom>
          <a:solidFill>
            <a:srgbClr val="FFFFFF"/>
          </a:solidFill>
        </p:spPr>
        <p:txBody>
          <a:bodyPr wrap="square" lIns="0" tIns="0" rIns="0" bIns="0" rtlCol="0"/>
          <a:lstStyle/>
          <a:p>
            <a:endParaRPr/>
          </a:p>
        </p:txBody>
      </p:sp>
      <p:sp>
        <p:nvSpPr>
          <p:cNvPr id="11" name="Textfeld 10">
            <a:extLst>
              <a:ext uri="{FF2B5EF4-FFF2-40B4-BE49-F238E27FC236}">
                <a16:creationId xmlns:a16="http://schemas.microsoft.com/office/drawing/2014/main" id="{B86C62A3-C8C7-43E9-9567-9B3E7B5906C5}"/>
              </a:ext>
            </a:extLst>
          </p:cNvPr>
          <p:cNvSpPr txBox="1"/>
          <p:nvPr/>
        </p:nvSpPr>
        <p:spPr>
          <a:xfrm>
            <a:off x="734387" y="1001123"/>
            <a:ext cx="7584421" cy="523220"/>
          </a:xfrm>
          <a:prstGeom prst="rect">
            <a:avLst/>
          </a:prstGeom>
          <a:noFill/>
        </p:spPr>
        <p:txBody>
          <a:bodyPr wrap="square">
            <a:spAutoFit/>
          </a:bodyPr>
          <a:lstStyle/>
          <a:p>
            <a:r>
              <a:rPr lang="de-DE" sz="2800" b="1" dirty="0"/>
              <a:t>Prinzipien der Klimadidaktik</a:t>
            </a:r>
          </a:p>
        </p:txBody>
      </p:sp>
      <p:pic>
        <p:nvPicPr>
          <p:cNvPr id="4" name="Grafik 3">
            <a:extLst>
              <a:ext uri="{FF2B5EF4-FFF2-40B4-BE49-F238E27FC236}">
                <a16:creationId xmlns:a16="http://schemas.microsoft.com/office/drawing/2014/main" id="{5333B8F3-392A-4604-9BED-CB066FC5C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86" y="1524343"/>
            <a:ext cx="4573593" cy="5286361"/>
          </a:xfrm>
          <a:prstGeom prst="rect">
            <a:avLst/>
          </a:prstGeom>
        </p:spPr>
      </p:pic>
      <p:pic>
        <p:nvPicPr>
          <p:cNvPr id="8" name="Grafik 7">
            <a:extLst>
              <a:ext uri="{FF2B5EF4-FFF2-40B4-BE49-F238E27FC236}">
                <a16:creationId xmlns:a16="http://schemas.microsoft.com/office/drawing/2014/main" id="{299A05D5-8D6B-43B5-8080-F1D0E57B0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7415" y="271462"/>
            <a:ext cx="4752446" cy="6240850"/>
          </a:xfrm>
          <a:prstGeom prst="rect">
            <a:avLst/>
          </a:prstGeom>
        </p:spPr>
      </p:pic>
      <p:sp>
        <p:nvSpPr>
          <p:cNvPr id="2" name="Pfeil: nach rechts 1">
            <a:extLst>
              <a:ext uri="{FF2B5EF4-FFF2-40B4-BE49-F238E27FC236}">
                <a16:creationId xmlns:a16="http://schemas.microsoft.com/office/drawing/2014/main" id="{678C3038-43EE-4A53-BDE8-910A870AABAE}"/>
              </a:ext>
            </a:extLst>
          </p:cNvPr>
          <p:cNvSpPr/>
          <p:nvPr/>
        </p:nvSpPr>
        <p:spPr>
          <a:xfrm>
            <a:off x="5185317" y="5741626"/>
            <a:ext cx="704761" cy="423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0360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9"/>
          <p:cNvSpPr/>
          <p:nvPr/>
        </p:nvSpPr>
        <p:spPr>
          <a:xfrm>
            <a:off x="1823460" y="2741948"/>
            <a:ext cx="2003425" cy="722630"/>
          </a:xfrm>
          <a:custGeom>
            <a:avLst/>
            <a:gdLst/>
            <a:ahLst/>
            <a:cxnLst/>
            <a:rect l="l" t="t" r="r" b="b"/>
            <a:pathLst>
              <a:path w="2003425" h="722629">
                <a:moveTo>
                  <a:pt x="2003031" y="0"/>
                </a:moveTo>
                <a:lnTo>
                  <a:pt x="0" y="0"/>
                </a:lnTo>
                <a:lnTo>
                  <a:pt x="0" y="722483"/>
                </a:lnTo>
                <a:lnTo>
                  <a:pt x="2003031" y="722483"/>
                </a:lnTo>
                <a:lnTo>
                  <a:pt x="2003031" y="0"/>
                </a:lnTo>
                <a:close/>
              </a:path>
            </a:pathLst>
          </a:custGeom>
          <a:solidFill>
            <a:srgbClr val="FFFFFF"/>
          </a:solidFill>
        </p:spPr>
        <p:txBody>
          <a:bodyPr wrap="square" lIns="0" tIns="0" rIns="0" bIns="0" rtlCol="0"/>
          <a:lstStyle/>
          <a:p>
            <a:endParaRPr/>
          </a:p>
        </p:txBody>
      </p:sp>
      <p:sp>
        <p:nvSpPr>
          <p:cNvPr id="11" name="Textfeld 10">
            <a:extLst>
              <a:ext uri="{FF2B5EF4-FFF2-40B4-BE49-F238E27FC236}">
                <a16:creationId xmlns:a16="http://schemas.microsoft.com/office/drawing/2014/main" id="{B86C62A3-C8C7-43E9-9567-9B3E7B5906C5}"/>
              </a:ext>
            </a:extLst>
          </p:cNvPr>
          <p:cNvSpPr txBox="1"/>
          <p:nvPr/>
        </p:nvSpPr>
        <p:spPr>
          <a:xfrm>
            <a:off x="734387" y="1001123"/>
            <a:ext cx="7584421" cy="523220"/>
          </a:xfrm>
          <a:prstGeom prst="rect">
            <a:avLst/>
          </a:prstGeom>
          <a:noFill/>
        </p:spPr>
        <p:txBody>
          <a:bodyPr wrap="square">
            <a:spAutoFit/>
          </a:bodyPr>
          <a:lstStyle/>
          <a:p>
            <a:r>
              <a:rPr lang="de-DE" sz="2800" b="1" dirty="0"/>
              <a:t>Prinzipien der Klimadidaktik</a:t>
            </a:r>
          </a:p>
        </p:txBody>
      </p:sp>
      <p:pic>
        <p:nvPicPr>
          <p:cNvPr id="4" name="Grafik 3">
            <a:extLst>
              <a:ext uri="{FF2B5EF4-FFF2-40B4-BE49-F238E27FC236}">
                <a16:creationId xmlns:a16="http://schemas.microsoft.com/office/drawing/2014/main" id="{5333B8F3-392A-4604-9BED-CB066FC5C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86" y="1524343"/>
            <a:ext cx="4573593" cy="5286361"/>
          </a:xfrm>
          <a:prstGeom prst="rect">
            <a:avLst/>
          </a:prstGeom>
        </p:spPr>
      </p:pic>
      <p:pic>
        <p:nvPicPr>
          <p:cNvPr id="8" name="Grafik 7">
            <a:extLst>
              <a:ext uri="{FF2B5EF4-FFF2-40B4-BE49-F238E27FC236}">
                <a16:creationId xmlns:a16="http://schemas.microsoft.com/office/drawing/2014/main" id="{299A05D5-8D6B-43B5-8080-F1D0E57B0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7415" y="271462"/>
            <a:ext cx="4752446" cy="6240850"/>
          </a:xfrm>
          <a:prstGeom prst="rect">
            <a:avLst/>
          </a:prstGeom>
        </p:spPr>
      </p:pic>
      <p:sp>
        <p:nvSpPr>
          <p:cNvPr id="2" name="Pfeil: nach rechts 1">
            <a:extLst>
              <a:ext uri="{FF2B5EF4-FFF2-40B4-BE49-F238E27FC236}">
                <a16:creationId xmlns:a16="http://schemas.microsoft.com/office/drawing/2014/main" id="{678C3038-43EE-4A53-BDE8-910A870AABAE}"/>
              </a:ext>
            </a:extLst>
          </p:cNvPr>
          <p:cNvSpPr/>
          <p:nvPr/>
        </p:nvSpPr>
        <p:spPr>
          <a:xfrm>
            <a:off x="5140713" y="977474"/>
            <a:ext cx="704761" cy="423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173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2"/>
          <p:cNvSpPr txBox="1"/>
          <p:nvPr/>
        </p:nvSpPr>
        <p:spPr>
          <a:xfrm>
            <a:off x="804024" y="802511"/>
            <a:ext cx="10956176" cy="628377"/>
          </a:xfrm>
          <a:prstGeom prst="rect">
            <a:avLst/>
          </a:prstGeom>
        </p:spPr>
        <p:txBody>
          <a:bodyPr vert="horz" wrap="square" lIns="0" tIns="12700" rIns="0" bIns="0" rtlCol="0">
            <a:spAutoFit/>
          </a:bodyPr>
          <a:lstStyle/>
          <a:p>
            <a:pPr marL="3810">
              <a:tabLst>
                <a:tab pos="3239770" algn="l"/>
              </a:tabLst>
            </a:pPr>
            <a:r>
              <a:rPr lang="de-DE" sz="4000" dirty="0"/>
              <a:t>Didaktische  Prinzipien gibt es in jedem Fach!</a:t>
            </a:r>
            <a:endParaRPr lang="de-DE" sz="2000" dirty="0"/>
          </a:p>
        </p:txBody>
      </p:sp>
      <p:sp>
        <p:nvSpPr>
          <p:cNvPr id="2" name="Textfeld 1"/>
          <p:cNvSpPr txBox="1"/>
          <p:nvPr/>
        </p:nvSpPr>
        <p:spPr>
          <a:xfrm>
            <a:off x="728005" y="1911794"/>
            <a:ext cx="11256014" cy="584775"/>
          </a:xfrm>
          <a:prstGeom prst="rect">
            <a:avLst/>
          </a:prstGeom>
          <a:noFill/>
        </p:spPr>
        <p:txBody>
          <a:bodyPr wrap="square" rtlCol="0">
            <a:spAutoFit/>
          </a:bodyPr>
          <a:lstStyle/>
          <a:p>
            <a:r>
              <a:rPr lang="de-DE" sz="3200" dirty="0"/>
              <a:t>Prinzipien der ____</a:t>
            </a:r>
            <a:r>
              <a:rPr lang="de-DE" sz="3200" dirty="0" err="1"/>
              <a:t>didaktik</a:t>
            </a:r>
            <a:r>
              <a:rPr lang="de-DE" sz="3200" dirty="0"/>
              <a:t>: Im meinem Fach …  geht es darum,</a:t>
            </a:r>
          </a:p>
        </p:txBody>
      </p:sp>
      <p:sp>
        <p:nvSpPr>
          <p:cNvPr id="3" name="Textfeld 2"/>
          <p:cNvSpPr txBox="1"/>
          <p:nvPr/>
        </p:nvSpPr>
        <p:spPr>
          <a:xfrm>
            <a:off x="705777" y="2289993"/>
            <a:ext cx="10980587" cy="754694"/>
          </a:xfrm>
          <a:prstGeom prst="rect">
            <a:avLst/>
          </a:prstGeom>
          <a:noFill/>
        </p:spPr>
        <p:txBody>
          <a:bodyPr wrap="square" rtlCol="0">
            <a:spAutoFit/>
          </a:bodyPr>
          <a:lstStyle/>
          <a:p>
            <a:pPr>
              <a:lnSpc>
                <a:spcPct val="150000"/>
              </a:lnSpc>
            </a:pPr>
            <a:r>
              <a:rPr lang="de-DE" sz="3200" dirty="0"/>
              <a:t>1. …,</a:t>
            </a:r>
          </a:p>
        </p:txBody>
      </p:sp>
      <p:sp>
        <p:nvSpPr>
          <p:cNvPr id="5" name="Textfeld 4"/>
          <p:cNvSpPr txBox="1"/>
          <p:nvPr/>
        </p:nvSpPr>
        <p:spPr>
          <a:xfrm>
            <a:off x="716535" y="3054885"/>
            <a:ext cx="10110060" cy="861774"/>
          </a:xfrm>
          <a:prstGeom prst="rect">
            <a:avLst/>
          </a:prstGeom>
          <a:noFill/>
        </p:spPr>
        <p:txBody>
          <a:bodyPr wrap="square" rtlCol="0">
            <a:spAutoFit/>
          </a:bodyPr>
          <a:lstStyle/>
          <a:p>
            <a:r>
              <a:rPr lang="de-DE" sz="3200" dirty="0"/>
              <a:t>2. … und</a:t>
            </a:r>
          </a:p>
          <a:p>
            <a:endParaRPr lang="de-DE" dirty="0"/>
          </a:p>
        </p:txBody>
      </p:sp>
      <p:sp>
        <p:nvSpPr>
          <p:cNvPr id="9" name="Textfeld 8"/>
          <p:cNvSpPr txBox="1"/>
          <p:nvPr/>
        </p:nvSpPr>
        <p:spPr>
          <a:xfrm>
            <a:off x="728005" y="3614323"/>
            <a:ext cx="9888387" cy="861774"/>
          </a:xfrm>
          <a:prstGeom prst="rect">
            <a:avLst/>
          </a:prstGeom>
          <a:noFill/>
        </p:spPr>
        <p:txBody>
          <a:bodyPr wrap="square" rtlCol="0">
            <a:spAutoFit/>
          </a:bodyPr>
          <a:lstStyle/>
          <a:p>
            <a:r>
              <a:rPr lang="de-DE" sz="3200" dirty="0"/>
              <a:t>3. ...  .</a:t>
            </a:r>
          </a:p>
          <a:p>
            <a:endParaRPr lang="de-DE" dirty="0"/>
          </a:p>
        </p:txBody>
      </p:sp>
      <p:sp>
        <p:nvSpPr>
          <p:cNvPr id="10" name="Textfeld 9"/>
          <p:cNvSpPr txBox="1"/>
          <p:nvPr/>
        </p:nvSpPr>
        <p:spPr>
          <a:xfrm>
            <a:off x="804023" y="4371584"/>
            <a:ext cx="11179995" cy="2308324"/>
          </a:xfrm>
          <a:prstGeom prst="rect">
            <a:avLst/>
          </a:prstGeom>
          <a:solidFill>
            <a:schemeClr val="accent1">
              <a:lumMod val="40000"/>
              <a:lumOff val="60000"/>
            </a:schemeClr>
          </a:solidFill>
        </p:spPr>
        <p:txBody>
          <a:bodyPr wrap="square" rtlCol="0">
            <a:spAutoFit/>
          </a:bodyPr>
          <a:lstStyle/>
          <a:p>
            <a:r>
              <a:rPr lang="de-DE" sz="3600" dirty="0"/>
              <a:t>Lesen Sie auf der </a:t>
            </a:r>
            <a:r>
              <a:rPr lang="de-DE" sz="3600" dirty="0">
                <a:hlinkClick r:id="rId3"/>
              </a:rPr>
              <a:t>Homepage</a:t>
            </a:r>
            <a:r>
              <a:rPr lang="de-DE" sz="3600" dirty="0"/>
              <a:t> („1.Tag-Prüfung“, unten) nach.</a:t>
            </a:r>
          </a:p>
          <a:p>
            <a:r>
              <a:rPr lang="de-DE" sz="3600" dirty="0"/>
              <a:t>Fragen Sie in den fachdidaktischen Einführungsveranstaltungen, worum es </a:t>
            </a:r>
            <a:br>
              <a:rPr lang="de-DE" sz="3600" dirty="0"/>
            </a:br>
            <a:r>
              <a:rPr lang="de-DE" sz="3600" dirty="0"/>
              <a:t>im Kern im Fach … geht! ( = Prinzipien der …</a:t>
            </a:r>
            <a:r>
              <a:rPr lang="de-DE" sz="3600" dirty="0" err="1"/>
              <a:t>didaktik</a:t>
            </a:r>
            <a:r>
              <a:rPr lang="de-DE" sz="3600" dirty="0"/>
              <a:t>) </a:t>
            </a:r>
          </a:p>
        </p:txBody>
      </p:sp>
    </p:spTree>
    <p:extLst>
      <p:ext uri="{BB962C8B-B14F-4D97-AF65-F5344CB8AC3E}">
        <p14:creationId xmlns:p14="http://schemas.microsoft.com/office/powerpoint/2010/main" val="183064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2"/>
          <p:cNvSpPr txBox="1"/>
          <p:nvPr/>
        </p:nvSpPr>
        <p:spPr>
          <a:xfrm>
            <a:off x="829076" y="965349"/>
            <a:ext cx="11772108" cy="6429965"/>
          </a:xfrm>
          <a:prstGeom prst="rect">
            <a:avLst/>
          </a:prstGeom>
        </p:spPr>
        <p:txBody>
          <a:bodyPr vert="horz" wrap="square" lIns="0" tIns="12700" rIns="0" bIns="0" rtlCol="0">
            <a:spAutoFit/>
          </a:bodyPr>
          <a:lstStyle/>
          <a:p>
            <a:pPr marL="3810">
              <a:tabLst>
                <a:tab pos="3239770" algn="l"/>
              </a:tabLst>
            </a:pPr>
            <a:r>
              <a:rPr lang="de-DE" sz="4000" b="1" dirty="0"/>
              <a:t>1. Warum „didaktische Prinzipien“ ?</a:t>
            </a:r>
          </a:p>
          <a:p>
            <a:pPr marL="3810">
              <a:tabLst>
                <a:tab pos="3239770" algn="l"/>
              </a:tabLst>
            </a:pPr>
            <a:endParaRPr lang="de-DE" sz="1600" dirty="0"/>
          </a:p>
          <a:p>
            <a:pPr marL="3810">
              <a:spcAft>
                <a:spcPts val="600"/>
              </a:spcAft>
              <a:tabLst>
                <a:tab pos="3239770" algn="l"/>
              </a:tabLst>
            </a:pPr>
            <a:r>
              <a:rPr lang="de-DE" sz="3400" dirty="0"/>
              <a:t>„Didaktische Prinzipien“</a:t>
            </a:r>
          </a:p>
          <a:p>
            <a:pPr marL="575310" indent="-571500">
              <a:buFont typeface="Arial" panose="020B0604020202020204" pitchFamily="34" charset="0"/>
              <a:buChar char="•"/>
              <a:tabLst>
                <a:tab pos="3239770" algn="l"/>
              </a:tabLst>
            </a:pPr>
            <a:r>
              <a:rPr lang="de-DE" sz="3400" spc="-1" dirty="0"/>
              <a:t>e</a:t>
            </a:r>
            <a:r>
              <a:rPr lang="de-DE" sz="3400" b="0" strike="noStrike" spc="-1" dirty="0"/>
              <a:t>rmöglichen „</a:t>
            </a:r>
            <a:r>
              <a:rPr lang="de-DE" sz="3400" b="1" strike="noStrike" spc="-1" dirty="0">
                <a:solidFill>
                  <a:srgbClr val="0070C0"/>
                </a:solidFill>
              </a:rPr>
              <a:t>begrifflich fixierte Unterrichtskonzepte</a:t>
            </a:r>
            <a:r>
              <a:rPr lang="de-DE" sz="3400" b="0" strike="noStrike" spc="-1" dirty="0"/>
              <a:t>“ </a:t>
            </a:r>
            <a:br>
              <a:rPr lang="de-DE" sz="3400" b="0" strike="noStrike" spc="-1" dirty="0"/>
            </a:br>
            <a:r>
              <a:rPr lang="de-DE" sz="2400" b="0" strike="noStrike" spc="-1" dirty="0"/>
              <a:t>(</a:t>
            </a:r>
            <a:r>
              <a:rPr lang="de-DE" sz="2400" dirty="0"/>
              <a:t>Mühlhausen, Gegenseitige Hospitation, Die Deutsche Schule, 1991, 217)</a:t>
            </a:r>
            <a:endParaRPr lang="de-DE" sz="3400" dirty="0"/>
          </a:p>
          <a:p>
            <a:pPr marL="575310" indent="-571500">
              <a:buFont typeface="Arial" panose="020B0604020202020204" pitchFamily="34" charset="0"/>
              <a:buChar char="•"/>
              <a:tabLst>
                <a:tab pos="3239770" algn="l"/>
              </a:tabLst>
            </a:pPr>
            <a:r>
              <a:rPr lang="de-DE" sz="3400" dirty="0"/>
              <a:t>geben Orientierung</a:t>
            </a:r>
          </a:p>
          <a:p>
            <a:pPr marL="575310" indent="-571500">
              <a:buFont typeface="Arial" panose="020B0604020202020204" pitchFamily="34" charset="0"/>
              <a:buChar char="•"/>
              <a:tabLst>
                <a:tab pos="3239770" algn="l"/>
              </a:tabLst>
            </a:pPr>
            <a:r>
              <a:rPr lang="de-DE" sz="3400" dirty="0"/>
              <a:t>resümieren den Erkenntnisstand der fachdidaktischen Forschung</a:t>
            </a:r>
          </a:p>
          <a:p>
            <a:pPr marL="575310" indent="-571500">
              <a:buFont typeface="Arial" panose="020B0604020202020204" pitchFamily="34" charset="0"/>
              <a:buChar char="•"/>
              <a:tabLst>
                <a:tab pos="3239770" algn="l"/>
              </a:tabLst>
            </a:pPr>
            <a:r>
              <a:rPr lang="de-DE" sz="3400" dirty="0"/>
              <a:t>sichern Lernerfolge</a:t>
            </a:r>
          </a:p>
          <a:p>
            <a:pPr marL="575310" indent="-571500">
              <a:buFont typeface="Arial" panose="020B0604020202020204" pitchFamily="34" charset="0"/>
              <a:buChar char="•"/>
              <a:tabLst>
                <a:tab pos="3239770" algn="l"/>
              </a:tabLst>
            </a:pPr>
            <a:r>
              <a:rPr lang="de-DE" sz="3400" dirty="0"/>
              <a:t>gibt es in jedem Fach!</a:t>
            </a:r>
          </a:p>
          <a:p>
            <a:pPr marL="575310" indent="-571500">
              <a:buFont typeface="Arial" panose="020B0604020202020204" pitchFamily="34" charset="0"/>
              <a:buChar char="•"/>
              <a:tabLst>
                <a:tab pos="3239770" algn="l"/>
              </a:tabLst>
            </a:pPr>
            <a:r>
              <a:rPr lang="de-DE" sz="3400" dirty="0"/>
              <a:t>geben auch in der Klimadidaktik Orientierung </a:t>
            </a:r>
          </a:p>
          <a:p>
            <a:pPr marL="3810">
              <a:tabLst>
                <a:tab pos="3239770" algn="l"/>
              </a:tabLst>
            </a:pPr>
            <a:endParaRPr lang="de-DE" sz="4000" dirty="0"/>
          </a:p>
          <a:p>
            <a:pPr marL="3810">
              <a:tabLst>
                <a:tab pos="3239770" algn="l"/>
              </a:tabLst>
            </a:pPr>
            <a:endParaRPr lang="de-DE" sz="2000" dirty="0"/>
          </a:p>
        </p:txBody>
      </p:sp>
    </p:spTree>
    <p:extLst>
      <p:ext uri="{BB962C8B-B14F-4D97-AF65-F5344CB8AC3E}">
        <p14:creationId xmlns:p14="http://schemas.microsoft.com/office/powerpoint/2010/main" val="1094433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9"/>
          <p:cNvSpPr/>
          <p:nvPr/>
        </p:nvSpPr>
        <p:spPr>
          <a:xfrm>
            <a:off x="1823460" y="2741948"/>
            <a:ext cx="2003425" cy="722630"/>
          </a:xfrm>
          <a:custGeom>
            <a:avLst/>
            <a:gdLst/>
            <a:ahLst/>
            <a:cxnLst/>
            <a:rect l="l" t="t" r="r" b="b"/>
            <a:pathLst>
              <a:path w="2003425" h="722629">
                <a:moveTo>
                  <a:pt x="2003031" y="0"/>
                </a:moveTo>
                <a:lnTo>
                  <a:pt x="0" y="0"/>
                </a:lnTo>
                <a:lnTo>
                  <a:pt x="0" y="722483"/>
                </a:lnTo>
                <a:lnTo>
                  <a:pt x="2003031" y="722483"/>
                </a:lnTo>
                <a:lnTo>
                  <a:pt x="2003031" y="0"/>
                </a:lnTo>
                <a:close/>
              </a:path>
            </a:pathLst>
          </a:custGeom>
          <a:solidFill>
            <a:srgbClr val="FFFFFF"/>
          </a:solidFill>
        </p:spPr>
        <p:txBody>
          <a:bodyPr wrap="square" lIns="0" tIns="0" rIns="0" bIns="0" rtlCol="0"/>
          <a:lstStyle/>
          <a:p>
            <a:endParaRPr/>
          </a:p>
        </p:txBody>
      </p:sp>
      <p:sp>
        <p:nvSpPr>
          <p:cNvPr id="11" name="Textfeld 10">
            <a:extLst>
              <a:ext uri="{FF2B5EF4-FFF2-40B4-BE49-F238E27FC236}">
                <a16:creationId xmlns:a16="http://schemas.microsoft.com/office/drawing/2014/main" id="{B86C62A3-C8C7-43E9-9567-9B3E7B5906C5}"/>
              </a:ext>
            </a:extLst>
          </p:cNvPr>
          <p:cNvSpPr txBox="1"/>
          <p:nvPr/>
        </p:nvSpPr>
        <p:spPr>
          <a:xfrm>
            <a:off x="734387" y="1001123"/>
            <a:ext cx="7584421" cy="523220"/>
          </a:xfrm>
          <a:prstGeom prst="rect">
            <a:avLst/>
          </a:prstGeom>
          <a:noFill/>
        </p:spPr>
        <p:txBody>
          <a:bodyPr wrap="square">
            <a:spAutoFit/>
          </a:bodyPr>
          <a:lstStyle/>
          <a:p>
            <a:r>
              <a:rPr lang="de-DE" sz="2800" b="1" dirty="0"/>
              <a:t>Prinzipien der Klimadidaktik</a:t>
            </a:r>
          </a:p>
        </p:txBody>
      </p:sp>
      <p:pic>
        <p:nvPicPr>
          <p:cNvPr id="4" name="Grafik 3">
            <a:extLst>
              <a:ext uri="{FF2B5EF4-FFF2-40B4-BE49-F238E27FC236}">
                <a16:creationId xmlns:a16="http://schemas.microsoft.com/office/drawing/2014/main" id="{5333B8F3-392A-4604-9BED-CB066FC5C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86" y="1524343"/>
            <a:ext cx="4573593" cy="5286361"/>
          </a:xfrm>
          <a:prstGeom prst="rect">
            <a:avLst/>
          </a:prstGeom>
        </p:spPr>
      </p:pic>
      <p:pic>
        <p:nvPicPr>
          <p:cNvPr id="8" name="Grafik 7">
            <a:extLst>
              <a:ext uri="{FF2B5EF4-FFF2-40B4-BE49-F238E27FC236}">
                <a16:creationId xmlns:a16="http://schemas.microsoft.com/office/drawing/2014/main" id="{299A05D5-8D6B-43B5-8080-F1D0E57B0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7415" y="271462"/>
            <a:ext cx="4752446" cy="6240850"/>
          </a:xfrm>
          <a:prstGeom prst="rect">
            <a:avLst/>
          </a:prstGeom>
        </p:spPr>
      </p:pic>
      <p:sp>
        <p:nvSpPr>
          <p:cNvPr id="2" name="Pfeil: nach rechts 1">
            <a:extLst>
              <a:ext uri="{FF2B5EF4-FFF2-40B4-BE49-F238E27FC236}">
                <a16:creationId xmlns:a16="http://schemas.microsoft.com/office/drawing/2014/main" id="{678C3038-43EE-4A53-BDE8-910A870AABAE}"/>
              </a:ext>
            </a:extLst>
          </p:cNvPr>
          <p:cNvSpPr/>
          <p:nvPr/>
        </p:nvSpPr>
        <p:spPr>
          <a:xfrm>
            <a:off x="5185317" y="2530075"/>
            <a:ext cx="704761" cy="423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61064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9"/>
          <p:cNvSpPr/>
          <p:nvPr/>
        </p:nvSpPr>
        <p:spPr>
          <a:xfrm>
            <a:off x="1823460" y="2741948"/>
            <a:ext cx="2003425" cy="722630"/>
          </a:xfrm>
          <a:custGeom>
            <a:avLst/>
            <a:gdLst/>
            <a:ahLst/>
            <a:cxnLst/>
            <a:rect l="l" t="t" r="r" b="b"/>
            <a:pathLst>
              <a:path w="2003425" h="722629">
                <a:moveTo>
                  <a:pt x="2003031" y="0"/>
                </a:moveTo>
                <a:lnTo>
                  <a:pt x="0" y="0"/>
                </a:lnTo>
                <a:lnTo>
                  <a:pt x="0" y="722483"/>
                </a:lnTo>
                <a:lnTo>
                  <a:pt x="2003031" y="722483"/>
                </a:lnTo>
                <a:lnTo>
                  <a:pt x="2003031" y="0"/>
                </a:lnTo>
                <a:close/>
              </a:path>
            </a:pathLst>
          </a:custGeom>
          <a:solidFill>
            <a:srgbClr val="FFFFFF"/>
          </a:solidFill>
        </p:spPr>
        <p:txBody>
          <a:bodyPr wrap="square" lIns="0" tIns="0" rIns="0" bIns="0" rtlCol="0"/>
          <a:lstStyle/>
          <a:p>
            <a:endParaRPr/>
          </a:p>
        </p:txBody>
      </p:sp>
      <p:sp>
        <p:nvSpPr>
          <p:cNvPr id="11" name="Textfeld 10">
            <a:extLst>
              <a:ext uri="{FF2B5EF4-FFF2-40B4-BE49-F238E27FC236}">
                <a16:creationId xmlns:a16="http://schemas.microsoft.com/office/drawing/2014/main" id="{B86C62A3-C8C7-43E9-9567-9B3E7B5906C5}"/>
              </a:ext>
            </a:extLst>
          </p:cNvPr>
          <p:cNvSpPr txBox="1"/>
          <p:nvPr/>
        </p:nvSpPr>
        <p:spPr>
          <a:xfrm>
            <a:off x="734387" y="1001123"/>
            <a:ext cx="7584421" cy="523220"/>
          </a:xfrm>
          <a:prstGeom prst="rect">
            <a:avLst/>
          </a:prstGeom>
          <a:noFill/>
        </p:spPr>
        <p:txBody>
          <a:bodyPr wrap="square">
            <a:spAutoFit/>
          </a:bodyPr>
          <a:lstStyle/>
          <a:p>
            <a:r>
              <a:rPr lang="de-DE" sz="2800" b="1" dirty="0"/>
              <a:t>Prinzipien der Klimadidaktik</a:t>
            </a:r>
          </a:p>
        </p:txBody>
      </p:sp>
      <p:pic>
        <p:nvPicPr>
          <p:cNvPr id="4" name="Grafik 3">
            <a:extLst>
              <a:ext uri="{FF2B5EF4-FFF2-40B4-BE49-F238E27FC236}">
                <a16:creationId xmlns:a16="http://schemas.microsoft.com/office/drawing/2014/main" id="{5333B8F3-392A-4604-9BED-CB066FC5C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86" y="1524343"/>
            <a:ext cx="4573593" cy="5286361"/>
          </a:xfrm>
          <a:prstGeom prst="rect">
            <a:avLst/>
          </a:prstGeom>
        </p:spPr>
      </p:pic>
      <p:pic>
        <p:nvPicPr>
          <p:cNvPr id="8" name="Grafik 7">
            <a:extLst>
              <a:ext uri="{FF2B5EF4-FFF2-40B4-BE49-F238E27FC236}">
                <a16:creationId xmlns:a16="http://schemas.microsoft.com/office/drawing/2014/main" id="{299A05D5-8D6B-43B5-8080-F1D0E57B0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7415" y="271462"/>
            <a:ext cx="4752446" cy="6240850"/>
          </a:xfrm>
          <a:prstGeom prst="rect">
            <a:avLst/>
          </a:prstGeom>
        </p:spPr>
      </p:pic>
      <p:sp>
        <p:nvSpPr>
          <p:cNvPr id="2" name="Pfeil: nach rechts 1">
            <a:extLst>
              <a:ext uri="{FF2B5EF4-FFF2-40B4-BE49-F238E27FC236}">
                <a16:creationId xmlns:a16="http://schemas.microsoft.com/office/drawing/2014/main" id="{678C3038-43EE-4A53-BDE8-910A870AABAE}"/>
              </a:ext>
            </a:extLst>
          </p:cNvPr>
          <p:cNvSpPr/>
          <p:nvPr/>
        </p:nvSpPr>
        <p:spPr>
          <a:xfrm>
            <a:off x="5185317" y="4280816"/>
            <a:ext cx="704761" cy="423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5374960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2342</Words>
  <Application>Microsoft Office PowerPoint</Application>
  <PresentationFormat>Breitbild</PresentationFormat>
  <Paragraphs>299</Paragraphs>
  <Slides>43</Slides>
  <Notes>38</Notes>
  <HiddenSlides>0</HiddenSlides>
  <MMClips>0</MMClips>
  <ScaleCrop>false</ScaleCrop>
  <HeadingPairs>
    <vt:vector size="6" baseType="variant">
      <vt:variant>
        <vt:lpstr>Verwendete Schriftarten</vt:lpstr>
      </vt:variant>
      <vt:variant>
        <vt:i4>5</vt:i4>
      </vt:variant>
      <vt:variant>
        <vt:lpstr>Design</vt:lpstr>
      </vt:variant>
      <vt:variant>
        <vt:i4>3</vt:i4>
      </vt:variant>
      <vt:variant>
        <vt:lpstr>Folientitel</vt:lpstr>
      </vt:variant>
      <vt:variant>
        <vt:i4>43</vt:i4>
      </vt:variant>
    </vt:vector>
  </HeadingPairs>
  <TitlesOfParts>
    <vt:vector size="51" baseType="lpstr">
      <vt:lpstr>Arial</vt:lpstr>
      <vt:lpstr>Calibri</vt:lpstr>
      <vt:lpstr>Calibri Light</vt:lpstr>
      <vt:lpstr>inherit</vt:lpstr>
      <vt:lpstr>Roboto</vt:lpstr>
      <vt:lpstr>Office</vt:lpstr>
      <vt:lpstr>1_Benutzerdefiniertes Design</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Didaktische Fehlvorstellungen:</vt:lpstr>
      <vt:lpstr>PowerPoint-Präsentation</vt:lpstr>
      <vt:lpstr>PowerPoint-Präsentation</vt:lpstr>
      <vt:lpstr>Klimapolitische Fehlvorstellungen / Klimamythen mit SuS „debunken“</vt:lpstr>
      <vt:lpstr>Urteilskompetenz durch Basisfakten vermitteln</vt:lpstr>
      <vt:lpstr>Klimagespräche über Basisfaken</vt:lpstr>
      <vt:lpstr>Projektideen für public sphere actions</vt:lpstr>
      <vt:lpstr>Projektideen für public sphere actions</vt:lpstr>
      <vt:lpstr>PowerPoint-Präsentation</vt:lpstr>
      <vt:lpstr>PowerPoint-Präsentation</vt:lpstr>
      <vt:lpstr>PowerPoint-Präsentation</vt:lpstr>
      <vt:lpstr>PowerPoint-Präsentation</vt:lpstr>
      <vt:lpstr>PowerPoint-Präsentation</vt:lpstr>
      <vt:lpstr>Wo kann ich die Ergebnisse der  Workshops nachlesen? </vt:lpstr>
      <vt:lpstr>Wo kann ich die Ergebnisse der  Workshops nachlesen? </vt:lpstr>
      <vt:lpstr>Was nehmen Teilnehmende mit? </vt:lpstr>
      <vt:lpstr>PowerPoint-Präsentation</vt:lpstr>
    </vt:vector>
  </TitlesOfParts>
  <Company>Land Hessen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Schröder, Dr. Achim (LA Wi)</dc:creator>
  <cp:lastModifiedBy>Schröder, Dr. Achim (LA BV)</cp:lastModifiedBy>
  <cp:revision>139</cp:revision>
  <dcterms:created xsi:type="dcterms:W3CDTF">2023-09-13T17:58:20Z</dcterms:created>
  <dcterms:modified xsi:type="dcterms:W3CDTF">2025-07-09T09:45:00Z</dcterms:modified>
</cp:coreProperties>
</file>