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661" r:id="rId3"/>
  </p:sldMasterIdLst>
  <p:notesMasterIdLst>
    <p:notesMasterId r:id="rId27"/>
  </p:notesMasterIdLst>
  <p:sldIdLst>
    <p:sldId id="428" r:id="rId4"/>
    <p:sldId id="2042" r:id="rId5"/>
    <p:sldId id="336" r:id="rId6"/>
    <p:sldId id="337" r:id="rId7"/>
    <p:sldId id="453" r:id="rId8"/>
    <p:sldId id="2058" r:id="rId9"/>
    <p:sldId id="321" r:id="rId10"/>
    <p:sldId id="449" r:id="rId11"/>
    <p:sldId id="447" r:id="rId12"/>
    <p:sldId id="2054" r:id="rId13"/>
    <p:sldId id="300" r:id="rId14"/>
    <p:sldId id="307" r:id="rId15"/>
    <p:sldId id="2049" r:id="rId16"/>
    <p:sldId id="2041" r:id="rId17"/>
    <p:sldId id="2059" r:id="rId18"/>
    <p:sldId id="2060" r:id="rId19"/>
    <p:sldId id="434" r:id="rId20"/>
    <p:sldId id="407" r:id="rId21"/>
    <p:sldId id="408" r:id="rId22"/>
    <p:sldId id="2057" r:id="rId23"/>
    <p:sldId id="456" r:id="rId24"/>
    <p:sldId id="2048" r:id="rId25"/>
    <p:sldId id="2047" r:id="rId2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röder, Dr. Achim (LA Wi)" initials="SDA(W" lastIdx="0" clrIdx="0">
    <p:extLst>
      <p:ext uri="{19B8F6BF-5375-455C-9EA6-DF929625EA0E}">
        <p15:presenceInfo xmlns:p15="http://schemas.microsoft.com/office/powerpoint/2012/main" userId="Schröder, Dr. Achim (LA Wi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947" autoAdjust="0"/>
    <p:restoredTop sz="86375" autoAdjust="0"/>
  </p:normalViewPr>
  <p:slideViewPr>
    <p:cSldViewPr snapToGrid="0">
      <p:cViewPr varScale="1">
        <p:scale>
          <a:sx n="91" d="100"/>
          <a:sy n="91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-10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19EE7-1352-4659-9BB8-17ED1F873175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3E6A3-2275-4825-85B1-A50CA1B4097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342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0850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047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80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9080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070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195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altLang="de-DE" sz="1000" dirty="0"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926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altLang="de-DE" sz="1000" dirty="0"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1508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Windkraftausbau in meiner Region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Kohleausstieg in 2030 oder später oder früher? Atomkraftwerke abschalten oder neu bauen?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Tempolimit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autofreie Innenstädte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CO2-Steuer erhöhen?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Kernfusion fördern und auf Innovationen hoffen?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Klimageld einführen? 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Wasserstoffmobilität fördern? Wärmepumpenpflicht statt neue Gasheizung?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usw.</a:t>
            </a:r>
            <a:r>
              <a:rPr lang="de-DE" sz="1000" dirty="0"/>
              <a:t> </a:t>
            </a:r>
            <a:endParaRPr lang="de-DE" altLang="de-DE" sz="1000" dirty="0"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35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966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1734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657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974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5828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051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360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Windkraftausbau in meiner Region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Kohleausstieg in 2030 oder später oder früher? Atomkraftwerke abschalten oder neu bauen?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Tempolimit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autofreie Innenstädte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CO2-Steuer erhöhen?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Kernfusion fördern und auf Innovationen hoffen?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Klimageld einführen? 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Wasserstoffmobilität fördern? Wärmepumpenpflicht statt neue Gasheizung?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usw.</a:t>
            </a:r>
            <a:r>
              <a:rPr lang="de-DE" sz="1000" dirty="0"/>
              <a:t> </a:t>
            </a:r>
            <a:endParaRPr lang="de-DE" altLang="de-DE" sz="1000" dirty="0"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637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Grundidee: Klimabildung ist wie Demokratiebildung selbstverständlicher Ausbildungsaspekt. Kein Add-On.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608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https://meteofrance.com/le-changement-climatique/quel-climat-futur/changement-climatique-quel-impact-sur-les-vagues-de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4551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9763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Windkraftausbau in meiner Region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Kohleausstieg in 2030 oder später oder früher? Atomkraftwerke abschalten oder neu bauen?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Tempolimit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autofreie Innenstädte ja/nein?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CO2-Steuer erhöhen?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>
                <a:solidFill>
                  <a:srgbClr val="0070C0"/>
                </a:solidFill>
              </a:rPr>
              <a:t>Kernfusion fördern und auf Innovationen hoffen?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Klimageld einführen? 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Wasserstoffmobilität fördern? Wärmepumpenpflicht statt neue Gasheizung?</a:t>
            </a:r>
            <a:br>
              <a:rPr lang="de-DE" dirty="0">
                <a:solidFill>
                  <a:srgbClr val="0070C0"/>
                </a:solidFill>
              </a:rPr>
            </a:br>
            <a:r>
              <a:rPr lang="de-DE" dirty="0">
                <a:solidFill>
                  <a:srgbClr val="0070C0"/>
                </a:solidFill>
              </a:rPr>
              <a:t>usw.</a:t>
            </a:r>
            <a:r>
              <a:rPr lang="de-DE" sz="1000" dirty="0"/>
              <a:t> </a:t>
            </a:r>
            <a:endParaRPr lang="de-DE" altLang="de-DE" sz="1000" dirty="0"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26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Grundidee: </a:t>
            </a:r>
            <a:r>
              <a:rPr lang="de-DE" dirty="0" err="1"/>
              <a:t>U.Fraefel</a:t>
            </a:r>
            <a:r>
              <a:rPr lang="de-DE" dirty="0"/>
              <a:t> empfiehlt das folgende Experiment.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3599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Grundidee: </a:t>
            </a:r>
            <a:r>
              <a:rPr lang="de-DE" dirty="0" err="1"/>
              <a:t>U.Fraefel</a:t>
            </a:r>
            <a:r>
              <a:rPr lang="de-DE" dirty="0"/>
              <a:t> empfiehlt das folgende Experiment.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3E6A3-2275-4825-85B1-A50CA1B4097D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755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10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96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496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410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105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04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56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978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84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051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864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1319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8497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665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486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732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0280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1507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097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176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043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30982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13201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63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4902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212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7862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4222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90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4375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09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821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283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1431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52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969818"/>
            <a:ext cx="10515600" cy="720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792BB-D48D-4CDD-9901-1155052507CA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97E57-12B1-4A5C-837D-FFB6F9A98F51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object 27"/>
          <p:cNvSpPr/>
          <p:nvPr userDrawn="1"/>
        </p:nvSpPr>
        <p:spPr>
          <a:xfrm>
            <a:off x="10889673" y="230188"/>
            <a:ext cx="952357" cy="14160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1"/>
          <p:cNvSpPr txBox="1"/>
          <p:nvPr userDrawn="1"/>
        </p:nvSpPr>
        <p:spPr>
          <a:xfrm>
            <a:off x="838200" y="248933"/>
            <a:ext cx="3554417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err="1">
                <a:solidFill>
                  <a:srgbClr val="003695"/>
                </a:solidFill>
                <a:latin typeface="Arial"/>
                <a:cs typeface="Arial"/>
              </a:rPr>
              <a:t>Hessische</a:t>
            </a:r>
            <a:r>
              <a:rPr sz="1400" b="1" spc="10" dirty="0">
                <a:solidFill>
                  <a:srgbClr val="003695"/>
                </a:solidFill>
                <a:latin typeface="Arial"/>
                <a:cs typeface="Arial"/>
              </a:rPr>
              <a:t> </a:t>
            </a:r>
            <a:r>
              <a:rPr sz="1400" b="1" spc="-5" dirty="0" err="1">
                <a:solidFill>
                  <a:srgbClr val="003695"/>
                </a:solidFill>
                <a:latin typeface="Arial"/>
                <a:cs typeface="Arial"/>
              </a:rPr>
              <a:t>Lehrkräfteakademie</a:t>
            </a:r>
            <a:endParaRPr lang="de-DE" sz="1400" b="1" spc="-5" dirty="0">
              <a:solidFill>
                <a:srgbClr val="003695"/>
              </a:solidFill>
              <a:latin typeface="Arial"/>
              <a:cs typeface="Arial"/>
            </a:endParaRPr>
          </a:p>
          <a:p>
            <a:pPr marL="12700">
              <a:spcBef>
                <a:spcPts val="100"/>
              </a:spcBef>
            </a:pPr>
            <a:r>
              <a:rPr lang="de-DE" sz="1400" spc="-5" dirty="0">
                <a:solidFill>
                  <a:srgbClr val="003695"/>
                </a:solidFill>
                <a:latin typeface="Arial"/>
                <a:cs typeface="Arial"/>
              </a:rPr>
              <a:t>Studienseminar für Gymnasien</a:t>
            </a:r>
            <a:r>
              <a:rPr lang="de-DE" sz="1400" dirty="0">
                <a:solidFill>
                  <a:srgbClr val="003695"/>
                </a:solidFill>
                <a:latin typeface="Arial"/>
                <a:cs typeface="Arial"/>
              </a:rPr>
              <a:t> </a:t>
            </a:r>
            <a:r>
              <a:rPr lang="de-DE" sz="1400" spc="-5" dirty="0">
                <a:solidFill>
                  <a:srgbClr val="003695"/>
                </a:solidFill>
                <a:latin typeface="Arial"/>
                <a:cs typeface="Arial"/>
              </a:rPr>
              <a:t>Bad Vilbel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2"/>
          <p:cNvSpPr/>
          <p:nvPr userDrawn="1"/>
        </p:nvSpPr>
        <p:spPr>
          <a:xfrm>
            <a:off x="3176" y="333375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5">
                <a:moveTo>
                  <a:pt x="0" y="0"/>
                </a:moveTo>
                <a:lnTo>
                  <a:pt x="287333" y="0"/>
                </a:lnTo>
                <a:lnTo>
                  <a:pt x="287333" y="287338"/>
                </a:lnTo>
                <a:lnTo>
                  <a:pt x="0" y="287338"/>
                </a:lnTo>
                <a:lnTo>
                  <a:pt x="0" y="0"/>
                </a:lnTo>
                <a:close/>
              </a:path>
            </a:pathLst>
          </a:custGeom>
          <a:ln w="9527">
            <a:solidFill>
              <a:srgbClr val="DB2F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/>
          <p:cNvSpPr/>
          <p:nvPr userDrawn="1"/>
        </p:nvSpPr>
        <p:spPr>
          <a:xfrm>
            <a:off x="3176" y="925512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5">
                <a:moveTo>
                  <a:pt x="0" y="0"/>
                </a:moveTo>
                <a:lnTo>
                  <a:pt x="287333" y="0"/>
                </a:lnTo>
                <a:lnTo>
                  <a:pt x="287333" y="287338"/>
                </a:lnTo>
                <a:lnTo>
                  <a:pt x="0" y="287338"/>
                </a:lnTo>
                <a:lnTo>
                  <a:pt x="0" y="0"/>
                </a:lnTo>
                <a:close/>
              </a:path>
            </a:pathLst>
          </a:custGeom>
          <a:ln w="9527">
            <a:solidFill>
              <a:srgbClr val="DB2F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/>
          <p:cNvSpPr/>
          <p:nvPr userDrawn="1"/>
        </p:nvSpPr>
        <p:spPr>
          <a:xfrm>
            <a:off x="1591" y="1517650"/>
            <a:ext cx="287655" cy="287655"/>
          </a:xfrm>
          <a:custGeom>
            <a:avLst/>
            <a:gdLst/>
            <a:ahLst/>
            <a:cxnLst/>
            <a:rect l="l" t="t" r="r" b="b"/>
            <a:pathLst>
              <a:path w="287655" h="287655">
                <a:moveTo>
                  <a:pt x="0" y="0"/>
                </a:moveTo>
                <a:lnTo>
                  <a:pt x="287333" y="0"/>
                </a:lnTo>
                <a:lnTo>
                  <a:pt x="287333" y="287338"/>
                </a:lnTo>
                <a:lnTo>
                  <a:pt x="0" y="287338"/>
                </a:lnTo>
                <a:lnTo>
                  <a:pt x="0" y="0"/>
                </a:lnTo>
                <a:close/>
              </a:path>
            </a:pathLst>
          </a:custGeom>
          <a:ln w="9527">
            <a:solidFill>
              <a:srgbClr val="DB2F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5"/>
          <p:cNvGrpSpPr/>
          <p:nvPr userDrawn="1"/>
        </p:nvGrpSpPr>
        <p:grpSpPr>
          <a:xfrm>
            <a:off x="-4764" y="2105023"/>
            <a:ext cx="297180" cy="297180"/>
            <a:chOff x="-4764" y="2105023"/>
            <a:chExt cx="297180" cy="297180"/>
          </a:xfrm>
        </p:grpSpPr>
        <p:sp>
          <p:nvSpPr>
            <p:cNvPr id="13" name="object 6"/>
            <p:cNvSpPr/>
            <p:nvPr/>
          </p:nvSpPr>
          <p:spPr>
            <a:xfrm>
              <a:off x="0" y="210978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333" y="0"/>
                  </a:moveTo>
                  <a:lnTo>
                    <a:pt x="0" y="0"/>
                  </a:lnTo>
                  <a:lnTo>
                    <a:pt x="0" y="287338"/>
                  </a:lnTo>
                  <a:lnTo>
                    <a:pt x="287333" y="287338"/>
                  </a:lnTo>
                  <a:lnTo>
                    <a:pt x="287333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/>
            <p:cNvSpPr/>
            <p:nvPr/>
          </p:nvSpPr>
          <p:spPr>
            <a:xfrm>
              <a:off x="0" y="210978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0" y="0"/>
                  </a:moveTo>
                  <a:lnTo>
                    <a:pt x="287333" y="0"/>
                  </a:lnTo>
                  <a:lnTo>
                    <a:pt x="287333" y="287338"/>
                  </a:lnTo>
                  <a:lnTo>
                    <a:pt x="0" y="287338"/>
                  </a:lnTo>
                  <a:lnTo>
                    <a:pt x="0" y="0"/>
                  </a:lnTo>
                  <a:close/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2"/>
          <p:cNvGrpSpPr/>
          <p:nvPr userDrawn="1"/>
        </p:nvGrpSpPr>
        <p:grpSpPr>
          <a:xfrm>
            <a:off x="-1587" y="328610"/>
            <a:ext cx="297180" cy="297180"/>
            <a:chOff x="-1587" y="328610"/>
            <a:chExt cx="297180" cy="297180"/>
          </a:xfrm>
        </p:grpSpPr>
        <p:sp>
          <p:nvSpPr>
            <p:cNvPr id="16" name="object 13"/>
            <p:cNvSpPr/>
            <p:nvPr/>
          </p:nvSpPr>
          <p:spPr>
            <a:xfrm>
              <a:off x="3176" y="33338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333" y="0"/>
                  </a:moveTo>
                  <a:lnTo>
                    <a:pt x="0" y="0"/>
                  </a:lnTo>
                  <a:lnTo>
                    <a:pt x="0" y="287340"/>
                  </a:lnTo>
                  <a:lnTo>
                    <a:pt x="287333" y="287340"/>
                  </a:lnTo>
                  <a:lnTo>
                    <a:pt x="287333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4"/>
            <p:cNvSpPr/>
            <p:nvPr/>
          </p:nvSpPr>
          <p:spPr>
            <a:xfrm>
              <a:off x="3176" y="33337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0" y="0"/>
                  </a:moveTo>
                  <a:lnTo>
                    <a:pt x="287333" y="0"/>
                  </a:lnTo>
                  <a:lnTo>
                    <a:pt x="287333" y="287340"/>
                  </a:lnTo>
                  <a:lnTo>
                    <a:pt x="0" y="287340"/>
                  </a:lnTo>
                  <a:lnTo>
                    <a:pt x="0" y="0"/>
                  </a:lnTo>
                  <a:close/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5"/>
          <p:cNvGrpSpPr/>
          <p:nvPr userDrawn="1"/>
        </p:nvGrpSpPr>
        <p:grpSpPr>
          <a:xfrm>
            <a:off x="-1587" y="920748"/>
            <a:ext cx="297180" cy="297180"/>
            <a:chOff x="-1587" y="920748"/>
            <a:chExt cx="297180" cy="297180"/>
          </a:xfrm>
        </p:grpSpPr>
        <p:sp>
          <p:nvSpPr>
            <p:cNvPr id="19" name="object 16"/>
            <p:cNvSpPr/>
            <p:nvPr/>
          </p:nvSpPr>
          <p:spPr>
            <a:xfrm>
              <a:off x="3176" y="92551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333" y="0"/>
                  </a:moveTo>
                  <a:lnTo>
                    <a:pt x="0" y="0"/>
                  </a:lnTo>
                  <a:lnTo>
                    <a:pt x="0" y="287340"/>
                  </a:lnTo>
                  <a:lnTo>
                    <a:pt x="287333" y="287340"/>
                  </a:lnTo>
                  <a:lnTo>
                    <a:pt x="287333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/>
            <p:cNvSpPr/>
            <p:nvPr/>
          </p:nvSpPr>
          <p:spPr>
            <a:xfrm>
              <a:off x="3176" y="92551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0" y="0"/>
                  </a:moveTo>
                  <a:lnTo>
                    <a:pt x="287333" y="0"/>
                  </a:lnTo>
                  <a:lnTo>
                    <a:pt x="287333" y="287340"/>
                  </a:lnTo>
                  <a:lnTo>
                    <a:pt x="0" y="287340"/>
                  </a:lnTo>
                  <a:lnTo>
                    <a:pt x="0" y="0"/>
                  </a:lnTo>
                  <a:close/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18"/>
          <p:cNvGrpSpPr/>
          <p:nvPr userDrawn="1"/>
        </p:nvGrpSpPr>
        <p:grpSpPr>
          <a:xfrm>
            <a:off x="-1587" y="1512886"/>
            <a:ext cx="297180" cy="297180"/>
            <a:chOff x="-1587" y="1512886"/>
            <a:chExt cx="297180" cy="297180"/>
          </a:xfrm>
        </p:grpSpPr>
        <p:sp>
          <p:nvSpPr>
            <p:cNvPr id="22" name="object 19"/>
            <p:cNvSpPr/>
            <p:nvPr/>
          </p:nvSpPr>
          <p:spPr>
            <a:xfrm>
              <a:off x="3176" y="151764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333" y="0"/>
                  </a:moveTo>
                  <a:lnTo>
                    <a:pt x="0" y="0"/>
                  </a:lnTo>
                  <a:lnTo>
                    <a:pt x="0" y="287340"/>
                  </a:lnTo>
                  <a:lnTo>
                    <a:pt x="287333" y="287340"/>
                  </a:lnTo>
                  <a:lnTo>
                    <a:pt x="287333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0"/>
            <p:cNvSpPr/>
            <p:nvPr/>
          </p:nvSpPr>
          <p:spPr>
            <a:xfrm>
              <a:off x="3176" y="15176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0" y="0"/>
                  </a:moveTo>
                  <a:lnTo>
                    <a:pt x="287333" y="0"/>
                  </a:lnTo>
                  <a:lnTo>
                    <a:pt x="287333" y="287340"/>
                  </a:lnTo>
                  <a:lnTo>
                    <a:pt x="0" y="287340"/>
                  </a:lnTo>
                  <a:lnTo>
                    <a:pt x="0" y="0"/>
                  </a:lnTo>
                  <a:close/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1"/>
          <p:cNvGrpSpPr/>
          <p:nvPr userDrawn="1"/>
        </p:nvGrpSpPr>
        <p:grpSpPr>
          <a:xfrm>
            <a:off x="-1587" y="2105023"/>
            <a:ext cx="297180" cy="297180"/>
            <a:chOff x="-1587" y="2105023"/>
            <a:chExt cx="297180" cy="297180"/>
          </a:xfrm>
        </p:grpSpPr>
        <p:sp>
          <p:nvSpPr>
            <p:cNvPr id="25" name="object 22"/>
            <p:cNvSpPr/>
            <p:nvPr/>
          </p:nvSpPr>
          <p:spPr>
            <a:xfrm>
              <a:off x="3176" y="21097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333" y="0"/>
                  </a:moveTo>
                  <a:lnTo>
                    <a:pt x="0" y="0"/>
                  </a:lnTo>
                  <a:lnTo>
                    <a:pt x="0" y="287340"/>
                  </a:lnTo>
                  <a:lnTo>
                    <a:pt x="287333" y="287340"/>
                  </a:lnTo>
                  <a:lnTo>
                    <a:pt x="287333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3"/>
            <p:cNvSpPr/>
            <p:nvPr/>
          </p:nvSpPr>
          <p:spPr>
            <a:xfrm>
              <a:off x="3176" y="210978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0" y="0"/>
                  </a:moveTo>
                  <a:lnTo>
                    <a:pt x="287333" y="0"/>
                  </a:lnTo>
                  <a:lnTo>
                    <a:pt x="287333" y="287340"/>
                  </a:lnTo>
                  <a:lnTo>
                    <a:pt x="0" y="287340"/>
                  </a:lnTo>
                  <a:lnTo>
                    <a:pt x="0" y="0"/>
                  </a:lnTo>
                  <a:close/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4"/>
          <p:cNvGrpSpPr/>
          <p:nvPr userDrawn="1"/>
        </p:nvGrpSpPr>
        <p:grpSpPr>
          <a:xfrm>
            <a:off x="-4763" y="2697160"/>
            <a:ext cx="294005" cy="297180"/>
            <a:chOff x="-4763" y="2697160"/>
            <a:chExt cx="294005" cy="297180"/>
          </a:xfrm>
        </p:grpSpPr>
        <p:sp>
          <p:nvSpPr>
            <p:cNvPr id="28" name="object 25"/>
            <p:cNvSpPr/>
            <p:nvPr/>
          </p:nvSpPr>
          <p:spPr>
            <a:xfrm>
              <a:off x="0" y="2701922"/>
              <a:ext cx="284480" cy="287655"/>
            </a:xfrm>
            <a:custGeom>
              <a:avLst/>
              <a:gdLst/>
              <a:ahLst/>
              <a:cxnLst/>
              <a:rect l="l" t="t" r="r" b="b"/>
              <a:pathLst>
                <a:path w="284480" h="287655">
                  <a:moveTo>
                    <a:pt x="284156" y="0"/>
                  </a:moveTo>
                  <a:lnTo>
                    <a:pt x="0" y="0"/>
                  </a:lnTo>
                  <a:lnTo>
                    <a:pt x="0" y="287340"/>
                  </a:lnTo>
                  <a:lnTo>
                    <a:pt x="284156" y="287340"/>
                  </a:lnTo>
                  <a:lnTo>
                    <a:pt x="284156" y="0"/>
                  </a:lnTo>
                  <a:close/>
                </a:path>
              </a:pathLst>
            </a:custGeom>
            <a:solidFill>
              <a:srgbClr val="DB2F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6"/>
            <p:cNvSpPr/>
            <p:nvPr/>
          </p:nvSpPr>
          <p:spPr>
            <a:xfrm>
              <a:off x="0" y="2701924"/>
              <a:ext cx="284480" cy="287655"/>
            </a:xfrm>
            <a:custGeom>
              <a:avLst/>
              <a:gdLst/>
              <a:ahLst/>
              <a:cxnLst/>
              <a:rect l="l" t="t" r="r" b="b"/>
              <a:pathLst>
                <a:path w="284480" h="287655">
                  <a:moveTo>
                    <a:pt x="0" y="0"/>
                  </a:moveTo>
                  <a:lnTo>
                    <a:pt x="284156" y="0"/>
                  </a:lnTo>
                  <a:lnTo>
                    <a:pt x="284156" y="287340"/>
                  </a:lnTo>
                  <a:lnTo>
                    <a:pt x="0" y="287340"/>
                  </a:lnTo>
                </a:path>
              </a:pathLst>
            </a:custGeom>
            <a:ln w="9527">
              <a:solidFill>
                <a:srgbClr val="DB2F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6849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131C8-BEFD-4D92-B86F-239BFA6F6441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B679D-700C-4C0F-B24D-8A55A6A6F4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42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82776-5649-40E6-B230-91343F44802D}" type="datetimeFigureOut">
              <a:rPr lang="de-DE" smtClean="0"/>
              <a:t>29.09.2026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FB699-3D36-4A4D-88C1-94CFA38B6D5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3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s-bv.de/" TargetMode="External"/><Relationship Id="rId5" Type="http://schemas.openxmlformats.org/officeDocument/2006/relationships/hyperlink" Target="https://www.klimafakten.de/glossar/letter_i#ipcc" TargetMode="External"/><Relationship Id="rId4" Type="http://schemas.openxmlformats.org/officeDocument/2006/relationships/hyperlink" Target="https://www.klimafakten.de/glossar/letter_1#grad-limit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www.ladepeche.fr/2025/06/20/vague-de-chaleur-on-vous-explique-ce-quest-le-blocage-en-omega-responsable-de-la-canicule-qui-sabat-en-france-actuellement-12774424.php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gif"/><Relationship Id="rId4" Type="http://schemas.openxmlformats.org/officeDocument/2006/relationships/hyperlink" Target="https://meteofrance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132" y="12436"/>
            <a:ext cx="2063868" cy="179767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/>
          <a:srcRect r="1662"/>
          <a:stretch/>
        </p:blipFill>
        <p:spPr>
          <a:xfrm>
            <a:off x="423170" y="1806915"/>
            <a:ext cx="9236847" cy="496321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888575" y="2615149"/>
            <a:ext cx="2171765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/>
              <a:t>Stop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against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Tell a positive </a:t>
            </a:r>
            <a:r>
              <a:rPr lang="de-DE" sz="2400" dirty="0" err="1"/>
              <a:t>story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Do </a:t>
            </a:r>
            <a:r>
              <a:rPr lang="de-DE" sz="2400" dirty="0" err="1"/>
              <a:t>it</a:t>
            </a:r>
            <a:r>
              <a:rPr lang="de-DE" sz="2400" dirty="0"/>
              <a:t>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fewest</a:t>
            </a:r>
            <a:r>
              <a:rPr lang="de-DE" sz="2400" dirty="0"/>
              <a:t> </a:t>
            </a:r>
            <a:r>
              <a:rPr lang="de-DE" sz="2400" dirty="0" err="1"/>
              <a:t>words</a:t>
            </a:r>
            <a:r>
              <a:rPr lang="de-DE" sz="2400" dirty="0"/>
              <a:t> </a:t>
            </a:r>
            <a:r>
              <a:rPr lang="de-DE" sz="2400" dirty="0" err="1"/>
              <a:t>possible</a:t>
            </a:r>
            <a:r>
              <a:rPr lang="de-DE" sz="2400" dirty="0"/>
              <a:t>!</a:t>
            </a:r>
          </a:p>
          <a:p>
            <a:endParaRPr lang="de-DE" sz="2400" dirty="0"/>
          </a:p>
          <a:p>
            <a:r>
              <a:rPr lang="de-DE" sz="1200" dirty="0"/>
              <a:t>Julius van der Laar, </a:t>
            </a:r>
            <a:r>
              <a:rPr lang="de-DE" sz="1200" dirty="0" err="1"/>
              <a:t>campac</a:t>
            </a:r>
            <a:r>
              <a:rPr lang="de-DE" sz="1200" dirty="0"/>
              <a:t>-Demokratie-Konferenz 11/2024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75AEA2-6D1A-4F4E-B802-6AA17785342B}"/>
              </a:ext>
            </a:extLst>
          </p:cNvPr>
          <p:cNvSpPr txBox="1"/>
          <p:nvPr/>
        </p:nvSpPr>
        <p:spPr>
          <a:xfrm>
            <a:off x="2660072" y="6436366"/>
            <a:ext cx="733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2021 unter Schirmherrschaft von Bundespräsident Horst Köhler + (CDU)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9DCB61A-DC2E-47F1-B234-05E6F7EA27D8}"/>
              </a:ext>
            </a:extLst>
          </p:cNvPr>
          <p:cNvSpPr txBox="1"/>
          <p:nvPr/>
        </p:nvSpPr>
        <p:spPr>
          <a:xfrm>
            <a:off x="315614" y="1068251"/>
            <a:ext cx="100104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Unsere Schule wird `ne fossilfreie Zone: Wie wir </a:t>
            </a:r>
            <a:r>
              <a:rPr lang="de-DE" sz="2400" b="1" dirty="0" err="1"/>
              <a:t>SuS</a:t>
            </a:r>
            <a:r>
              <a:rPr lang="de-DE" sz="2400" b="1" dirty="0"/>
              <a:t> handlungsfähig machen!</a:t>
            </a:r>
          </a:p>
          <a:p>
            <a:r>
              <a:rPr lang="de-DE" i="1" dirty="0"/>
              <a:t>Anmeldung</a:t>
            </a:r>
            <a:r>
              <a:rPr lang="de-DE" b="1" dirty="0"/>
              <a:t>:    </a:t>
            </a:r>
            <a:r>
              <a:rPr lang="de-DE" dirty="0"/>
              <a:t>poststelle.STSem-GYM.BadVilbel@kultus.hessen.de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971A5B0-FB8B-469F-BB99-A6738DC2611C}"/>
              </a:ext>
            </a:extLst>
          </p:cNvPr>
          <p:cNvSpPr txBox="1"/>
          <p:nvPr/>
        </p:nvSpPr>
        <p:spPr>
          <a:xfrm>
            <a:off x="9888575" y="1851400"/>
            <a:ext cx="23105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Weitere Informationen: </a:t>
            </a:r>
          </a:p>
          <a:p>
            <a:r>
              <a:rPr lang="de-DE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http://sts-bv.de/blog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9BC3ACE-B46D-F4BD-845B-E3CE76715B41}"/>
              </a:ext>
            </a:extLst>
          </p:cNvPr>
          <p:cNvSpPr txBox="1"/>
          <p:nvPr/>
        </p:nvSpPr>
        <p:spPr>
          <a:xfrm>
            <a:off x="633206" y="140804"/>
            <a:ext cx="3546673" cy="6327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F05FADD-7DD9-2502-E1C1-6EDB91B08839}"/>
              </a:ext>
            </a:extLst>
          </p:cNvPr>
          <p:cNvSpPr txBox="1"/>
          <p:nvPr/>
        </p:nvSpPr>
        <p:spPr>
          <a:xfrm rot="5400000">
            <a:off x="-1766459" y="1535005"/>
            <a:ext cx="3546673" cy="6327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13728" y="611909"/>
            <a:ext cx="11508508" cy="5634182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7. Klimadidaktik Workshop, Mittwoch, 02.12.2026, 14:00-17:30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53A030D-1C21-98B5-FB46-12B35DEC6858}"/>
              </a:ext>
            </a:extLst>
          </p:cNvPr>
          <p:cNvSpPr txBox="1"/>
          <p:nvPr/>
        </p:nvSpPr>
        <p:spPr>
          <a:xfrm>
            <a:off x="423169" y="140804"/>
            <a:ext cx="8384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Save </a:t>
            </a:r>
            <a:r>
              <a:rPr lang="de-DE" dirty="0" err="1">
                <a:solidFill>
                  <a:srgbClr val="FF0000"/>
                </a:solidFill>
              </a:rPr>
              <a:t>the</a:t>
            </a:r>
            <a:r>
              <a:rPr lang="de-DE" dirty="0">
                <a:solidFill>
                  <a:srgbClr val="FF0000"/>
                </a:solidFill>
              </a:rPr>
              <a:t> date: VINN am besten in der Einführungsphase belegen! </a:t>
            </a:r>
          </a:p>
        </p:txBody>
      </p:sp>
    </p:spTree>
    <p:extLst>
      <p:ext uri="{BB962C8B-B14F-4D97-AF65-F5344CB8AC3E}">
        <p14:creationId xmlns:p14="http://schemas.microsoft.com/office/powerpoint/2010/main" val="410948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CCC92693-B75B-4B63-A507-35CD6AC0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2" y="6164316"/>
            <a:ext cx="5035527" cy="59300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09B8A6B-2E95-402C-BD73-34D8BDAFC2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2"/>
          <a:stretch/>
        </p:blipFill>
        <p:spPr>
          <a:xfrm>
            <a:off x="3498135" y="1975439"/>
            <a:ext cx="2774552" cy="208053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1B73F50-9316-441D-BA22-EF71A31D1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7" y="1975439"/>
            <a:ext cx="2760711" cy="208053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E82696-F7D3-4740-B2DD-D37E46A1D7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08" y="1975439"/>
            <a:ext cx="2789042" cy="20805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6FA695E-888E-4579-B412-C8B8DD5F93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6" y="4132695"/>
            <a:ext cx="2732848" cy="206440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4E03E33-497E-47EA-BFE1-49FCE78A0E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42" y="4141710"/>
            <a:ext cx="2786846" cy="206129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731C750-A1E6-4555-A1C7-34D64A53B3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09" y="4125389"/>
            <a:ext cx="2786847" cy="2068967"/>
          </a:xfrm>
          <a:prstGeom prst="rect">
            <a:avLst/>
          </a:prstGeom>
        </p:spPr>
      </p:pic>
      <p:sp>
        <p:nvSpPr>
          <p:cNvPr id="12" name="CustomShape 2">
            <a:extLst>
              <a:ext uri="{FF2B5EF4-FFF2-40B4-BE49-F238E27FC236}">
                <a16:creationId xmlns:a16="http://schemas.microsoft.com/office/drawing/2014/main" id="{04F3ABDC-3E96-4730-820D-4C2F1ED85835}"/>
              </a:ext>
            </a:extLst>
          </p:cNvPr>
          <p:cNvSpPr/>
          <p:nvPr/>
        </p:nvSpPr>
        <p:spPr>
          <a:xfrm>
            <a:off x="755887" y="766488"/>
            <a:ext cx="9848778" cy="10673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1646" tIns="40823" rIns="81646" bIns="40823">
            <a:spAutoFit/>
          </a:bodyPr>
          <a:lstStyle/>
          <a:p>
            <a:pPr marL="653">
              <a:buClr>
                <a:srgbClr val="0070C0"/>
              </a:buClr>
            </a:pPr>
            <a:r>
              <a:rPr lang="de-DE" sz="3200" b="1" spc="-1" dirty="0">
                <a:solidFill>
                  <a:srgbClr val="000000"/>
                </a:solidFill>
                <a:latin typeface="Arial"/>
                <a:ea typeface="Times New Roman"/>
              </a:rPr>
              <a:t>Mit klima</a:t>
            </a:r>
            <a:r>
              <a:rPr lang="de-DE" sz="3200" b="1" u="sng" spc="-1" dirty="0">
                <a:solidFill>
                  <a:srgbClr val="000000"/>
                </a:solidFill>
                <a:latin typeface="Arial"/>
                <a:ea typeface="Times New Roman"/>
              </a:rPr>
              <a:t>didaktische Prinzipien</a:t>
            </a:r>
            <a:r>
              <a:rPr lang="de-DE" sz="3200" b="1" spc="-1" dirty="0">
                <a:solidFill>
                  <a:srgbClr val="000000"/>
                </a:solidFill>
                <a:latin typeface="Arial"/>
                <a:ea typeface="Times New Roman"/>
              </a:rPr>
              <a:t> erhöhen Sie die Lernwirksamkeit Ihres Gesprächs an Tag 2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5F2E9AE-5FCA-0EFE-087D-C437EA2C30B3}"/>
              </a:ext>
            </a:extLst>
          </p:cNvPr>
          <p:cNvSpPr txBox="1"/>
          <p:nvPr/>
        </p:nvSpPr>
        <p:spPr>
          <a:xfrm>
            <a:off x="9662944" y="2009332"/>
            <a:ext cx="2171765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/>
              <a:t>Stop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against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Tell a positive </a:t>
            </a:r>
            <a:r>
              <a:rPr lang="de-DE" sz="2400" dirty="0" err="1"/>
              <a:t>story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Do </a:t>
            </a:r>
            <a:r>
              <a:rPr lang="de-DE" sz="2400" dirty="0" err="1"/>
              <a:t>it</a:t>
            </a:r>
            <a:r>
              <a:rPr lang="de-DE" sz="2400" dirty="0"/>
              <a:t>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fewest</a:t>
            </a:r>
            <a:r>
              <a:rPr lang="de-DE" sz="2400" dirty="0"/>
              <a:t> </a:t>
            </a:r>
            <a:r>
              <a:rPr lang="de-DE" sz="2400" dirty="0" err="1"/>
              <a:t>words</a:t>
            </a:r>
            <a:r>
              <a:rPr lang="de-DE" sz="2400" dirty="0"/>
              <a:t> </a:t>
            </a:r>
            <a:r>
              <a:rPr lang="de-DE" sz="2400" dirty="0" err="1"/>
              <a:t>possible</a:t>
            </a:r>
            <a:r>
              <a:rPr lang="de-DE" sz="2400" dirty="0"/>
              <a:t>!</a:t>
            </a:r>
          </a:p>
          <a:p>
            <a:endParaRPr lang="de-DE" sz="2400" dirty="0"/>
          </a:p>
          <a:p>
            <a:r>
              <a:rPr lang="de-DE" sz="1200" dirty="0"/>
              <a:t>Julius van der Laar, </a:t>
            </a:r>
            <a:r>
              <a:rPr lang="de-DE" sz="1200" dirty="0" err="1"/>
              <a:t>campac</a:t>
            </a:r>
            <a:r>
              <a:rPr lang="de-DE" sz="1200" dirty="0"/>
              <a:t>-Demokratie-Konferenz 11/2024</a:t>
            </a:r>
          </a:p>
        </p:txBody>
      </p:sp>
    </p:spTree>
    <p:extLst>
      <p:ext uri="{BB962C8B-B14F-4D97-AF65-F5344CB8AC3E}">
        <p14:creationId xmlns:p14="http://schemas.microsoft.com/office/powerpoint/2010/main" val="8490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2"/>
          <p:cNvSpPr txBox="1"/>
          <p:nvPr/>
        </p:nvSpPr>
        <p:spPr>
          <a:xfrm>
            <a:off x="956162" y="3047099"/>
            <a:ext cx="9399594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60" indent="-514350">
              <a:spcAft>
                <a:spcPts val="1500"/>
              </a:spcAft>
              <a:buAutoNum type="arabicPeriod"/>
              <a:tabLst>
                <a:tab pos="3239770" algn="l"/>
              </a:tabLst>
            </a:pPr>
            <a:r>
              <a:rPr lang="de-DE" sz="4000" dirty="0"/>
              <a:t>Welche </a:t>
            </a:r>
            <a:r>
              <a:rPr lang="de-DE" sz="4000" b="1" dirty="0"/>
              <a:t>fachdidaktischen Prinzipien </a:t>
            </a:r>
            <a:r>
              <a:rPr lang="de-DE" sz="4000" dirty="0"/>
              <a:t>in meinem Fach sind wichtig und </a:t>
            </a:r>
          </a:p>
          <a:p>
            <a:pPr marL="518160" indent="-514350">
              <a:spcAft>
                <a:spcPts val="1500"/>
              </a:spcAft>
              <a:buAutoNum type="arabicPeriod"/>
              <a:tabLst>
                <a:tab pos="3239770" algn="l"/>
              </a:tabLst>
            </a:pPr>
            <a:r>
              <a:rPr lang="de-DE" sz="4000" dirty="0"/>
              <a:t>welche </a:t>
            </a:r>
            <a:r>
              <a:rPr lang="de-DE" sz="4000" b="1" dirty="0"/>
              <a:t>klimadidaktischen Prinzipien </a:t>
            </a:r>
            <a:r>
              <a:rPr lang="de-DE" sz="4000" dirty="0"/>
              <a:t>sind wichtig, weil sie Orientierung geben und Lernwirksamkeit erhöhen?</a:t>
            </a:r>
          </a:p>
        </p:txBody>
      </p:sp>
      <p:sp>
        <p:nvSpPr>
          <p:cNvPr id="2" name="object 32">
            <a:extLst>
              <a:ext uri="{FF2B5EF4-FFF2-40B4-BE49-F238E27FC236}">
                <a16:creationId xmlns:a16="http://schemas.microsoft.com/office/drawing/2014/main" id="{21D796FA-1445-2280-C587-3C65F7CB7D52}"/>
              </a:ext>
            </a:extLst>
          </p:cNvPr>
          <p:cNvSpPr txBox="1"/>
          <p:nvPr/>
        </p:nvSpPr>
        <p:spPr>
          <a:xfrm>
            <a:off x="822712" y="971553"/>
            <a:ext cx="9666494" cy="18594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3810">
              <a:spcBef>
                <a:spcPts val="600"/>
              </a:spcBef>
              <a:spcAft>
                <a:spcPts val="600"/>
              </a:spcAft>
              <a:tabLst>
                <a:tab pos="3239770" algn="l"/>
              </a:tabLst>
            </a:pPr>
            <a:r>
              <a:rPr lang="de-DE" sz="2000" u="sng" dirty="0"/>
              <a:t>Didaktische Prinzipien …</a:t>
            </a:r>
          </a:p>
          <a:p>
            <a:pPr marL="57531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39770" algn="l"/>
              </a:tabLst>
            </a:pPr>
            <a:r>
              <a:rPr lang="de-DE" sz="2000" spc="-1" dirty="0"/>
              <a:t>sind </a:t>
            </a:r>
            <a:r>
              <a:rPr lang="de-DE" sz="2000" b="0" strike="noStrike" spc="-1" dirty="0"/>
              <a:t>„</a:t>
            </a:r>
            <a:r>
              <a:rPr lang="de-DE" sz="2000" b="1" strike="noStrike" spc="-1" dirty="0"/>
              <a:t>begrifflich fixierte Unterrichtskonzepte</a:t>
            </a:r>
            <a:r>
              <a:rPr lang="de-DE" sz="2000" b="0" strike="noStrike" spc="-1" dirty="0"/>
              <a:t>“ und geben </a:t>
            </a:r>
            <a:r>
              <a:rPr lang="de-DE" sz="2000" spc="-1" dirty="0"/>
              <a:t>Orientierung bei der Unterrichtsgestaltung </a:t>
            </a:r>
            <a:r>
              <a:rPr lang="de-DE" sz="2000" b="0" strike="noStrike" spc="-1" dirty="0"/>
              <a:t> </a:t>
            </a:r>
            <a:r>
              <a:rPr lang="de-DE" sz="1600" b="0" strike="noStrike" spc="-1" dirty="0"/>
              <a:t>(</a:t>
            </a:r>
            <a:r>
              <a:rPr lang="de-DE" sz="1600" dirty="0"/>
              <a:t>Mühlhausen, Gegenseitige Hospitation, Die Deutsche Schule, 1991, 217)</a:t>
            </a:r>
            <a:endParaRPr lang="de-DE" sz="2000" dirty="0"/>
          </a:p>
          <a:p>
            <a:pPr marL="57531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39770" algn="l"/>
              </a:tabLst>
            </a:pPr>
            <a:r>
              <a:rPr lang="de-DE" sz="2000" dirty="0"/>
              <a:t> resümieren den Erkenntnisstand der Forschung</a:t>
            </a:r>
            <a:br>
              <a:rPr lang="de-DE" sz="2000" dirty="0"/>
            </a:b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81109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2"/>
          <p:cNvSpPr txBox="1"/>
          <p:nvPr/>
        </p:nvSpPr>
        <p:spPr>
          <a:xfrm>
            <a:off x="804024" y="2523113"/>
            <a:ext cx="1095617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1. Welche fachdidaktischen Prinzipien kennen Sie?</a:t>
            </a:r>
            <a:endParaRPr lang="de-DE" sz="2000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934653" y="3541847"/>
            <a:ext cx="8200276" cy="2554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b="1" dirty="0">
                <a:sym typeface="Wingdings" panose="05000000000000000000" pitchFamily="2" charset="2"/>
              </a:rPr>
              <a:t> </a:t>
            </a:r>
            <a:r>
              <a:rPr lang="de-DE" sz="3200" b="1" dirty="0"/>
              <a:t>Tauschen Sie sich aus:</a:t>
            </a:r>
          </a:p>
          <a:p>
            <a:r>
              <a:rPr lang="de-DE" sz="3200" dirty="0"/>
              <a:t>„Im meinem Fach …  geht es im Kern darum, …“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de-DE" sz="3200" b="1" dirty="0">
                <a:sym typeface="Wingdings" panose="05000000000000000000" pitchFamily="2" charset="2"/>
              </a:rPr>
              <a:t>Berichten Sie im Plenum: </a:t>
            </a:r>
          </a:p>
          <a:p>
            <a:r>
              <a:rPr lang="de-DE" sz="3200" dirty="0">
                <a:sym typeface="Wingdings" panose="05000000000000000000" pitchFamily="2" charset="2"/>
              </a:rPr>
              <a:t>„Wir waren uns einige darüber, dass …“</a:t>
            </a:r>
          </a:p>
          <a:p>
            <a:r>
              <a:rPr lang="de-DE" sz="3200" dirty="0">
                <a:sym typeface="Wingdings" panose="05000000000000000000" pitchFamily="2" charset="2"/>
              </a:rPr>
              <a:t>„Uns ist noch unklar, ob …“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830642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2"/>
          <p:cNvSpPr txBox="1"/>
          <p:nvPr/>
        </p:nvSpPr>
        <p:spPr>
          <a:xfrm>
            <a:off x="632474" y="2548858"/>
            <a:ext cx="11772108" cy="1582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2. Welche klimadidaktischen Prinzipien sind wichtig?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67354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CCC92693-B75B-4B63-A507-35CD6AC0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2" y="6164316"/>
            <a:ext cx="5035527" cy="59300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09B8A6B-2E95-402C-BD73-34D8BDAFC2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2"/>
          <a:stretch/>
        </p:blipFill>
        <p:spPr>
          <a:xfrm>
            <a:off x="3498135" y="1975439"/>
            <a:ext cx="2774552" cy="208053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1B73F50-9316-441D-BA22-EF71A31D1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7" y="1975439"/>
            <a:ext cx="2760711" cy="208053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E82696-F7D3-4740-B2DD-D37E46A1D7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08" y="1975439"/>
            <a:ext cx="2789042" cy="208053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6FA695E-888E-4579-B412-C8B8DD5F93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6" y="4132695"/>
            <a:ext cx="2732848" cy="206440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4E03E33-497E-47EA-BFE1-49FCE78A0E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842" y="4141710"/>
            <a:ext cx="2786846" cy="206129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731C750-A1E6-4555-A1C7-34D64A53B3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09" y="4125389"/>
            <a:ext cx="2786847" cy="2068967"/>
          </a:xfrm>
          <a:prstGeom prst="rect">
            <a:avLst/>
          </a:prstGeom>
        </p:spPr>
      </p:pic>
      <p:sp>
        <p:nvSpPr>
          <p:cNvPr id="12" name="CustomShape 2">
            <a:extLst>
              <a:ext uri="{FF2B5EF4-FFF2-40B4-BE49-F238E27FC236}">
                <a16:creationId xmlns:a16="http://schemas.microsoft.com/office/drawing/2014/main" id="{04F3ABDC-3E96-4730-820D-4C2F1ED85835}"/>
              </a:ext>
            </a:extLst>
          </p:cNvPr>
          <p:cNvSpPr/>
          <p:nvPr/>
        </p:nvSpPr>
        <p:spPr>
          <a:xfrm>
            <a:off x="755887" y="766488"/>
            <a:ext cx="9848778" cy="10673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1646" tIns="40823" rIns="81646" bIns="40823">
            <a:spAutoFit/>
          </a:bodyPr>
          <a:lstStyle/>
          <a:p>
            <a:pPr marL="653">
              <a:buClr>
                <a:srgbClr val="0070C0"/>
              </a:buClr>
            </a:pPr>
            <a:r>
              <a:rPr lang="de-DE" sz="3200" b="1" spc="-1" dirty="0">
                <a:solidFill>
                  <a:srgbClr val="000000"/>
                </a:solidFill>
                <a:latin typeface="Arial"/>
                <a:ea typeface="Times New Roman"/>
              </a:rPr>
              <a:t>2. Welche klimadidaktischen Prinzipien sind wichtig?  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5F2E9AE-5FCA-0EFE-087D-C437EA2C30B3}"/>
              </a:ext>
            </a:extLst>
          </p:cNvPr>
          <p:cNvSpPr txBox="1"/>
          <p:nvPr/>
        </p:nvSpPr>
        <p:spPr>
          <a:xfrm>
            <a:off x="9662944" y="2009332"/>
            <a:ext cx="2171765" cy="41549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/>
              <a:t>Stop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against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Tell a positive </a:t>
            </a:r>
            <a:r>
              <a:rPr lang="de-DE" sz="2400" dirty="0" err="1"/>
              <a:t>story</a:t>
            </a:r>
            <a:r>
              <a:rPr lang="de-DE" sz="2400" dirty="0"/>
              <a:t>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Do </a:t>
            </a:r>
            <a:r>
              <a:rPr lang="de-DE" sz="2400" dirty="0" err="1"/>
              <a:t>it</a:t>
            </a:r>
            <a:r>
              <a:rPr lang="de-DE" sz="2400" dirty="0"/>
              <a:t>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fewest</a:t>
            </a:r>
            <a:r>
              <a:rPr lang="de-DE" sz="2400" dirty="0"/>
              <a:t> </a:t>
            </a:r>
            <a:r>
              <a:rPr lang="de-DE" sz="2400" dirty="0" err="1"/>
              <a:t>words</a:t>
            </a:r>
            <a:r>
              <a:rPr lang="de-DE" sz="2400" dirty="0"/>
              <a:t> </a:t>
            </a:r>
            <a:r>
              <a:rPr lang="de-DE" sz="2400" dirty="0" err="1"/>
              <a:t>possible</a:t>
            </a:r>
            <a:r>
              <a:rPr lang="de-DE" sz="2400" dirty="0"/>
              <a:t>!</a:t>
            </a:r>
          </a:p>
          <a:p>
            <a:endParaRPr lang="de-DE" sz="2400" dirty="0"/>
          </a:p>
          <a:p>
            <a:r>
              <a:rPr lang="de-DE" sz="1200" dirty="0"/>
              <a:t>Julius van der Laar, </a:t>
            </a:r>
            <a:r>
              <a:rPr lang="de-DE" sz="1200" dirty="0" err="1"/>
              <a:t>campac</a:t>
            </a:r>
            <a:r>
              <a:rPr lang="de-DE" sz="1200" dirty="0"/>
              <a:t>-Demokratie-Konferenz 11/2024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1C679A-DE1F-B8DE-21B8-7956818BCA82}"/>
              </a:ext>
            </a:extLst>
          </p:cNvPr>
          <p:cNvSpPr txBox="1"/>
          <p:nvPr/>
        </p:nvSpPr>
        <p:spPr>
          <a:xfrm>
            <a:off x="2790701" y="1389413"/>
            <a:ext cx="726769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-&gt; Tauschen Sie sich aus: Welche Prinzipien machen den Film wirksam?</a:t>
            </a:r>
          </a:p>
        </p:txBody>
      </p:sp>
    </p:spTree>
    <p:extLst>
      <p:ext uri="{BB962C8B-B14F-4D97-AF65-F5344CB8AC3E}">
        <p14:creationId xmlns:p14="http://schemas.microsoft.com/office/powerpoint/2010/main" val="180346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Anhang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871200" y="6008181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 action="ppaction://hlinksldjump"/>
              </a:rPr>
              <a:t>Zurück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41" y="743464"/>
            <a:ext cx="10258734" cy="578433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035846F-2199-4E90-9C08-365AE9A7328C}"/>
              </a:ext>
            </a:extLst>
          </p:cNvPr>
          <p:cNvSpPr txBox="1"/>
          <p:nvPr/>
        </p:nvSpPr>
        <p:spPr>
          <a:xfrm>
            <a:off x="3598223" y="3182587"/>
            <a:ext cx="7053943" cy="28255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291EFF9-4200-4E51-A16F-08E2F6C08C23}"/>
              </a:ext>
            </a:extLst>
          </p:cNvPr>
          <p:cNvSpPr txBox="1"/>
          <p:nvPr/>
        </p:nvSpPr>
        <p:spPr>
          <a:xfrm>
            <a:off x="4693252" y="3791922"/>
            <a:ext cx="6131433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/>
              <a:t>Stimmen Sie ab: Was bringt am meisten? </a:t>
            </a:r>
          </a:p>
          <a:p>
            <a:r>
              <a:rPr lang="de-DE" sz="2400" dirty="0"/>
              <a:t>Sie haben zwei Stimmen, die Sie </a:t>
            </a:r>
          </a:p>
          <a:p>
            <a:r>
              <a:rPr lang="de-DE" sz="2400" dirty="0"/>
              <a:t>kumulieren oder aufteilen können!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181C8B5-E63D-4A09-B841-D7CBF7303F28}"/>
              </a:ext>
            </a:extLst>
          </p:cNvPr>
          <p:cNvSpPr txBox="1"/>
          <p:nvPr/>
        </p:nvSpPr>
        <p:spPr>
          <a:xfrm>
            <a:off x="10814075" y="2805970"/>
            <a:ext cx="1142647" cy="3561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0" name="object 32">
            <a:extLst>
              <a:ext uri="{FF2B5EF4-FFF2-40B4-BE49-F238E27FC236}">
                <a16:creationId xmlns:a16="http://schemas.microsoft.com/office/drawing/2014/main" id="{247F32EF-E2DC-0EBB-03B0-6FE1D3460E1B}"/>
              </a:ext>
            </a:extLst>
          </p:cNvPr>
          <p:cNvSpPr txBox="1"/>
          <p:nvPr/>
        </p:nvSpPr>
        <p:spPr>
          <a:xfrm>
            <a:off x="10835296" y="2257677"/>
            <a:ext cx="114264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1400" b="1" dirty="0"/>
              <a:t>Abstimmungs-ergebnis: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A0287A7-583C-7E81-502F-CF211CADC586}"/>
              </a:ext>
            </a:extLst>
          </p:cNvPr>
          <p:cNvSpPr txBox="1"/>
          <p:nvPr/>
        </p:nvSpPr>
        <p:spPr>
          <a:xfrm>
            <a:off x="214057" y="3084304"/>
            <a:ext cx="460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1</a:t>
            </a:r>
          </a:p>
          <a:p>
            <a:r>
              <a:rPr lang="de-DE" sz="2800" dirty="0"/>
              <a:t>2</a:t>
            </a:r>
          </a:p>
          <a:p>
            <a:r>
              <a:rPr lang="de-DE" sz="2800" dirty="0"/>
              <a:t>3</a:t>
            </a:r>
          </a:p>
          <a:p>
            <a:r>
              <a:rPr lang="de-DE" sz="2800" dirty="0"/>
              <a:t>4</a:t>
            </a:r>
          </a:p>
          <a:p>
            <a:r>
              <a:rPr lang="de-DE" sz="2800" dirty="0"/>
              <a:t>5</a:t>
            </a:r>
          </a:p>
          <a:p>
            <a:r>
              <a:rPr lang="de-DE" sz="2800" dirty="0"/>
              <a:t>6</a:t>
            </a:r>
          </a:p>
          <a:p>
            <a:r>
              <a:rPr lang="de-DE" sz="2800" dirty="0"/>
              <a:t>7</a:t>
            </a:r>
            <a:endParaRPr lang="de-DE" sz="24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4431B33-BCD5-35FD-6F83-C6EFBBA0D162}"/>
              </a:ext>
            </a:extLst>
          </p:cNvPr>
          <p:cNvSpPr txBox="1"/>
          <p:nvPr/>
        </p:nvSpPr>
        <p:spPr>
          <a:xfrm>
            <a:off x="10792854" y="3032486"/>
            <a:ext cx="460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1</a:t>
            </a:r>
          </a:p>
          <a:p>
            <a:r>
              <a:rPr lang="de-DE" sz="2800" dirty="0"/>
              <a:t>2</a:t>
            </a:r>
          </a:p>
          <a:p>
            <a:r>
              <a:rPr lang="de-DE" sz="2800" dirty="0"/>
              <a:t>3</a:t>
            </a:r>
          </a:p>
          <a:p>
            <a:r>
              <a:rPr lang="de-DE" sz="2800" dirty="0"/>
              <a:t>4</a:t>
            </a:r>
          </a:p>
          <a:p>
            <a:r>
              <a:rPr lang="de-DE" sz="2800" dirty="0"/>
              <a:t>5</a:t>
            </a:r>
          </a:p>
          <a:p>
            <a:r>
              <a:rPr lang="de-DE" sz="2800" dirty="0"/>
              <a:t>6</a:t>
            </a:r>
          </a:p>
          <a:p>
            <a:r>
              <a:rPr lang="de-DE" sz="2800" dirty="0"/>
              <a:t>7</a:t>
            </a:r>
            <a:endParaRPr lang="de-DE" sz="2400" dirty="0"/>
          </a:p>
        </p:txBody>
      </p:sp>
      <p:sp>
        <p:nvSpPr>
          <p:cNvPr id="14" name="object 32">
            <a:extLst>
              <a:ext uri="{FF2B5EF4-FFF2-40B4-BE49-F238E27FC236}">
                <a16:creationId xmlns:a16="http://schemas.microsoft.com/office/drawing/2014/main" id="{B2741752-2199-C002-04B2-A453D9EC12D5}"/>
              </a:ext>
            </a:extLst>
          </p:cNvPr>
          <p:cNvSpPr txBox="1"/>
          <p:nvPr/>
        </p:nvSpPr>
        <p:spPr>
          <a:xfrm>
            <a:off x="4562320" y="108204"/>
            <a:ext cx="11772108" cy="1828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Das Prinzip Wirksamkeit</a:t>
            </a:r>
          </a:p>
          <a:p>
            <a:pPr marL="3810">
              <a:tabLst>
                <a:tab pos="3239770" algn="l"/>
              </a:tabLst>
            </a:pPr>
            <a:r>
              <a:rPr lang="de-DE" dirty="0"/>
              <a:t>                         besagt, v.a. über hoch wirksame</a:t>
            </a:r>
            <a:br>
              <a:rPr lang="de-DE" dirty="0"/>
            </a:br>
            <a:r>
              <a:rPr lang="de-DE" dirty="0"/>
              <a:t>                         Maßnahmen zu sprechen. Das </a:t>
            </a:r>
            <a:br>
              <a:rPr lang="de-DE" dirty="0"/>
            </a:br>
            <a:r>
              <a:rPr lang="de-DE" dirty="0"/>
              <a:t>                         aber ist nicht ganz einfach… </a:t>
            </a:r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2400" dirty="0"/>
              <a:t>      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559547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Anhang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871200" y="6008181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 action="ppaction://hlinksldjump"/>
              </a:rPr>
              <a:t>Zurück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41" y="743464"/>
            <a:ext cx="10258734" cy="578433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035846F-2199-4E90-9C08-365AE9A7328C}"/>
              </a:ext>
            </a:extLst>
          </p:cNvPr>
          <p:cNvSpPr txBox="1"/>
          <p:nvPr/>
        </p:nvSpPr>
        <p:spPr>
          <a:xfrm>
            <a:off x="7092176" y="3182587"/>
            <a:ext cx="3559990" cy="28255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769F99E-32F1-452E-9DA9-DECAD9F0AAF3}"/>
              </a:ext>
            </a:extLst>
          </p:cNvPr>
          <p:cNvSpPr txBox="1"/>
          <p:nvPr/>
        </p:nvSpPr>
        <p:spPr>
          <a:xfrm>
            <a:off x="10814075" y="2805970"/>
            <a:ext cx="1142647" cy="356157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DEA3BE0-C112-AEF2-7648-6848E2FAB222}"/>
              </a:ext>
            </a:extLst>
          </p:cNvPr>
          <p:cNvSpPr txBox="1"/>
          <p:nvPr/>
        </p:nvSpPr>
        <p:spPr>
          <a:xfrm>
            <a:off x="10871200" y="6008181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 action="ppaction://hlinksldjump"/>
              </a:rPr>
              <a:t>Zurück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42AAD0-47CF-2339-A1C0-F1EC1E587E35}"/>
              </a:ext>
            </a:extLst>
          </p:cNvPr>
          <p:cNvSpPr txBox="1"/>
          <p:nvPr/>
        </p:nvSpPr>
        <p:spPr>
          <a:xfrm>
            <a:off x="10814075" y="2805970"/>
            <a:ext cx="1142647" cy="3561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object 32">
            <a:extLst>
              <a:ext uri="{FF2B5EF4-FFF2-40B4-BE49-F238E27FC236}">
                <a16:creationId xmlns:a16="http://schemas.microsoft.com/office/drawing/2014/main" id="{3B880BE5-5B83-8260-70C9-EA2EF198DE29}"/>
              </a:ext>
            </a:extLst>
          </p:cNvPr>
          <p:cNvSpPr txBox="1"/>
          <p:nvPr/>
        </p:nvSpPr>
        <p:spPr>
          <a:xfrm>
            <a:off x="10835296" y="2257677"/>
            <a:ext cx="114264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1400" b="1" dirty="0"/>
              <a:t>Abstimmungs-ergebnis: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15C3D2B-5780-9524-01A7-849598E119A3}"/>
              </a:ext>
            </a:extLst>
          </p:cNvPr>
          <p:cNvSpPr txBox="1"/>
          <p:nvPr/>
        </p:nvSpPr>
        <p:spPr>
          <a:xfrm>
            <a:off x="10792854" y="3032486"/>
            <a:ext cx="460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1</a:t>
            </a:r>
          </a:p>
          <a:p>
            <a:r>
              <a:rPr lang="de-DE" sz="2800" dirty="0"/>
              <a:t>2</a:t>
            </a:r>
          </a:p>
          <a:p>
            <a:r>
              <a:rPr lang="de-DE" sz="2800" dirty="0"/>
              <a:t>3</a:t>
            </a:r>
          </a:p>
          <a:p>
            <a:r>
              <a:rPr lang="de-DE" sz="2800" dirty="0"/>
              <a:t>4</a:t>
            </a:r>
          </a:p>
          <a:p>
            <a:r>
              <a:rPr lang="de-DE" sz="2800" dirty="0"/>
              <a:t>5</a:t>
            </a:r>
          </a:p>
          <a:p>
            <a:r>
              <a:rPr lang="de-DE" sz="2800" dirty="0"/>
              <a:t>6</a:t>
            </a:r>
          </a:p>
          <a:p>
            <a:r>
              <a:rPr lang="de-DE" sz="2800" dirty="0"/>
              <a:t>7</a:t>
            </a:r>
            <a:endParaRPr lang="de-DE" sz="2400" dirty="0"/>
          </a:p>
        </p:txBody>
      </p:sp>
      <p:sp>
        <p:nvSpPr>
          <p:cNvPr id="13" name="object 32">
            <a:extLst>
              <a:ext uri="{FF2B5EF4-FFF2-40B4-BE49-F238E27FC236}">
                <a16:creationId xmlns:a16="http://schemas.microsoft.com/office/drawing/2014/main" id="{73E94903-DA04-03F7-3065-14F96CD35D85}"/>
              </a:ext>
            </a:extLst>
          </p:cNvPr>
          <p:cNvSpPr txBox="1"/>
          <p:nvPr/>
        </p:nvSpPr>
        <p:spPr>
          <a:xfrm>
            <a:off x="4562320" y="108204"/>
            <a:ext cx="11772108" cy="1828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Das Prinzip Wirksamkeit</a:t>
            </a:r>
          </a:p>
          <a:p>
            <a:pPr marL="3810">
              <a:tabLst>
                <a:tab pos="3239770" algn="l"/>
              </a:tabLst>
            </a:pPr>
            <a:r>
              <a:rPr lang="de-DE" dirty="0"/>
              <a:t>                         besagt, v.a. über hoch wirksame</a:t>
            </a:r>
            <a:br>
              <a:rPr lang="de-DE" dirty="0"/>
            </a:br>
            <a:r>
              <a:rPr lang="de-DE" dirty="0"/>
              <a:t>                         Maßnahmen zu sprechen. Das </a:t>
            </a:r>
            <a:br>
              <a:rPr lang="de-DE" dirty="0"/>
            </a:br>
            <a:r>
              <a:rPr lang="de-DE" dirty="0"/>
              <a:t>                         aber ist nicht ganz einfach… </a:t>
            </a:r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2400" dirty="0"/>
              <a:t>      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84551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Anhang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0871200" y="6008181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 action="ppaction://hlinksldjump"/>
              </a:rPr>
              <a:t>Zurück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41" y="743464"/>
            <a:ext cx="10258734" cy="578433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C448B59-3D09-422E-BFFF-6A444A7D35DD}"/>
              </a:ext>
            </a:extLst>
          </p:cNvPr>
          <p:cNvSpPr txBox="1"/>
          <p:nvPr/>
        </p:nvSpPr>
        <p:spPr>
          <a:xfrm>
            <a:off x="10814075" y="2805970"/>
            <a:ext cx="1142647" cy="356157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B3B9878-153A-F67E-0C6B-B6B5DC47757A}"/>
              </a:ext>
            </a:extLst>
          </p:cNvPr>
          <p:cNvSpPr txBox="1"/>
          <p:nvPr/>
        </p:nvSpPr>
        <p:spPr>
          <a:xfrm>
            <a:off x="10871200" y="6008181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 action="ppaction://hlinksldjump"/>
              </a:rPr>
              <a:t>Zurück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134BD5-FF27-08BA-0C93-066AC463AEA7}"/>
              </a:ext>
            </a:extLst>
          </p:cNvPr>
          <p:cNvSpPr txBox="1"/>
          <p:nvPr/>
        </p:nvSpPr>
        <p:spPr>
          <a:xfrm>
            <a:off x="10814075" y="2805970"/>
            <a:ext cx="1142647" cy="35615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7" name="object 32">
            <a:extLst>
              <a:ext uri="{FF2B5EF4-FFF2-40B4-BE49-F238E27FC236}">
                <a16:creationId xmlns:a16="http://schemas.microsoft.com/office/drawing/2014/main" id="{B0FB015E-7310-00A7-5F0C-576EF0795AC7}"/>
              </a:ext>
            </a:extLst>
          </p:cNvPr>
          <p:cNvSpPr txBox="1"/>
          <p:nvPr/>
        </p:nvSpPr>
        <p:spPr>
          <a:xfrm>
            <a:off x="10835296" y="2257677"/>
            <a:ext cx="1142647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1400" b="1" dirty="0"/>
              <a:t>Abstimmungs-ergebnis: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11FB7B5-5394-3313-FB39-FF187B2BD2D1}"/>
              </a:ext>
            </a:extLst>
          </p:cNvPr>
          <p:cNvSpPr txBox="1"/>
          <p:nvPr/>
        </p:nvSpPr>
        <p:spPr>
          <a:xfrm>
            <a:off x="10792854" y="3032486"/>
            <a:ext cx="460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1</a:t>
            </a:r>
          </a:p>
          <a:p>
            <a:r>
              <a:rPr lang="de-DE" sz="2800" dirty="0"/>
              <a:t>2</a:t>
            </a:r>
          </a:p>
          <a:p>
            <a:r>
              <a:rPr lang="de-DE" sz="2800" dirty="0"/>
              <a:t>3</a:t>
            </a:r>
          </a:p>
          <a:p>
            <a:r>
              <a:rPr lang="de-DE" sz="2800" dirty="0"/>
              <a:t>4</a:t>
            </a:r>
          </a:p>
          <a:p>
            <a:r>
              <a:rPr lang="de-DE" sz="2800" dirty="0"/>
              <a:t>5</a:t>
            </a:r>
          </a:p>
          <a:p>
            <a:r>
              <a:rPr lang="de-DE" sz="2800" dirty="0"/>
              <a:t>6</a:t>
            </a:r>
          </a:p>
          <a:p>
            <a:r>
              <a:rPr lang="de-DE" sz="2800" dirty="0"/>
              <a:t>7</a:t>
            </a:r>
            <a:endParaRPr lang="de-DE" sz="2400" dirty="0"/>
          </a:p>
        </p:txBody>
      </p:sp>
      <p:sp>
        <p:nvSpPr>
          <p:cNvPr id="12" name="object 32">
            <a:extLst>
              <a:ext uri="{FF2B5EF4-FFF2-40B4-BE49-F238E27FC236}">
                <a16:creationId xmlns:a16="http://schemas.microsoft.com/office/drawing/2014/main" id="{36D9EC12-7D7D-ADBF-0FDB-A3A0A07C9E65}"/>
              </a:ext>
            </a:extLst>
          </p:cNvPr>
          <p:cNvSpPr txBox="1"/>
          <p:nvPr/>
        </p:nvSpPr>
        <p:spPr>
          <a:xfrm>
            <a:off x="4562320" y="108204"/>
            <a:ext cx="11772108" cy="18287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Das Prinzip Wirksamkeit</a:t>
            </a:r>
          </a:p>
          <a:p>
            <a:pPr marL="3810">
              <a:tabLst>
                <a:tab pos="3239770" algn="l"/>
              </a:tabLst>
            </a:pPr>
            <a:r>
              <a:rPr lang="de-DE" dirty="0"/>
              <a:t>                         besagt, v.a. über hoch wirksame</a:t>
            </a:r>
            <a:br>
              <a:rPr lang="de-DE" dirty="0"/>
            </a:br>
            <a:r>
              <a:rPr lang="de-DE" dirty="0"/>
              <a:t>                         Maßnahmen zu sprechen. Das </a:t>
            </a:r>
            <a:br>
              <a:rPr lang="de-DE" dirty="0"/>
            </a:br>
            <a:r>
              <a:rPr lang="de-DE" dirty="0"/>
              <a:t>                         aber ist nicht ganz einfach… </a:t>
            </a:r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2400" dirty="0"/>
              <a:t>       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0482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7232074" y="4988561"/>
            <a:ext cx="1341910" cy="17261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4" name="object 32">
            <a:extLst>
              <a:ext uri="{FF2B5EF4-FFF2-40B4-BE49-F238E27FC236}">
                <a16:creationId xmlns:a16="http://schemas.microsoft.com/office/drawing/2014/main" id="{A1D2FC1C-ACFC-BB66-4706-4242CE1E0270}"/>
              </a:ext>
            </a:extLst>
          </p:cNvPr>
          <p:cNvSpPr txBox="1"/>
          <p:nvPr/>
        </p:nvSpPr>
        <p:spPr>
          <a:xfrm>
            <a:off x="4562320" y="108204"/>
            <a:ext cx="11772108" cy="1582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Public </a:t>
            </a:r>
            <a:r>
              <a:rPr lang="de-DE" sz="4000" b="1" dirty="0" err="1"/>
              <a:t>sphere</a:t>
            </a:r>
            <a:r>
              <a:rPr lang="de-DE" sz="4000" b="1" dirty="0"/>
              <a:t> </a:t>
            </a:r>
            <a:r>
              <a:rPr lang="de-DE" sz="4000" b="1" dirty="0" err="1"/>
              <a:t>actions</a:t>
            </a:r>
            <a:r>
              <a:rPr lang="de-DE" sz="4000" b="1" dirty="0"/>
              <a:t> …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CFEE652-EF1B-D620-68EA-9D3951906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040" y="1247887"/>
            <a:ext cx="9465230" cy="531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1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/>
          <a:srcRect t="54704"/>
          <a:stretch/>
        </p:blipFill>
        <p:spPr>
          <a:xfrm>
            <a:off x="4777837" y="4572309"/>
            <a:ext cx="7527861" cy="2123439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746752" y="1899644"/>
            <a:ext cx="47923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2000" dirty="0">
                <a:solidFill>
                  <a:srgbClr val="4A4A4A"/>
                </a:solidFill>
                <a:latin typeface="Roboto"/>
              </a:rPr>
              <a:t>„Weder die … Grundpfeiler der Klimapolitik, wie das </a:t>
            </a:r>
            <a:r>
              <a:rPr lang="de-DE" sz="2000" dirty="0">
                <a:solidFill>
                  <a:srgbClr val="4A4A4A"/>
                </a:solidFill>
                <a:latin typeface="Roboto"/>
                <a:hlinkClick r:id="rId4"/>
              </a:rPr>
              <a:t>1,5-Grad-Limit</a:t>
            </a:r>
            <a:r>
              <a:rPr lang="de-DE" sz="2000" dirty="0">
                <a:solidFill>
                  <a:srgbClr val="4A4A4A"/>
                </a:solidFill>
                <a:latin typeface="Roboto"/>
              </a:rPr>
              <a:t> oder die </a:t>
            </a:r>
            <a:r>
              <a:rPr lang="de-DE" sz="2000" dirty="0">
                <a:solidFill>
                  <a:srgbClr val="4A4A4A"/>
                </a:solidFill>
                <a:latin typeface="Roboto"/>
                <a:hlinkClick r:id="rId5"/>
              </a:rPr>
              <a:t>IPCC</a:t>
            </a:r>
            <a:r>
              <a:rPr lang="de-DE" sz="2000" dirty="0">
                <a:solidFill>
                  <a:srgbClr val="4A4A4A"/>
                </a:solidFill>
                <a:latin typeface="Roboto"/>
              </a:rPr>
              <a:t>-Berichte, noch konkrete </a:t>
            </a:r>
            <a:r>
              <a:rPr lang="de-DE" sz="2000" b="1" dirty="0">
                <a:solidFill>
                  <a:srgbClr val="4A4A4A"/>
                </a:solidFill>
                <a:latin typeface="Roboto"/>
              </a:rPr>
              <a:t>politische Steuerungsinstrumente</a:t>
            </a:r>
            <a:r>
              <a:rPr lang="de-DE" sz="2000" dirty="0">
                <a:solidFill>
                  <a:srgbClr val="4A4A4A"/>
                </a:solidFill>
                <a:latin typeface="Roboto"/>
              </a:rPr>
              <a:t> zur Reduzierung von THG-Emissionen werden thematisiert.“ 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/>
          <a:srcRect b="78264"/>
          <a:stretch/>
        </p:blipFill>
        <p:spPr>
          <a:xfrm>
            <a:off x="755036" y="690055"/>
            <a:ext cx="7525363" cy="1000581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293090" y="1899644"/>
            <a:ext cx="54476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2000" dirty="0">
                <a:solidFill>
                  <a:srgbClr val="4A4A4A"/>
                </a:solidFill>
                <a:latin typeface="Roboto"/>
              </a:rPr>
              <a:t>„Statt … die Anpassung des privaten Konsums zu predigen, muss … Klimabildung … </a:t>
            </a:r>
            <a:r>
              <a:rPr lang="de-DE" sz="2000" b="1" dirty="0">
                <a:solidFill>
                  <a:srgbClr val="4A4A4A"/>
                </a:solidFill>
                <a:latin typeface="Roboto"/>
              </a:rPr>
              <a:t>die Bedeutung politischer Entscheidungen </a:t>
            </a:r>
            <a:r>
              <a:rPr lang="de-DE" sz="2000" dirty="0">
                <a:solidFill>
                  <a:srgbClr val="4A4A4A"/>
                </a:solidFill>
                <a:latin typeface="Roboto"/>
              </a:rPr>
              <a:t>… vermitteln..“</a:t>
            </a:r>
            <a:endParaRPr lang="de-DE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746751" y="823598"/>
            <a:ext cx="975462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000" dirty="0"/>
              <a:t>Breitenmoser / Kranz / </a:t>
            </a:r>
            <a:r>
              <a:rPr lang="de-DE" sz="2000" dirty="0" err="1"/>
              <a:t>Niebert</a:t>
            </a:r>
            <a:r>
              <a:rPr lang="de-DE" sz="2000" dirty="0"/>
              <a:t> / </a:t>
            </a:r>
            <a:r>
              <a:rPr lang="de-DE" sz="2000" dirty="0" err="1"/>
              <a:t>Schwichow</a:t>
            </a:r>
            <a:r>
              <a:rPr lang="de-DE" sz="2000" dirty="0"/>
              <a:t>: </a:t>
            </a:r>
          </a:p>
          <a:p>
            <a:r>
              <a:rPr lang="de-DE" sz="2000" dirty="0"/>
              <a:t>Politik - der blinde Fleck der Klimabildung, 2023</a:t>
            </a:r>
            <a:br>
              <a:rPr lang="de-DE" sz="2000" dirty="0"/>
            </a:br>
            <a:r>
              <a:rPr lang="de-DE" sz="2000" dirty="0"/>
              <a:t>Metastudie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232074" y="4988561"/>
            <a:ext cx="1341910" cy="17261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Pfeil: nach rechts 1">
            <a:extLst>
              <a:ext uri="{FF2B5EF4-FFF2-40B4-BE49-F238E27FC236}">
                <a16:creationId xmlns:a16="http://schemas.microsoft.com/office/drawing/2014/main" id="{DB5CF719-A202-42F4-FA61-27FE17B44E62}"/>
              </a:ext>
            </a:extLst>
          </p:cNvPr>
          <p:cNvSpPr/>
          <p:nvPr/>
        </p:nvSpPr>
        <p:spPr>
          <a:xfrm>
            <a:off x="5624064" y="2280426"/>
            <a:ext cx="648867" cy="5635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4294DCA2-E154-0633-0D81-F5C1A87112E3}"/>
              </a:ext>
            </a:extLst>
          </p:cNvPr>
          <p:cNvSpPr txBox="1">
            <a:spLocks/>
          </p:cNvSpPr>
          <p:nvPr/>
        </p:nvSpPr>
        <p:spPr>
          <a:xfrm>
            <a:off x="6624098" y="3878041"/>
            <a:ext cx="5116635" cy="3040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Siehe auch Video auf 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http://sts-bv.de/blog/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771D21-14CE-A686-3F7D-F592C25E8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476" y="3547037"/>
            <a:ext cx="1441524" cy="1441524"/>
          </a:xfrm>
          <a:prstGeom prst="rect">
            <a:avLst/>
          </a:prstGeom>
        </p:spPr>
      </p:pic>
      <p:sp>
        <p:nvSpPr>
          <p:cNvPr id="11" name="Pfeil nach rechts 7">
            <a:extLst>
              <a:ext uri="{FF2B5EF4-FFF2-40B4-BE49-F238E27FC236}">
                <a16:creationId xmlns:a16="http://schemas.microsoft.com/office/drawing/2014/main" id="{3AD996C2-764E-EE74-0F38-11B994BA0061}"/>
              </a:ext>
            </a:extLst>
          </p:cNvPr>
          <p:cNvSpPr/>
          <p:nvPr/>
        </p:nvSpPr>
        <p:spPr>
          <a:xfrm>
            <a:off x="10244726" y="3937602"/>
            <a:ext cx="392052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283B17C-AF88-B2AB-1BED-5DC02E11C44D}"/>
              </a:ext>
            </a:extLst>
          </p:cNvPr>
          <p:cNvSpPr/>
          <p:nvPr/>
        </p:nvSpPr>
        <p:spPr>
          <a:xfrm>
            <a:off x="727455" y="3937602"/>
            <a:ext cx="47923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2000" dirty="0">
                <a:solidFill>
                  <a:srgbClr val="4A4A4A"/>
                </a:solidFill>
                <a:latin typeface="Roboto"/>
              </a:rPr>
              <a:t>„Die Befunde der … Studien, in welchen Lernende altersgemäß entweder </a:t>
            </a:r>
            <a:r>
              <a:rPr lang="de-DE" sz="2000" b="1" dirty="0">
                <a:solidFill>
                  <a:srgbClr val="4A4A4A"/>
                </a:solidFill>
                <a:latin typeface="Roboto"/>
              </a:rPr>
              <a:t>politische Entscheidungsprozesse </a:t>
            </a:r>
            <a:r>
              <a:rPr lang="de-DE" sz="2000" dirty="0">
                <a:solidFill>
                  <a:srgbClr val="4A4A4A"/>
                </a:solidFill>
                <a:latin typeface="Roboto"/>
              </a:rPr>
              <a:t>simulieren oder sich direkt klimapolitisch engagieren, zeigen …, dass ein Unterricht, der Klimapolitik explizit behandelt, … beeindruckende Effekte und Initiativen hervorbringen kann.“</a:t>
            </a:r>
            <a:endParaRPr lang="de-DE" sz="2000" dirty="0"/>
          </a:p>
        </p:txBody>
      </p:sp>
      <p:sp>
        <p:nvSpPr>
          <p:cNvPr id="13" name="object 32">
            <a:extLst>
              <a:ext uri="{FF2B5EF4-FFF2-40B4-BE49-F238E27FC236}">
                <a16:creationId xmlns:a16="http://schemas.microsoft.com/office/drawing/2014/main" id="{157EB19D-4D94-B4BE-47D4-E10B6EA27D1C}"/>
              </a:ext>
            </a:extLst>
          </p:cNvPr>
          <p:cNvSpPr txBox="1"/>
          <p:nvPr/>
        </p:nvSpPr>
        <p:spPr>
          <a:xfrm>
            <a:off x="4562320" y="108204"/>
            <a:ext cx="11772108" cy="1582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>
              <a:tabLst>
                <a:tab pos="3239770" algn="l"/>
              </a:tabLst>
            </a:pPr>
            <a:r>
              <a:rPr lang="de-DE" sz="4000" b="1" dirty="0"/>
              <a:t>Public </a:t>
            </a:r>
            <a:r>
              <a:rPr lang="de-DE" sz="4000" b="1" dirty="0" err="1"/>
              <a:t>sphere</a:t>
            </a:r>
            <a:r>
              <a:rPr lang="de-DE" sz="4000" b="1" dirty="0"/>
              <a:t> </a:t>
            </a:r>
            <a:r>
              <a:rPr lang="de-DE" sz="4000" b="1" dirty="0" err="1"/>
              <a:t>actions</a:t>
            </a:r>
            <a:r>
              <a:rPr lang="de-DE" sz="4000" b="1" dirty="0"/>
              <a:t> …</a:t>
            </a:r>
          </a:p>
          <a:p>
            <a:pPr marL="3810">
              <a:tabLst>
                <a:tab pos="3239770" algn="l"/>
              </a:tabLst>
            </a:pPr>
            <a:endParaRPr lang="de-DE" sz="2800" dirty="0"/>
          </a:p>
          <a:p>
            <a:pPr marL="3810">
              <a:spcAft>
                <a:spcPts val="600"/>
              </a:spcAft>
              <a:tabLst>
                <a:tab pos="3239770" algn="l"/>
              </a:tabLst>
            </a:pPr>
            <a:r>
              <a:rPr lang="de-DE" sz="3400" dirty="0"/>
              <a:t>       </a:t>
            </a:r>
            <a:endParaRPr lang="de-DE" sz="20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DDE629F-79C9-C20C-4F53-844D99F1BF6D}"/>
              </a:ext>
            </a:extLst>
          </p:cNvPr>
          <p:cNvSpPr txBox="1"/>
          <p:nvPr/>
        </p:nvSpPr>
        <p:spPr>
          <a:xfrm>
            <a:off x="10033138" y="5037160"/>
            <a:ext cx="199016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AC7DFB88-C525-392B-6EF6-F9892C392B0F}"/>
              </a:ext>
            </a:extLst>
          </p:cNvPr>
          <p:cNvSpPr/>
          <p:nvPr/>
        </p:nvSpPr>
        <p:spPr>
          <a:xfrm rot="18707548">
            <a:off x="5735330" y="3336380"/>
            <a:ext cx="648867" cy="5635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66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animBg="1"/>
      <p:bldP spid="11" grpId="0" animBg="1"/>
      <p:bldP spid="12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821614" y="1852554"/>
            <a:ext cx="10548772" cy="41806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800"/>
              </a:spcAft>
            </a:pPr>
            <a:r>
              <a:rPr lang="de-DE" sz="2300" u="sng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Wirksame Klimabildung erzählt positive Geschichte und  bringt Menschen ins Handeln: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3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</a:t>
            </a:r>
            <a:r>
              <a:rPr lang="de-DE" sz="23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unterscheiden schnell wirksame „</a:t>
            </a:r>
            <a:r>
              <a:rPr lang="de-DE" sz="23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</a:t>
            </a:r>
            <a:r>
              <a:rPr lang="de-DE" sz="2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lang="de-DE" sz="23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actions</a:t>
            </a:r>
            <a:r>
              <a:rPr lang="de-DE" sz="23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im privaten Raum von stärker wirksameren Strukturen verändernde „</a:t>
            </a:r>
            <a:r>
              <a:rPr lang="de-DE" sz="2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</a:t>
            </a:r>
            <a:r>
              <a:rPr lang="de-DE" sz="23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sphere</a:t>
            </a:r>
            <a:r>
              <a:rPr lang="de-DE" sz="23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actions</a:t>
            </a:r>
            <a:r>
              <a:rPr lang="de-DE" sz="23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300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</a:t>
            </a:r>
            <a:r>
              <a:rPr lang="de-DE" sz="23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bewerten Positionen in Konflikten über klimapolitische „Steuerungs-instrumente“ faktenbasiert. </a:t>
            </a:r>
            <a:r>
              <a:rPr lang="de-DE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(z.B. „elektrische Wärmepumpe“ oder „Biogastreppe“, E-Auto vs. effizienter Verbrenner). 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de-DE" sz="23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</a:t>
            </a:r>
            <a:r>
              <a:rPr lang="de-DE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fordern in ihrem eigenen Interesse </a:t>
            </a:r>
            <a:r>
              <a:rPr lang="de-DE" sz="2400" dirty="0">
                <a:solidFill>
                  <a:schemeClr val="bg1"/>
                </a:solidFill>
                <a:cs typeface="Arial" panose="020B0604020202020204" pitchFamily="34" charset="0"/>
              </a:rPr>
              <a:t>Entscheidungstragende in Politik, Verwaltung, Wirtschaft, Medien usw.</a:t>
            </a:r>
            <a:r>
              <a:rPr lang="de-DE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zum Handeln auf. (z.B. wir fordern eine Wärmepumpe an unserer Schule)</a:t>
            </a:r>
            <a:br>
              <a:rPr lang="de-DE" sz="23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2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6C43319-820A-9873-3C32-026F2E40C445}"/>
              </a:ext>
            </a:extLst>
          </p:cNvPr>
          <p:cNvSpPr txBox="1"/>
          <p:nvPr/>
        </p:nvSpPr>
        <p:spPr>
          <a:xfrm>
            <a:off x="730331" y="706122"/>
            <a:ext cx="112043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de-DE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Klimadidaktische Prinzipien auf einen Blick</a:t>
            </a:r>
            <a:br>
              <a:rPr lang="de-DE" sz="3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nach Dr. J. Kranz (Kompetenzzentrum RLP), Prof. M. </a:t>
            </a:r>
            <a:r>
              <a:rPr lang="de-DE" sz="1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Schwichow</a:t>
            </a:r>
            <a:r>
              <a:rPr lang="de-DE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(PH Heidelberg), </a:t>
            </a:r>
            <a:r>
              <a:rPr lang="de-DE" sz="1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S.Rostock</a:t>
            </a:r>
            <a:r>
              <a:rPr lang="de-DE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DE" sz="1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GermanWatch</a:t>
            </a:r>
            <a:r>
              <a:rPr lang="de-DE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</a:p>
        </p:txBody>
      </p:sp>
    </p:spTree>
    <p:extLst>
      <p:ext uri="{BB962C8B-B14F-4D97-AF65-F5344CB8AC3E}">
        <p14:creationId xmlns:p14="http://schemas.microsoft.com/office/powerpoint/2010/main" val="427924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86C62A3-C8C7-43E9-9567-9B3E7B5906C5}"/>
              </a:ext>
            </a:extLst>
          </p:cNvPr>
          <p:cNvSpPr txBox="1"/>
          <p:nvPr/>
        </p:nvSpPr>
        <p:spPr>
          <a:xfrm>
            <a:off x="522515" y="962743"/>
            <a:ext cx="10362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28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0F33FD0-9AFC-4ED3-80E9-C0C85D3EB264}"/>
              </a:ext>
            </a:extLst>
          </p:cNvPr>
          <p:cNvSpPr txBox="1"/>
          <p:nvPr/>
        </p:nvSpPr>
        <p:spPr>
          <a:xfrm>
            <a:off x="876153" y="930919"/>
            <a:ext cx="9837677" cy="11695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400" b="1" dirty="0"/>
              <a:t>Klassengespräche sollte man üben: (Stationenarbeit an sechs Stationen) </a:t>
            </a:r>
          </a:p>
          <a:p>
            <a:r>
              <a:rPr lang="de-DE" sz="2400" b="1" dirty="0">
                <a:sym typeface="Wingdings" panose="05000000000000000000" pitchFamily="2" charset="2"/>
              </a:rPr>
              <a:t> </a:t>
            </a:r>
            <a:r>
              <a:rPr lang="de-DE" sz="2200" dirty="0"/>
              <a:t>Führen Sie mit einer anderen Person im Raum drei oder mehr Klimagespräche. 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200" dirty="0">
                <a:sym typeface="Wingdings" panose="05000000000000000000" pitchFamily="2" charset="2"/>
              </a:rPr>
              <a:t>Reflektieren Sie, was gut wirkt!</a:t>
            </a:r>
          </a:p>
        </p:txBody>
      </p:sp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B6BC5F3F-E043-4359-A439-DF08D9C047B5}"/>
              </a:ext>
            </a:extLst>
          </p:cNvPr>
          <p:cNvSpPr/>
          <p:nvPr/>
        </p:nvSpPr>
        <p:spPr>
          <a:xfrm>
            <a:off x="887262" y="2216763"/>
            <a:ext cx="704761" cy="423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1-3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4940997-E574-4106-7D6D-0F7BC522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667" y="4443771"/>
            <a:ext cx="5523198" cy="24202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A205B9E-C002-309D-87B6-F661B71E1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678" y="2129761"/>
            <a:ext cx="1686254" cy="242022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88539C3E-4667-3C9C-1CFF-672F74AE1829}"/>
              </a:ext>
            </a:extLst>
          </p:cNvPr>
          <p:cNvSpPr txBox="1"/>
          <p:nvPr/>
        </p:nvSpPr>
        <p:spPr>
          <a:xfrm>
            <a:off x="6408655" y="2235977"/>
            <a:ext cx="2249296" cy="5468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de-DE" sz="2400" b="1" dirty="0">
                <a:solidFill>
                  <a:schemeClr val="bg1"/>
                </a:solidFill>
              </a:rPr>
              <a:t>Was sin </a:t>
            </a:r>
          </a:p>
          <a:p>
            <a:pPr>
              <a:spcBef>
                <a:spcPts val="400"/>
              </a:spcBef>
            </a:pPr>
            <a:r>
              <a:rPr lang="de-DE" sz="2400" b="1" dirty="0"/>
              <a:t>Welche </a:t>
            </a:r>
            <a:r>
              <a:rPr lang="de-DE" sz="2400" b="1" dirty="0" err="1"/>
              <a:t>public</a:t>
            </a:r>
            <a:r>
              <a:rPr lang="de-DE" sz="2400" b="1" dirty="0"/>
              <a:t> </a:t>
            </a:r>
            <a:r>
              <a:rPr lang="de-DE" sz="2400" b="1" dirty="0" err="1"/>
              <a:t>sphere</a:t>
            </a:r>
            <a:r>
              <a:rPr lang="de-DE" sz="2400" b="1" dirty="0"/>
              <a:t> </a:t>
            </a:r>
            <a:r>
              <a:rPr lang="de-DE" sz="2400" b="1" dirty="0" err="1"/>
              <a:t>actions?</a:t>
            </a:r>
            <a:r>
              <a:rPr lang="de-DE" sz="2400" b="1" dirty="0" err="1">
                <a:solidFill>
                  <a:schemeClr val="bg1"/>
                </a:solidFill>
              </a:rPr>
              <a:t>ie</a:t>
            </a:r>
            <a:r>
              <a:rPr lang="de-DE" sz="2400" b="1" dirty="0">
                <a:solidFill>
                  <a:schemeClr val="bg1"/>
                </a:solidFill>
              </a:rPr>
              <a:t> Basisfakten zu Was sin               Wie denkst Du über …?</a:t>
            </a:r>
          </a:p>
          <a:p>
            <a:pPr>
              <a:spcBef>
                <a:spcPts val="400"/>
              </a:spcBef>
            </a:pPr>
            <a:r>
              <a:rPr lang="de-DE" sz="2400" b="1" dirty="0">
                <a:solidFill>
                  <a:schemeClr val="bg1"/>
                </a:solidFill>
              </a:rPr>
              <a:t>Wer sollte handeln?</a:t>
            </a:r>
          </a:p>
          <a:p>
            <a:pPr>
              <a:spcBef>
                <a:spcPts val="400"/>
              </a:spcBef>
            </a:pPr>
            <a:r>
              <a:rPr lang="de-DE" sz="2400" b="1" dirty="0">
                <a:solidFill>
                  <a:schemeClr val="bg1"/>
                </a:solidFill>
              </a:rPr>
              <a:t>Was sind die Basisfakten?</a:t>
            </a:r>
          </a:p>
          <a:p>
            <a:pPr>
              <a:spcBef>
                <a:spcPts val="400"/>
              </a:spcBef>
            </a:pPr>
            <a:r>
              <a:rPr lang="de-DE" sz="2400" b="1" dirty="0">
                <a:solidFill>
                  <a:schemeClr val="bg1"/>
                </a:solidFill>
              </a:rPr>
              <a:t>Woran weiterarbeiten?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5C26FD2-7352-AA3A-5A34-907A40AC9C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408" y="3091986"/>
            <a:ext cx="3132450" cy="1773028"/>
          </a:xfrm>
          <a:prstGeom prst="rect">
            <a:avLst/>
          </a:prstGeom>
        </p:spPr>
      </p:pic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D70046C5-E759-BB66-9F1C-CFACECECD156}"/>
              </a:ext>
            </a:extLst>
          </p:cNvPr>
          <p:cNvSpPr/>
          <p:nvPr/>
        </p:nvSpPr>
        <p:spPr>
          <a:xfrm>
            <a:off x="7953189" y="3619320"/>
            <a:ext cx="704761" cy="423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6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84C9F73-3F6F-6AF7-51EC-5AAEC2CB587B}"/>
              </a:ext>
            </a:extLst>
          </p:cNvPr>
          <p:cNvSpPr txBox="1"/>
          <p:nvPr/>
        </p:nvSpPr>
        <p:spPr>
          <a:xfrm>
            <a:off x="7711855" y="5174655"/>
            <a:ext cx="2733661" cy="120032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/>
              <a:t>Mit Widerstand gegen Klimaschutz umgehen.</a:t>
            </a: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063256E4-EFEE-5114-E192-8697131DB015}"/>
              </a:ext>
            </a:extLst>
          </p:cNvPr>
          <p:cNvSpPr/>
          <p:nvPr/>
        </p:nvSpPr>
        <p:spPr>
          <a:xfrm>
            <a:off x="5464866" y="2691368"/>
            <a:ext cx="704761" cy="423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4</a:t>
            </a: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E27375F5-80C2-7837-D495-2531857BB352}"/>
              </a:ext>
            </a:extLst>
          </p:cNvPr>
          <p:cNvSpPr/>
          <p:nvPr/>
        </p:nvSpPr>
        <p:spPr>
          <a:xfrm>
            <a:off x="6963941" y="5230137"/>
            <a:ext cx="704761" cy="4237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91915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A205B9E-C002-309D-87B6-F661B71E1B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514" y="95478"/>
            <a:ext cx="2536459" cy="364049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2D79688-6F4F-F297-7290-114787BFE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04" y="1485963"/>
            <a:ext cx="4973648" cy="510861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686DA67-B31C-602C-18BC-E01297E66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752" y="3570372"/>
            <a:ext cx="6910539" cy="328762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6759EF5-9DD7-08B1-9773-35202ACE8E61}"/>
              </a:ext>
            </a:extLst>
          </p:cNvPr>
          <p:cNvSpPr txBox="1"/>
          <p:nvPr/>
        </p:nvSpPr>
        <p:spPr>
          <a:xfrm>
            <a:off x="774386" y="735236"/>
            <a:ext cx="851368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1   (10 min.)</a:t>
            </a:r>
          </a:p>
        </p:txBody>
      </p:sp>
    </p:spTree>
    <p:extLst>
      <p:ext uri="{BB962C8B-B14F-4D97-AF65-F5344CB8AC3E}">
        <p14:creationId xmlns:p14="http://schemas.microsoft.com/office/powerpoint/2010/main" val="3704396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A205B9E-C002-309D-87B6-F661B71E1B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514" y="95478"/>
            <a:ext cx="2536459" cy="364049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6759EF5-9DD7-08B1-9773-35202ACE8E61}"/>
              </a:ext>
            </a:extLst>
          </p:cNvPr>
          <p:cNvSpPr txBox="1"/>
          <p:nvPr/>
        </p:nvSpPr>
        <p:spPr>
          <a:xfrm>
            <a:off x="774386" y="735236"/>
            <a:ext cx="851368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1   (10 min.)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84ED1D0-B5B2-D09D-B7ED-D7030E711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7" y="1565126"/>
            <a:ext cx="5051975" cy="401049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A51F6B-ADFE-29B8-9A47-127C79840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496" y="3974544"/>
            <a:ext cx="5729991" cy="242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79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A205B9E-C002-309D-87B6-F661B71E1B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514" y="95478"/>
            <a:ext cx="2536459" cy="364049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6759EF5-9DD7-08B1-9773-35202ACE8E61}"/>
              </a:ext>
            </a:extLst>
          </p:cNvPr>
          <p:cNvSpPr txBox="1"/>
          <p:nvPr/>
        </p:nvSpPr>
        <p:spPr>
          <a:xfrm>
            <a:off x="774386" y="735236"/>
            <a:ext cx="851368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3   (10 min.)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8125292-CE0D-44A3-37C3-285B7FF7D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70" y="1884143"/>
            <a:ext cx="5058706" cy="29315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D38C4C6-0883-AB0F-CDF2-7889A43E1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905" y="1555637"/>
            <a:ext cx="5922068" cy="520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9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5110418-C65E-41EB-803B-F3E2B079F89E}"/>
              </a:ext>
            </a:extLst>
          </p:cNvPr>
          <p:cNvSpPr/>
          <p:nvPr/>
        </p:nvSpPr>
        <p:spPr>
          <a:xfrm>
            <a:off x="836389" y="1687354"/>
            <a:ext cx="8513684" cy="584775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de-DE" sz="2200" dirty="0">
                <a:sym typeface="Wingdings" panose="05000000000000000000" pitchFamily="2" charset="2"/>
              </a:rPr>
              <a:t>Für welche</a:t>
            </a:r>
            <a:r>
              <a:rPr lang="de-DE" sz="2200" dirty="0"/>
              <a:t> „</a:t>
            </a:r>
            <a:r>
              <a:rPr lang="de-DE" sz="2200" dirty="0" err="1"/>
              <a:t>public</a:t>
            </a:r>
            <a:r>
              <a:rPr lang="de-DE" sz="2200" dirty="0"/>
              <a:t> </a:t>
            </a:r>
            <a:r>
              <a:rPr lang="de-DE" sz="2200" dirty="0" err="1"/>
              <a:t>sphere</a:t>
            </a:r>
            <a:r>
              <a:rPr lang="de-DE" sz="2200" dirty="0"/>
              <a:t> </a:t>
            </a:r>
            <a:r>
              <a:rPr lang="de-DE" sz="2200" dirty="0" err="1"/>
              <a:t>actions</a:t>
            </a:r>
            <a:r>
              <a:rPr lang="de-DE" sz="2200" dirty="0"/>
              <a:t>“ könnten sich Jugendliche engagieren? Und wo könnten Sie sie unterstützen? </a:t>
            </a:r>
            <a:br>
              <a:rPr lang="de-DE" sz="2200" dirty="0"/>
            </a:br>
            <a:r>
              <a:rPr lang="de-DE" sz="2200" dirty="0"/>
              <a:t>Notieren Sie eine konkrete Maßnahme und heften Sie sie an das Board.</a:t>
            </a:r>
            <a:endParaRPr lang="de-DE" sz="22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In unserer Stadt Energiespeicher, Photovoltaik und Windkrafträder bauen!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Der Schulträger soll unsere Schule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mit Ladesäulen für Elektroauto und –</a:t>
            </a:r>
            <a:r>
              <a:rPr lang="de-DE" sz="2200" dirty="0" err="1">
                <a:solidFill>
                  <a:schemeClr val="bg1"/>
                </a:solidFill>
              </a:rPr>
              <a:t>räder</a:t>
            </a:r>
            <a:r>
              <a:rPr lang="de-DE" sz="2200" dirty="0">
                <a:solidFill>
                  <a:schemeClr val="bg1"/>
                </a:solidFill>
              </a:rPr>
              <a:t> ausstatten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besser isolieren (mehr Wärmedämmung und Kühlung)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durch den Neubau von sicheren Radwegen zur Schule unterstützen!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nicht mit Gas, sondern mit einer Wärmepumpe beheizen!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durch Photovoltaikanlagen elektrifizieren!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mit klimaschonendem Essen versorgen!     </a:t>
            </a:r>
          </a:p>
          <a:p>
            <a:pPr lvl="1"/>
            <a:r>
              <a:rPr lang="de-DE" sz="2200" dirty="0">
                <a:solidFill>
                  <a:schemeClr val="bg1"/>
                </a:solidFill>
              </a:rPr>
              <a:t> </a:t>
            </a:r>
          </a:p>
          <a:p>
            <a:pPr lvl="1"/>
            <a:endParaRPr lang="de-DE" sz="2200" dirty="0">
              <a:solidFill>
                <a:schemeClr val="bg1"/>
              </a:solidFill>
            </a:endParaRPr>
          </a:p>
          <a:p>
            <a:pPr lvl="0"/>
            <a: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 Welche Entscheidungstragenden kontaktieren wir ? </a:t>
            </a:r>
            <a:b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</a:br>
            <a: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 Wie schreibt man z.B. eine Petition ? </a:t>
            </a:r>
            <a:endParaRPr lang="de-DE" sz="2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A99595-100B-0C0C-5655-20D6FF63054E}"/>
              </a:ext>
            </a:extLst>
          </p:cNvPr>
          <p:cNvSpPr txBox="1"/>
          <p:nvPr/>
        </p:nvSpPr>
        <p:spPr>
          <a:xfrm>
            <a:off x="826638" y="2764974"/>
            <a:ext cx="9514083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>
              <a:sym typeface="Wingdings" panose="05000000000000000000" pitchFamily="2" charset="2"/>
            </a:endParaRPr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endParaRPr lang="de-DE" sz="2300" dirty="0"/>
          </a:p>
          <a:p>
            <a:r>
              <a:rPr lang="de-DE" sz="2300" dirty="0"/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ACBEFF-0993-EB74-2CD5-3220D52D2640}"/>
              </a:ext>
            </a:extLst>
          </p:cNvPr>
          <p:cNvSpPr txBox="1"/>
          <p:nvPr/>
        </p:nvSpPr>
        <p:spPr>
          <a:xfrm>
            <a:off x="826638" y="761362"/>
            <a:ext cx="8513684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4    (10 min.)</a:t>
            </a:r>
          </a:p>
        </p:txBody>
      </p:sp>
    </p:spTree>
    <p:extLst>
      <p:ext uri="{BB962C8B-B14F-4D97-AF65-F5344CB8AC3E}">
        <p14:creationId xmlns:p14="http://schemas.microsoft.com/office/powerpoint/2010/main" val="1844919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86C62A3-C8C7-43E9-9567-9B3E7B5906C5}"/>
              </a:ext>
            </a:extLst>
          </p:cNvPr>
          <p:cNvSpPr txBox="1"/>
          <p:nvPr/>
        </p:nvSpPr>
        <p:spPr>
          <a:xfrm>
            <a:off x="547229" y="972466"/>
            <a:ext cx="10362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/>
              <a:t> </a:t>
            </a:r>
            <a:endParaRPr lang="de-DE" sz="2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9AC69EE-CBA4-4AB9-93BD-DE43DC4D3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29" y="1839825"/>
            <a:ext cx="8958460" cy="501817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78510AD-E052-4208-825A-601FF01F3E86}"/>
              </a:ext>
            </a:extLst>
          </p:cNvPr>
          <p:cNvSpPr txBox="1"/>
          <p:nvPr/>
        </p:nvSpPr>
        <p:spPr>
          <a:xfrm>
            <a:off x="9754351" y="5425503"/>
            <a:ext cx="218285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4"/>
              </a:rPr>
              <a:t>Vague de chaleur : on vous explique ce qu’est le blocage en oméga, responsable de la canicule qui s’abat en France actuellement - ladepeche.fr</a:t>
            </a:r>
            <a:r>
              <a:rPr lang="fr-FR" sz="1200" dirty="0"/>
              <a:t>, </a:t>
            </a:r>
            <a:r>
              <a:rPr lang="fr-FR" sz="1400" dirty="0"/>
              <a:t>25.06.2025</a:t>
            </a:r>
            <a:endParaRPr lang="de-DE" sz="1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E995376-FC18-4F5F-A7EB-9075A30B74CE}"/>
              </a:ext>
            </a:extLst>
          </p:cNvPr>
          <p:cNvSpPr txBox="1"/>
          <p:nvPr/>
        </p:nvSpPr>
        <p:spPr>
          <a:xfrm>
            <a:off x="9697564" y="1485963"/>
            <a:ext cx="616498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/>
              <a:t> </a:t>
            </a:r>
          </a:p>
          <a:p>
            <a:r>
              <a:rPr lang="de-DE" sz="3200" b="1" u="sng" dirty="0"/>
              <a:t>Hitzewellen:</a:t>
            </a:r>
          </a:p>
          <a:p>
            <a:r>
              <a:rPr lang="de-DE" sz="2400" dirty="0"/>
              <a:t>.... vertiefen</a:t>
            </a:r>
          </a:p>
          <a:p>
            <a:r>
              <a:rPr lang="de-DE" sz="2400" dirty="0"/>
              <a:t>soziale </a:t>
            </a:r>
          </a:p>
          <a:p>
            <a:r>
              <a:rPr lang="de-DE" sz="2400" dirty="0"/>
              <a:t>Spaltungen: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Gesundheit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Lebensmittel-</a:t>
            </a:r>
            <a:br>
              <a:rPr lang="de-DE" sz="2400" dirty="0"/>
            </a:br>
            <a:r>
              <a:rPr lang="de-DE" sz="2400" dirty="0"/>
              <a:t>preise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Klimaanlagen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Strompreise </a:t>
            </a:r>
          </a:p>
          <a:p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77B75DC-78FD-48A4-A48A-181D05BE49E8}"/>
              </a:ext>
            </a:extLst>
          </p:cNvPr>
          <p:cNvSpPr txBox="1"/>
          <p:nvPr/>
        </p:nvSpPr>
        <p:spPr>
          <a:xfrm>
            <a:off x="643429" y="5036533"/>
            <a:ext cx="2004768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1. Juli 2025: 1350 Schulen, d.h. 3% aller französischen Schulen schließen.</a:t>
            </a:r>
          </a:p>
          <a:p>
            <a:r>
              <a:rPr lang="de-DE" b="1" dirty="0"/>
              <a:t>41,9 Grad (</a:t>
            </a:r>
            <a:r>
              <a:rPr lang="de-DE" b="1" dirty="0" err="1"/>
              <a:t>Drome</a:t>
            </a:r>
            <a:r>
              <a:rPr lang="de-DE" b="1" dirty="0"/>
              <a:t>)</a:t>
            </a:r>
            <a:r>
              <a:rPr lang="de-DE" dirty="0"/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AD0387-2FBE-4D05-A52A-2DE4077C86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12" y="972465"/>
            <a:ext cx="3148252" cy="331728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C9B9086-F746-ED49-A4E4-0C72074E4B23}"/>
              </a:ext>
            </a:extLst>
          </p:cNvPr>
          <p:cNvSpPr txBox="1"/>
          <p:nvPr/>
        </p:nvSpPr>
        <p:spPr>
          <a:xfrm>
            <a:off x="643429" y="164915"/>
            <a:ext cx="5556362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5  (10 min.)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3A17C2-E4BF-DC4C-DF26-3954203DBA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429" y="2495420"/>
            <a:ext cx="3096057" cy="93358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EB218EC-8A8A-B43B-CE66-32B8FBE6A7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1063" y="4722478"/>
            <a:ext cx="2361039" cy="2144713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72EE1C3D-0F70-3128-FE9E-70A552B8C9CB}"/>
              </a:ext>
            </a:extLst>
          </p:cNvPr>
          <p:cNvSpPr/>
          <p:nvPr/>
        </p:nvSpPr>
        <p:spPr>
          <a:xfrm>
            <a:off x="547229" y="791008"/>
            <a:ext cx="5652562" cy="170473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1. Was sagen die Fakten?</a:t>
            </a:r>
          </a:p>
          <a:p>
            <a:r>
              <a:rPr lang="de-DE" dirty="0"/>
              <a:t>2. Was denkst du, wenn Du die Fakten siehst?</a:t>
            </a:r>
          </a:p>
          <a:p>
            <a:r>
              <a:rPr lang="de-DE" dirty="0"/>
              <a:t>3. Wer müsste </a:t>
            </a:r>
            <a:r>
              <a:rPr lang="de-DE" dirty="0" err="1"/>
              <a:t>ind</a:t>
            </a:r>
            <a:r>
              <a:rPr lang="de-DE" dirty="0"/>
              <a:t>./koll. strukturverändernd etwas tun?</a:t>
            </a:r>
          </a:p>
          <a:p>
            <a:r>
              <a:rPr lang="de-DE" dirty="0"/>
              <a:t>4. Wen sollte man zum Handeln auffordern?</a:t>
            </a:r>
          </a:p>
          <a:p>
            <a:r>
              <a:rPr lang="de-DE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5. Ist noch eine Frage offen?</a:t>
            </a:r>
          </a:p>
        </p:txBody>
      </p:sp>
    </p:spTree>
    <p:extLst>
      <p:ext uri="{BB962C8B-B14F-4D97-AF65-F5344CB8AC3E}">
        <p14:creationId xmlns:p14="http://schemas.microsoft.com/office/powerpoint/2010/main" val="1993421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29168A4-323A-400B-B1F7-D5DA79208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2389"/>
            <a:ext cx="8455188" cy="516155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085BEF9-23C9-425D-AAB2-31D9E77143F4}"/>
              </a:ext>
            </a:extLst>
          </p:cNvPr>
          <p:cNvSpPr txBox="1"/>
          <p:nvPr/>
        </p:nvSpPr>
        <p:spPr>
          <a:xfrm>
            <a:off x="8438043" y="1782249"/>
            <a:ext cx="36304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1940-1970:   6 in 30 Jahren</a:t>
            </a:r>
          </a:p>
          <a:p>
            <a:r>
              <a:rPr lang="de-DE" sz="2000" dirty="0"/>
              <a:t>1970-2000: 10 in 30 Jahren </a:t>
            </a:r>
          </a:p>
          <a:p>
            <a:r>
              <a:rPr lang="de-DE" sz="2000" dirty="0"/>
              <a:t>2000-2025: 28 in 25 Jahren </a:t>
            </a:r>
          </a:p>
          <a:p>
            <a:r>
              <a:rPr lang="de-DE" sz="2000" dirty="0"/>
              <a:t>2025-2050: …</a:t>
            </a:r>
          </a:p>
          <a:p>
            <a:r>
              <a:rPr lang="de-DE" sz="2000" dirty="0"/>
              <a:t>Immer häufiger, früher, später, länger, intensiver! </a:t>
            </a:r>
          </a:p>
          <a:p>
            <a:r>
              <a:rPr lang="de-DE" dirty="0">
                <a:hlinkClick r:id="rId4"/>
              </a:rPr>
              <a:t>https://meteofrance.com</a:t>
            </a:r>
            <a:r>
              <a:rPr lang="de-DE" dirty="0"/>
              <a:t>, 15.06.25</a:t>
            </a:r>
            <a:endParaRPr lang="de-DE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DE910CD-FF21-4952-9C6C-6F92CE74A05F}"/>
              </a:ext>
            </a:extLst>
          </p:cNvPr>
          <p:cNvSpPr txBox="1"/>
          <p:nvPr/>
        </p:nvSpPr>
        <p:spPr>
          <a:xfrm>
            <a:off x="9898751" y="1289807"/>
            <a:ext cx="738683" cy="505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EB0FCB7-1213-4E40-C6BF-5DBE66103920}"/>
              </a:ext>
            </a:extLst>
          </p:cNvPr>
          <p:cNvSpPr txBox="1"/>
          <p:nvPr/>
        </p:nvSpPr>
        <p:spPr>
          <a:xfrm>
            <a:off x="733301" y="824417"/>
            <a:ext cx="6097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u="sng" dirty="0"/>
              <a:t>Hitzewellen=&gt;    </a:t>
            </a:r>
            <a:endParaRPr lang="de-DE" sz="1800" b="1" u="sng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66005AA-B78C-E12E-9471-46E9B9BED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20" y="797364"/>
            <a:ext cx="629916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DWD:</a:t>
            </a: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 mindestens 3 aufeinanderfolgenden Tagen 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liegen die Temperaturmaxima über 28 Grad Celsius.</a:t>
            </a: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de-DE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9D27C7-2EC2-7A70-B4B3-7E084C1E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DAC31D7-16F6-D30C-1BD0-53A66CEFC2DB}"/>
              </a:ext>
            </a:extLst>
          </p:cNvPr>
          <p:cNvSpPr txBox="1"/>
          <p:nvPr/>
        </p:nvSpPr>
        <p:spPr>
          <a:xfrm>
            <a:off x="814276" y="239642"/>
            <a:ext cx="570882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5 (Seite 2)</a:t>
            </a:r>
          </a:p>
        </p:txBody>
      </p:sp>
    </p:spTree>
    <p:extLst>
      <p:ext uri="{BB962C8B-B14F-4D97-AF65-F5344CB8AC3E}">
        <p14:creationId xmlns:p14="http://schemas.microsoft.com/office/powerpoint/2010/main" val="1551455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6DE910CD-FF21-4952-9C6C-6F92CE74A05F}"/>
              </a:ext>
            </a:extLst>
          </p:cNvPr>
          <p:cNvSpPr txBox="1"/>
          <p:nvPr/>
        </p:nvSpPr>
        <p:spPr>
          <a:xfrm>
            <a:off x="9898751" y="1289807"/>
            <a:ext cx="738683" cy="505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9D27C7-2EC2-7A70-B4B3-7E084C1E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DAC31D7-16F6-D30C-1BD0-53A66CEFC2DB}"/>
              </a:ext>
            </a:extLst>
          </p:cNvPr>
          <p:cNvSpPr txBox="1"/>
          <p:nvPr/>
        </p:nvSpPr>
        <p:spPr>
          <a:xfrm>
            <a:off x="828541" y="892915"/>
            <a:ext cx="570882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3200" dirty="0"/>
              <a:t>M 6  (10 Min.)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57936B2-4765-C3AE-973E-21E6B39D2653}"/>
              </a:ext>
            </a:extLst>
          </p:cNvPr>
          <p:cNvSpPr txBox="1"/>
          <p:nvPr/>
        </p:nvSpPr>
        <p:spPr>
          <a:xfrm>
            <a:off x="737101" y="1778071"/>
            <a:ext cx="101442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u="sng" dirty="0"/>
              <a:t>Mit Widerstand umgehen: Was wirkt wie?</a:t>
            </a:r>
          </a:p>
          <a:p>
            <a:endParaRPr lang="de-DE" sz="2800" dirty="0"/>
          </a:p>
          <a:p>
            <a:r>
              <a:rPr lang="de-DE" sz="2800" dirty="0"/>
              <a:t>1. Notieren Sie zunächst jede und jeder für sich drei Aussagen, die Widerstand gegen Klimaschutz ausdrücken, z.B. „E-Autos sind ja …“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117E8A4-64FB-D1B7-01D2-879DFE6B050E}"/>
              </a:ext>
            </a:extLst>
          </p:cNvPr>
          <p:cNvSpPr txBox="1"/>
          <p:nvPr/>
        </p:nvSpPr>
        <p:spPr>
          <a:xfrm>
            <a:off x="737101" y="3593953"/>
            <a:ext cx="109280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2. Simulieren Sie ein Gespräch über diese Äußerung:</a:t>
            </a:r>
          </a:p>
          <a:p>
            <a:r>
              <a:rPr lang="de-DE" sz="2800" b="1" dirty="0"/>
              <a:t>A</a:t>
            </a:r>
            <a:r>
              <a:rPr lang="de-DE" sz="2800" dirty="0"/>
              <a:t> ist „dagegen“ und sagt „…“</a:t>
            </a:r>
          </a:p>
          <a:p>
            <a:pPr lvl="1"/>
            <a:r>
              <a:rPr lang="de-DE" sz="2800" b="1" dirty="0"/>
              <a:t>B</a:t>
            </a:r>
            <a:r>
              <a:rPr lang="de-DE" sz="2800" dirty="0"/>
              <a:t> probiert eine oder mehre Strategien:</a:t>
            </a:r>
          </a:p>
          <a:p>
            <a:pPr lvl="1"/>
            <a:r>
              <a:rPr lang="de-DE" sz="2800" dirty="0"/>
              <a:t>        Widersprechen: „Nein: Das stimmt so nicht…“ I Nachfragen I </a:t>
            </a:r>
            <a:br>
              <a:rPr lang="de-DE" sz="2800" dirty="0"/>
            </a:br>
            <a:r>
              <a:rPr lang="de-DE" sz="2800" dirty="0"/>
              <a:t>           Verstehen signalisieren   </a:t>
            </a:r>
          </a:p>
          <a:p>
            <a:pPr lvl="3"/>
            <a:r>
              <a:rPr lang="de-DE" sz="2800" b="1" dirty="0"/>
              <a:t>     C</a:t>
            </a:r>
            <a:r>
              <a:rPr lang="de-DE" sz="2800" dirty="0"/>
              <a:t> nimmt die Zeit (max. 2 Minuten), hört zu u. gibt  Feedback.</a:t>
            </a:r>
          </a:p>
          <a:p>
            <a:r>
              <a:rPr lang="de-DE" sz="2800" dirty="0"/>
              <a:t>(…)</a:t>
            </a:r>
          </a:p>
        </p:txBody>
      </p:sp>
    </p:spTree>
    <p:extLst>
      <p:ext uri="{BB962C8B-B14F-4D97-AF65-F5344CB8AC3E}">
        <p14:creationId xmlns:p14="http://schemas.microsoft.com/office/powerpoint/2010/main" val="787649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32307E36-6355-4BFF-8D2D-B189914DF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200" y="832891"/>
            <a:ext cx="10515600" cy="720870"/>
          </a:xfrm>
        </p:spPr>
        <p:txBody>
          <a:bodyPr>
            <a:noAutofit/>
          </a:bodyPr>
          <a:lstStyle/>
          <a:p>
            <a:r>
              <a:rPr lang="de-DE" sz="4800" b="1" dirty="0" err="1"/>
              <a:t>public</a:t>
            </a:r>
            <a:r>
              <a:rPr lang="de-DE" sz="4800" b="1" dirty="0"/>
              <a:t> </a:t>
            </a:r>
            <a:r>
              <a:rPr lang="de-DE" sz="4800" b="1" dirty="0" err="1"/>
              <a:t>sphere</a:t>
            </a:r>
            <a:r>
              <a:rPr lang="de-DE" sz="4800" b="1" dirty="0"/>
              <a:t> </a:t>
            </a:r>
            <a:r>
              <a:rPr lang="de-DE" sz="4800" b="1" dirty="0" err="1"/>
              <a:t>actions</a:t>
            </a:r>
            <a:r>
              <a:rPr lang="de-DE" sz="4800" b="1" dirty="0"/>
              <a:t> !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5110418-C65E-41EB-803B-F3E2B079F89E}"/>
              </a:ext>
            </a:extLst>
          </p:cNvPr>
          <p:cNvSpPr/>
          <p:nvPr/>
        </p:nvSpPr>
        <p:spPr>
          <a:xfrm>
            <a:off x="836418" y="1533465"/>
            <a:ext cx="10028679" cy="5324535"/>
          </a:xfrm>
          <a:prstGeom prst="rect">
            <a:avLst/>
          </a:prstGeom>
          <a:solidFill>
            <a:srgbClr val="145184"/>
          </a:solidFill>
        </p:spPr>
        <p:txBody>
          <a:bodyPr wrap="square">
            <a:spAutoFit/>
          </a:bodyPr>
          <a:lstStyle/>
          <a:p>
            <a:pPr lvl="0"/>
            <a:r>
              <a:rPr lang="de-DE" sz="2200" b="1" dirty="0">
                <a:solidFill>
                  <a:schemeClr val="bg1"/>
                </a:solidFill>
              </a:rPr>
              <a:t>Forderungen, für die sich Jugendliche in „</a:t>
            </a:r>
            <a:r>
              <a:rPr lang="de-DE" sz="2200" b="1" dirty="0" err="1">
                <a:solidFill>
                  <a:schemeClr val="bg1"/>
                </a:solidFill>
              </a:rPr>
              <a:t>public</a:t>
            </a:r>
            <a:r>
              <a:rPr lang="de-DE" sz="2200" b="1" dirty="0">
                <a:solidFill>
                  <a:schemeClr val="bg1"/>
                </a:solidFill>
              </a:rPr>
              <a:t> </a:t>
            </a:r>
            <a:r>
              <a:rPr lang="de-DE" sz="2200" b="1" dirty="0" err="1">
                <a:solidFill>
                  <a:schemeClr val="bg1"/>
                </a:solidFill>
              </a:rPr>
              <a:t>sphere</a:t>
            </a:r>
            <a:r>
              <a:rPr lang="de-DE" sz="2200" b="1" dirty="0">
                <a:solidFill>
                  <a:schemeClr val="bg1"/>
                </a:solidFill>
              </a:rPr>
              <a:t> </a:t>
            </a:r>
            <a:r>
              <a:rPr lang="de-DE" sz="2200" b="1" dirty="0" err="1">
                <a:solidFill>
                  <a:schemeClr val="bg1"/>
                </a:solidFill>
              </a:rPr>
              <a:t>actions</a:t>
            </a:r>
            <a:r>
              <a:rPr lang="de-DE" sz="2200" b="1" dirty="0">
                <a:solidFill>
                  <a:schemeClr val="bg1"/>
                </a:solidFill>
              </a:rPr>
              <a:t>“- engagieren können </a:t>
            </a:r>
            <a:r>
              <a:rPr lang="de-DE" sz="2200" dirty="0">
                <a:solidFill>
                  <a:schemeClr val="bg1"/>
                </a:solidFill>
              </a:rPr>
              <a:t>(u.a. nach Prof. </a:t>
            </a:r>
            <a:r>
              <a:rPr lang="de-DE" sz="2200" dirty="0" err="1">
                <a:solidFill>
                  <a:schemeClr val="bg1"/>
                </a:solidFill>
              </a:rPr>
              <a:t>Schwichow</a:t>
            </a:r>
            <a:r>
              <a:rPr lang="de-DE" sz="2200" dirty="0">
                <a:solidFill>
                  <a:schemeClr val="bg1"/>
                </a:solidFill>
              </a:rPr>
              <a:t>, PH Heidelberg)</a:t>
            </a:r>
          </a:p>
          <a:p>
            <a:pPr lvl="0"/>
            <a:endParaRPr lang="de-DE" sz="22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Unser Bürgermeister soll Energiespeicher, Photovoltaik und Windkrafträder bauen!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Der Schulträger soll unsere Schule zu einer fossilfreien Zone machen, d.h.: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Photovoltaikanlagen auf das Schuldach um Freiheitsenergien zu nutzen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Ladesäulen für Elektroauto und –</a:t>
            </a:r>
            <a:r>
              <a:rPr lang="de-DE" sz="2200" dirty="0" err="1">
                <a:solidFill>
                  <a:schemeClr val="bg1"/>
                </a:solidFill>
              </a:rPr>
              <a:t>räder</a:t>
            </a:r>
            <a:r>
              <a:rPr lang="de-DE" sz="2200" dirty="0">
                <a:solidFill>
                  <a:schemeClr val="bg1"/>
                </a:solidFill>
              </a:rPr>
              <a:t> auf unseren Schulparkplatz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Isolierte Wände für Wärmedämmung und Kühlung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schattige Schulhöfe (viele Sonnensegel + viele „</a:t>
            </a:r>
            <a:r>
              <a:rPr lang="de-DE" sz="2200" dirty="0" err="1">
                <a:solidFill>
                  <a:schemeClr val="bg1"/>
                </a:solidFill>
              </a:rPr>
              <a:t>tiny</a:t>
            </a:r>
            <a:r>
              <a:rPr lang="de-DE" sz="2200" dirty="0">
                <a:solidFill>
                  <a:schemeClr val="bg1"/>
                </a:solidFill>
              </a:rPr>
              <a:t> </a:t>
            </a:r>
            <a:r>
              <a:rPr lang="de-DE" sz="2200" dirty="0" err="1">
                <a:solidFill>
                  <a:schemeClr val="bg1"/>
                </a:solidFill>
              </a:rPr>
              <a:t>forests</a:t>
            </a:r>
            <a:r>
              <a:rPr lang="de-DE" sz="2200" dirty="0">
                <a:solidFill>
                  <a:schemeClr val="bg1"/>
                </a:solidFill>
              </a:rPr>
              <a:t>“ auf dem Schulhof)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nicht Gasheizung, sondern Wärmepumpen in unserer Schule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sichere Radwege zur Schule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klimaschonendes Essen in Mensa und Kiosk !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Gemeinsam in der Schule kochen !     </a:t>
            </a:r>
          </a:p>
          <a:p>
            <a:pPr lvl="0">
              <a:spcBef>
                <a:spcPts val="1200"/>
              </a:spcBef>
            </a:pPr>
            <a: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 Wen kontaktieren wir ? </a:t>
            </a:r>
            <a:b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</a:br>
            <a:r>
              <a:rPr lang="de-DE" sz="2200" b="1" dirty="0">
                <a:solidFill>
                  <a:schemeClr val="bg1">
                    <a:lumMod val="85000"/>
                  </a:schemeClr>
                </a:solidFill>
                <a:sym typeface="Wingdings" panose="05000000000000000000" pitchFamily="2" charset="2"/>
              </a:rPr>
              <a:t> Was genau schreiben wir?</a:t>
            </a:r>
            <a:endParaRPr lang="de-DE" sz="22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A99595-100B-0C0C-5655-20D6FF63054E}"/>
              </a:ext>
            </a:extLst>
          </p:cNvPr>
          <p:cNvSpPr txBox="1"/>
          <p:nvPr/>
        </p:nvSpPr>
        <p:spPr>
          <a:xfrm>
            <a:off x="7136716" y="5165229"/>
            <a:ext cx="5055284" cy="15081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2300" dirty="0">
                <a:sym typeface="Wingdings" panose="05000000000000000000" pitchFamily="2" charset="2"/>
              </a:rPr>
              <a:t> </a:t>
            </a:r>
            <a:r>
              <a:rPr lang="de-DE" sz="2300" dirty="0"/>
              <a:t>Für welche dieser </a:t>
            </a:r>
            <a:r>
              <a:rPr lang="de-DE" sz="2300" dirty="0" err="1"/>
              <a:t>public</a:t>
            </a:r>
            <a:r>
              <a:rPr lang="de-DE" sz="2300" dirty="0"/>
              <a:t> </a:t>
            </a:r>
            <a:r>
              <a:rPr lang="de-DE" sz="2300" dirty="0" err="1"/>
              <a:t>sphere</a:t>
            </a:r>
            <a:r>
              <a:rPr lang="de-DE" sz="2300" dirty="0"/>
              <a:t> </a:t>
            </a:r>
            <a:r>
              <a:rPr lang="de-DE" sz="2300" dirty="0" err="1"/>
              <a:t>action</a:t>
            </a:r>
            <a:r>
              <a:rPr lang="de-DE" sz="2300" dirty="0"/>
              <a:t> würden Sie sich mit Ihren Schülerinnen und Schülern am liebsten engagieren?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ED68D3A-0BAA-D30F-BF1D-B4D7CCFA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097" y="-22322"/>
            <a:ext cx="6201640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7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86C62A3-C8C7-43E9-9567-9B3E7B5906C5}"/>
              </a:ext>
            </a:extLst>
          </p:cNvPr>
          <p:cNvSpPr txBox="1"/>
          <p:nvPr/>
        </p:nvSpPr>
        <p:spPr>
          <a:xfrm>
            <a:off x="581891" y="978132"/>
            <a:ext cx="10362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28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AF1E69F-8853-9778-EF71-F484E3866460}"/>
              </a:ext>
            </a:extLst>
          </p:cNvPr>
          <p:cNvSpPr txBox="1"/>
          <p:nvPr/>
        </p:nvSpPr>
        <p:spPr>
          <a:xfrm>
            <a:off x="758041" y="849112"/>
            <a:ext cx="10362275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">
              <a:spcAft>
                <a:spcPts val="1200"/>
              </a:spcAft>
              <a:tabLst>
                <a:tab pos="3239770" algn="l"/>
              </a:tabLst>
            </a:pPr>
            <a:r>
              <a:rPr lang="de-DE" sz="3600" b="1" dirty="0"/>
              <a:t>Bilanzierung</a:t>
            </a:r>
          </a:p>
          <a:p>
            <a:pPr marL="3810">
              <a:spcAft>
                <a:spcPts val="1200"/>
              </a:spcAft>
              <a:tabLst>
                <a:tab pos="3239770" algn="l"/>
              </a:tabLst>
            </a:pPr>
            <a:endParaRPr lang="de-DE" sz="3600" b="1" dirty="0">
              <a:solidFill>
                <a:srgbClr val="FF0000"/>
              </a:solidFill>
            </a:endParaRPr>
          </a:p>
          <a:p>
            <a:pPr marL="3810">
              <a:spcAft>
                <a:spcPts val="1200"/>
              </a:spcAft>
              <a:tabLst>
                <a:tab pos="3239770" algn="l"/>
              </a:tabLst>
            </a:pPr>
            <a:r>
              <a:rPr lang="de-DE" sz="3600" dirty="0"/>
              <a:t>Von Tag 1 meines Vorbereitungsdienstes am Studienseminar für Gymnasien nehme ich mit, …</a:t>
            </a:r>
          </a:p>
          <a:p>
            <a:pPr marL="3810">
              <a:spcAft>
                <a:spcPts val="1200"/>
              </a:spcAft>
              <a:tabLst>
                <a:tab pos="3239770" algn="l"/>
              </a:tabLst>
            </a:pPr>
            <a:endParaRPr lang="de-DE" sz="3600" dirty="0"/>
          </a:p>
          <a:p>
            <a:pPr marL="3810">
              <a:spcAft>
                <a:spcPts val="1200"/>
              </a:spcAft>
              <a:tabLst>
                <a:tab pos="3239770" algn="l"/>
              </a:tabLst>
            </a:pPr>
            <a:r>
              <a:rPr lang="de-DE" sz="3600" dirty="0"/>
              <a:t>Damit Tag 2 gut wird, erhoffe ich …</a:t>
            </a:r>
          </a:p>
          <a:p>
            <a:pPr marL="3810">
              <a:spcAft>
                <a:spcPts val="1200"/>
              </a:spcAft>
              <a:tabLst>
                <a:tab pos="3239770" algn="l"/>
              </a:tabLst>
            </a:pP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96745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86C62A3-C8C7-43E9-9567-9B3E7B5906C5}"/>
              </a:ext>
            </a:extLst>
          </p:cNvPr>
          <p:cNvSpPr txBox="1"/>
          <p:nvPr/>
        </p:nvSpPr>
        <p:spPr>
          <a:xfrm>
            <a:off x="581891" y="978132"/>
            <a:ext cx="10362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087162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1639</Words>
  <Application>Microsoft Office PowerPoint</Application>
  <PresentationFormat>Breitbild</PresentationFormat>
  <Paragraphs>252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Roboto</vt:lpstr>
      <vt:lpstr>Wingdings</vt:lpstr>
      <vt:lpstr>Office</vt:lpstr>
      <vt:lpstr>1_Benutzerdefiniertes Design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Anhang</vt:lpstr>
      <vt:lpstr>Anhang</vt:lpstr>
      <vt:lpstr>Anhang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public sphere actions !</vt:lpstr>
      <vt:lpstr>PowerPoint-Präsentation</vt:lpstr>
      <vt:lpstr>PowerPoint-Präsentation</vt:lpstr>
    </vt:vector>
  </TitlesOfParts>
  <Company>Land Hessen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Schröder, Dr. Achim (LA Wi)</dc:creator>
  <cp:lastModifiedBy>Schröder, Dr. Achim (LA BV)</cp:lastModifiedBy>
  <cp:revision>238</cp:revision>
  <cp:lastPrinted>2026-09-04T15:37:45Z</cp:lastPrinted>
  <dcterms:created xsi:type="dcterms:W3CDTF">2023-09-13T17:58:20Z</dcterms:created>
  <dcterms:modified xsi:type="dcterms:W3CDTF">2026-09-29T11:04:01Z</dcterms:modified>
</cp:coreProperties>
</file>