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  <p:sldMasterId id="2147483661" r:id="rId3"/>
  </p:sldMasterIdLst>
  <p:notesMasterIdLst>
    <p:notesMasterId r:id="rId33"/>
  </p:notesMasterIdLst>
  <p:sldIdLst>
    <p:sldId id="256" r:id="rId4"/>
    <p:sldId id="300" r:id="rId5"/>
    <p:sldId id="306" r:id="rId6"/>
    <p:sldId id="307" r:id="rId7"/>
    <p:sldId id="313" r:id="rId8"/>
    <p:sldId id="312" r:id="rId9"/>
    <p:sldId id="314" r:id="rId10"/>
    <p:sldId id="295" r:id="rId11"/>
    <p:sldId id="308" r:id="rId12"/>
    <p:sldId id="323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4" r:id="rId21"/>
    <p:sldId id="325" r:id="rId22"/>
    <p:sldId id="326" r:id="rId23"/>
    <p:sldId id="327" r:id="rId24"/>
    <p:sldId id="328" r:id="rId25"/>
    <p:sldId id="329" r:id="rId26"/>
    <p:sldId id="330" r:id="rId27"/>
    <p:sldId id="331" r:id="rId28"/>
    <p:sldId id="332" r:id="rId29"/>
    <p:sldId id="333" r:id="rId30"/>
    <p:sldId id="334" r:id="rId31"/>
    <p:sldId id="335" r:id="rId3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röder, Dr. Achim (LA Wi)" initials="SDA(W" lastIdx="0" clrIdx="0">
    <p:extLst>
      <p:ext uri="{19B8F6BF-5375-455C-9EA6-DF929625EA0E}">
        <p15:presenceInfo xmlns:p15="http://schemas.microsoft.com/office/powerpoint/2012/main" userId="Schröder, Dr. Achim (LA Wi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1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78796" autoAdjust="0"/>
  </p:normalViewPr>
  <p:slideViewPr>
    <p:cSldViewPr snapToGrid="0">
      <p:cViewPr varScale="1">
        <p:scale>
          <a:sx n="54" d="100"/>
          <a:sy n="54" d="100"/>
        </p:scale>
        <p:origin x="1072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6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19EE7-1352-4659-9BB8-17ED1F873175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3E6A3-2275-4825-85B1-A50CA1B409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6342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smtClean="0"/>
              <a:t>Wenn man mehr Vorbereitungszeit als Ihnen zur Verfügung steht hat, würde man im Einstiegsgespräch über den Film und in der Lernsequenz zwei Prinzipien der Klimadidaktik berücksichtigen: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84043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070C0"/>
                </a:solidFill>
              </a:rPr>
              <a:t>Windkraftausbau in meiner Region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Kohleausstieg in 2030 oder später oder früher? Atomkraftwerke abschalten oder neu bauen?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Tempolimit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autofreie Innenstädte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CO2-Steuer erhöhen?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070C0"/>
                </a:solidFill>
              </a:rPr>
              <a:t>Kernfusion fördern und auf Innovationen hoffen?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Klimageld einführen? 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Wasserstoffmobilität fördern? Wärmepumpenpflicht statt neue Gasheizung?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usw.</a:t>
            </a:r>
            <a:r>
              <a:rPr lang="de-DE" sz="1000" dirty="0" smtClean="0"/>
              <a:t> </a:t>
            </a:r>
            <a:endParaRPr lang="de-DE" altLang="de-DE" sz="1000" dirty="0" smtClean="0"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40721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070C0"/>
                </a:solidFill>
              </a:rPr>
              <a:t>Windkraftausbau in meiner Region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Kohleausstieg in 2030 oder später oder früher? Atomkraftwerke abschalten oder neu bauen?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Tempolimit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autofreie Innenstädte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CO2-Steuer erhöhen?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070C0"/>
                </a:solidFill>
              </a:rPr>
              <a:t>Kernfusion fördern und auf Innovationen hoffen?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Klimageld einführen? 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Wasserstoffmobilität fördern? Wärmepumpenpflicht statt neue Gasheizung?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usw.</a:t>
            </a:r>
            <a:r>
              <a:rPr lang="de-DE" sz="1000" dirty="0" smtClean="0"/>
              <a:t> </a:t>
            </a:r>
            <a:endParaRPr lang="de-DE" altLang="de-DE" sz="1000" dirty="0" smtClean="0"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05816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070C0"/>
                </a:solidFill>
              </a:rPr>
              <a:t>Windkraftausbau in meiner Region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Kohleausstieg in 2030 oder später oder früher? Atomkraftwerke abschalten oder neu bauen?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Tempolimit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autofreie Innenstädte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CO2-Steuer erhöhen?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070C0"/>
                </a:solidFill>
              </a:rPr>
              <a:t>Kernfusion fördern und auf Innovationen hoffen?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Klimageld einführen? 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Wasserstoffmobilität fördern? Wärmepumpenpflicht statt neue Gasheizung?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usw.</a:t>
            </a:r>
            <a:r>
              <a:rPr lang="de-DE" sz="1000" dirty="0" smtClean="0"/>
              <a:t> </a:t>
            </a:r>
            <a:endParaRPr lang="de-DE" altLang="de-DE" sz="1000" dirty="0" smtClean="0"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29901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070C0"/>
                </a:solidFill>
              </a:rPr>
              <a:t>Windkraftausbau in meiner Region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Kohleausstieg in 2030 oder später oder früher? Atomkraftwerke abschalten oder neu bauen?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Tempolimit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autofreie Innenstädte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CO2-Steuer erhöhen?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070C0"/>
                </a:solidFill>
              </a:rPr>
              <a:t>Kernfusion fördern und auf Innovationen hoffen?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Klimageld einführen? 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Wasserstoffmobilität fördern? Wärmepumpenpflicht statt neue Gasheizung?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usw.</a:t>
            </a:r>
            <a:r>
              <a:rPr lang="de-DE" sz="1000" dirty="0" smtClean="0"/>
              <a:t> </a:t>
            </a:r>
            <a:endParaRPr lang="de-DE" altLang="de-DE" sz="1000" dirty="0" smtClean="0"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20106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070C0"/>
                </a:solidFill>
              </a:rPr>
              <a:t>Windkraftausbau in meiner Region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Kohleausstieg in 2030 oder später oder früher? Atomkraftwerke abschalten oder neu bauen?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Tempolimit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autofreie Innenstädte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CO2-Steuer erhöhen?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070C0"/>
                </a:solidFill>
              </a:rPr>
              <a:t>Kernfusion fördern und auf Innovationen hoffen?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Klimageld einführen? 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Wasserstoffmobilität fördern? Wärmepumpenpflicht statt neue Gasheizung?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usw.</a:t>
            </a:r>
            <a:r>
              <a:rPr lang="de-DE" sz="1000" dirty="0" smtClean="0"/>
              <a:t> </a:t>
            </a:r>
            <a:endParaRPr lang="de-DE" altLang="de-DE" sz="1000" dirty="0" smtClean="0"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327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070C0"/>
                </a:solidFill>
              </a:rPr>
              <a:t>Windkraftausbau in meiner Region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Kohleausstieg in 2030 oder später oder früher? Atomkraftwerke abschalten oder neu bauen?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Tempolimit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autofreie Innenstädte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CO2-Steuer erhöhen?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070C0"/>
                </a:solidFill>
              </a:rPr>
              <a:t>Kernfusion fördern und auf Innovationen hoffen?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Klimageld einführen? 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Wasserstoffmobilität fördern? Wärmepumpenpflicht statt neue Gasheizung?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usw.</a:t>
            </a:r>
            <a:r>
              <a:rPr lang="de-DE" sz="1000" dirty="0" smtClean="0"/>
              <a:t> </a:t>
            </a:r>
            <a:endParaRPr lang="de-DE" altLang="de-DE" sz="1000" dirty="0" smtClean="0"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04117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070C0"/>
                </a:solidFill>
              </a:rPr>
              <a:t>Windkraftausbau in meiner Region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Kohleausstieg in 2030 oder später oder früher? Atomkraftwerke abschalten oder neu bauen?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Tempolimit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autofreie Innenstädte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CO2-Steuer erhöhen?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070C0"/>
                </a:solidFill>
              </a:rPr>
              <a:t>Kernfusion fördern und auf Innovationen hoffen?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Klimageld einführen? 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Wasserstoffmobilität fördern? Wärmepumpenpflicht statt neue Gasheizung?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usw.</a:t>
            </a:r>
            <a:r>
              <a:rPr lang="de-DE" sz="1000" dirty="0" smtClean="0"/>
              <a:t> </a:t>
            </a:r>
            <a:endParaRPr lang="de-DE" altLang="de-DE" sz="1000" dirty="0" smtClean="0"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03549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070C0"/>
                </a:solidFill>
              </a:rPr>
              <a:t>Windkraftausbau in meiner Region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Kohleausstieg in 2030 oder später oder früher? Atomkraftwerke abschalten oder neu bauen?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Tempolimit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autofreie Innenstädte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CO2-Steuer erhöhen?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070C0"/>
                </a:solidFill>
              </a:rPr>
              <a:t>Kernfusion fördern und auf Innovationen hoffen?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Klimageld einführen? 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Wasserstoffmobilität fördern? Wärmepumpenpflicht statt neue Gasheizung?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usw.</a:t>
            </a:r>
            <a:r>
              <a:rPr lang="de-DE" sz="1000" dirty="0" smtClean="0"/>
              <a:t> </a:t>
            </a:r>
            <a:endParaRPr lang="de-DE" altLang="de-DE" sz="1000" dirty="0" smtClean="0"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41332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070C0"/>
                </a:solidFill>
              </a:rPr>
              <a:t>Windkraftausbau in meiner Region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Kohleausstieg in 2030 oder später oder früher? Atomkraftwerke abschalten oder neu bauen?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Tempolimit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autofreie Innenstädte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CO2-Steuer erhöhen?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070C0"/>
                </a:solidFill>
              </a:rPr>
              <a:t>Kernfusion fördern und auf Innovationen hoffen?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Klimageld einführen? 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Wasserstoffmobilität fördern? Wärmepumpenpflicht statt neue Gasheizung?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usw.</a:t>
            </a:r>
            <a:r>
              <a:rPr lang="de-DE" sz="1000" dirty="0" smtClean="0"/>
              <a:t> </a:t>
            </a:r>
            <a:endParaRPr lang="de-DE" altLang="de-DE" sz="1000" dirty="0" smtClean="0"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2938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070C0"/>
                </a:solidFill>
              </a:rPr>
              <a:t>Windkraftausbau in meiner Region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Kohleausstieg in 2030 oder später oder früher? Atomkraftwerke abschalten oder neu bauen?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Tempolimit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autofreie Innenstädte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CO2-Steuer erhöhen?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070C0"/>
                </a:solidFill>
              </a:rPr>
              <a:t>Kernfusion fördern und auf Innovationen hoffen?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Klimageld einführen? 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Wasserstoffmobilität fördern? Wärmepumpenpflicht statt neue Gasheizung?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usw.</a:t>
            </a:r>
            <a:r>
              <a:rPr lang="de-DE" sz="1000" dirty="0" smtClean="0"/>
              <a:t> </a:t>
            </a:r>
            <a:endParaRPr lang="de-DE" altLang="de-DE" sz="1000" dirty="0" smtClean="0"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0575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10088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070C0"/>
                </a:solidFill>
              </a:rPr>
              <a:t>Windkraftausbau in meiner Region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Kohleausstieg in 2030 oder später oder früher? Atomkraftwerke abschalten oder neu bauen?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Tempolimit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autofreie Innenstädte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CO2-Steuer erhöhen?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070C0"/>
                </a:solidFill>
              </a:rPr>
              <a:t>Kernfusion fördern und auf Innovationen hoffen?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Klimageld einführen? 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Wasserstoffmobilität fördern? Wärmepumpenpflicht statt neue Gasheizung?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usw.</a:t>
            </a:r>
            <a:r>
              <a:rPr lang="de-DE" sz="1000" dirty="0" smtClean="0"/>
              <a:t> </a:t>
            </a:r>
            <a:endParaRPr lang="de-DE" altLang="de-DE" sz="1000" dirty="0" smtClean="0"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73367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070C0"/>
                </a:solidFill>
              </a:rPr>
              <a:t>Windkraftausbau in meiner Region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Kohleausstieg in 2030 oder später oder früher? Atomkraftwerke abschalten oder neu bauen?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Tempolimit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autofreie Innenstädte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CO2-Steuer erhöhen?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070C0"/>
                </a:solidFill>
              </a:rPr>
              <a:t>Kernfusion fördern und auf Innovationen hoffen?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Klimageld einführen? 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Wasserstoffmobilität fördern? Wärmepumpenpflicht statt neue Gasheizung?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usw.</a:t>
            </a:r>
            <a:r>
              <a:rPr lang="de-DE" sz="1000" dirty="0" smtClean="0"/>
              <a:t> </a:t>
            </a:r>
            <a:endParaRPr lang="de-DE" altLang="de-DE" sz="1000" dirty="0" smtClean="0"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90635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070C0"/>
                </a:solidFill>
              </a:rPr>
              <a:t>Windkraftausbau in meiner Region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Kohleausstieg in 2030 oder später oder früher? Atomkraftwerke abschalten oder neu bauen?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Tempolimit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autofreie Innenstädte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CO2-Steuer erhöhen?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070C0"/>
                </a:solidFill>
              </a:rPr>
              <a:t>Kernfusion fördern und auf Innovationen hoffen?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Klimageld einführen? 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Wasserstoffmobilität fördern? Wärmepumpenpflicht statt neue Gasheizung?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usw.</a:t>
            </a:r>
            <a:r>
              <a:rPr lang="de-DE" sz="1000" dirty="0" smtClean="0"/>
              <a:t> </a:t>
            </a:r>
            <a:endParaRPr lang="de-DE" altLang="de-DE" sz="1000" dirty="0" smtClean="0"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06252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070C0"/>
                </a:solidFill>
              </a:rPr>
              <a:t>Windkraftausbau in meiner Region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Kohleausstieg in 2030 oder später oder früher? Atomkraftwerke abschalten oder neu bauen?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Tempolimit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autofreie Innenstädte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CO2-Steuer erhöhen?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070C0"/>
                </a:solidFill>
              </a:rPr>
              <a:t>Kernfusion fördern und auf Innovationen hoffen?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Klimageld einführen? 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Wasserstoffmobilität fördern? Wärmepumpenpflicht statt neue Gasheizung?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usw.</a:t>
            </a:r>
            <a:r>
              <a:rPr lang="de-DE" sz="1000" dirty="0" smtClean="0"/>
              <a:t> </a:t>
            </a:r>
            <a:endParaRPr lang="de-DE" altLang="de-DE" sz="1000" dirty="0" smtClean="0"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55943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070C0"/>
                </a:solidFill>
              </a:rPr>
              <a:t>Windkraftausbau in meiner Region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Kohleausstieg in 2030 oder später oder früher? Atomkraftwerke abschalten oder neu bauen?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Tempolimit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autofreie Innenstädte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CO2-Steuer erhöhen?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070C0"/>
                </a:solidFill>
              </a:rPr>
              <a:t>Kernfusion fördern und auf Innovationen hoffen?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Klimageld einführen? 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Wasserstoffmobilität fördern? Wärmepumpenpflicht statt neue Gasheizung?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usw.</a:t>
            </a:r>
            <a:r>
              <a:rPr lang="de-DE" sz="1000" dirty="0" smtClean="0"/>
              <a:t> </a:t>
            </a:r>
            <a:endParaRPr lang="de-DE" altLang="de-DE" sz="1000" dirty="0" smtClean="0"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54035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070C0"/>
                </a:solidFill>
              </a:rPr>
              <a:t>Windkraftausbau in meiner Region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Kohleausstieg in 2030 oder später oder früher? Atomkraftwerke abschalten oder neu bauen?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Tempolimit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autofreie Innenstädte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CO2-Steuer erhöhen?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070C0"/>
                </a:solidFill>
              </a:rPr>
              <a:t>Kernfusion fördern und auf Innovationen hoffen?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Klimageld einführen? 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Wasserstoffmobilität fördern? Wärmepumpenpflicht statt neue Gasheizung?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usw.</a:t>
            </a:r>
            <a:r>
              <a:rPr lang="de-DE" sz="1000" dirty="0" smtClean="0"/>
              <a:t> </a:t>
            </a:r>
            <a:endParaRPr lang="de-DE" altLang="de-DE" sz="1000" dirty="0" smtClean="0"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4376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070C0"/>
                </a:solidFill>
              </a:rPr>
              <a:t>Windkraftausbau in meiner Region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Kohleausstieg in 2030 oder später oder früher? Atomkraftwerke abschalten oder neu bauen?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Tempolimit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autofreie Innenstädte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CO2-Steuer erhöhen?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070C0"/>
                </a:solidFill>
              </a:rPr>
              <a:t>Kernfusion fördern und auf Innovationen hoffen?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Klimageld einführen? 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Wasserstoffmobilität fördern? Wärmepumpenpflicht statt neue Gasheizung?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usw.</a:t>
            </a:r>
            <a:r>
              <a:rPr lang="de-DE" sz="1000" dirty="0" smtClean="0"/>
              <a:t> </a:t>
            </a:r>
            <a:endParaRPr lang="de-DE" altLang="de-DE" sz="1000" dirty="0" smtClean="0"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70895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070C0"/>
                </a:solidFill>
              </a:rPr>
              <a:t>Windkraftausbau in meiner Region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Kohleausstieg in 2030 oder später oder früher? Atomkraftwerke abschalten oder neu bauen?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Tempolimit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autofreie Innenstädte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CO2-Steuer erhöhen?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070C0"/>
                </a:solidFill>
              </a:rPr>
              <a:t>Kernfusion fördern und auf Innovationen hoffen?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Klimageld einführen? 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Wasserstoffmobilität fördern? Wärmepumpenpflicht statt neue Gasheizung?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usw.</a:t>
            </a:r>
            <a:r>
              <a:rPr lang="de-DE" sz="1000" dirty="0" smtClean="0"/>
              <a:t> </a:t>
            </a:r>
            <a:endParaRPr lang="de-DE" altLang="de-DE" sz="1000" dirty="0" smtClean="0"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1121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2314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9324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0861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Denn: …  Vor</a:t>
            </a:r>
            <a:r>
              <a:rPr lang="de-DE" baseline="0" dirty="0" smtClean="0"/>
              <a:t> welche Herausforderung stellen wir die neuen Kolleg*innen?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5019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070C0"/>
                </a:solidFill>
              </a:rPr>
              <a:t>Windkraftausbau in meiner Region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Kohleausstieg in 2030 oder später oder früher? Atomkraftwerke abschalten oder neu bauen?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Tempolimit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autofreie Innenstädte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CO2-Steuer erhöhen?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070C0"/>
                </a:solidFill>
              </a:rPr>
              <a:t>Kernfusion fördern und auf Innovationen hoffen?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Klimageld einführen? 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Wasserstoffmobilität fördern? Wärmepumpenpflicht statt neue Gasheizung?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usw.</a:t>
            </a:r>
            <a:r>
              <a:rPr lang="de-DE" sz="1000" dirty="0" smtClean="0"/>
              <a:t> </a:t>
            </a:r>
            <a:endParaRPr lang="de-DE" altLang="de-DE" sz="1000" dirty="0" smtClean="0"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3364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070C0"/>
                </a:solidFill>
              </a:rPr>
              <a:t>Windkraftausbau in meiner Region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Kohleausstieg in 2030 oder später oder früher? Atomkraftwerke abschalten oder neu bauen?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Tempolimit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autofreie Innenstädte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CO2-Steuer erhöhen?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070C0"/>
                </a:solidFill>
              </a:rPr>
              <a:t>Kernfusion fördern und auf Innovationen hoffen?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Klimageld einführen? 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Wasserstoffmobilität fördern? Wärmepumpenpflicht statt neue Gasheizung?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usw.</a:t>
            </a:r>
            <a:r>
              <a:rPr lang="de-DE" sz="1000" dirty="0" smtClean="0"/>
              <a:t> </a:t>
            </a:r>
            <a:endParaRPr lang="de-DE" altLang="de-DE" sz="1000" dirty="0" smtClean="0"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9867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070C0"/>
                </a:solidFill>
              </a:rPr>
              <a:t>Windkraftausbau in meiner Region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Kohleausstieg in 2030 oder später oder früher? Atomkraftwerke abschalten oder neu bauen?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Tempolimit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autofreie Innenstädte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CO2-Steuer erhöhen?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070C0"/>
                </a:solidFill>
              </a:rPr>
              <a:t>Kernfusion fördern und auf Innovationen hoffen?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Klimageld einführen? 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Wasserstoffmobilität fördern? Wärmepumpenpflicht statt neue Gasheizung?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usw.</a:t>
            </a:r>
            <a:r>
              <a:rPr lang="de-DE" sz="1000" dirty="0" smtClean="0"/>
              <a:t> </a:t>
            </a:r>
            <a:endParaRPr lang="de-DE" altLang="de-DE" sz="1000" dirty="0" smtClean="0"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587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92BB-D48D-4CDD-9901-1155052507CA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7E57-12B1-4A5C-837D-FFB6F9A98F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3105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92BB-D48D-4CDD-9901-1155052507CA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7E57-12B1-4A5C-837D-FFB6F9A98F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7051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92BB-D48D-4CDD-9901-1155052507CA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7E57-12B1-4A5C-837D-FFB6F9A98F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1864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92BB-D48D-4CDD-9901-1155052507CA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7E57-12B1-4A5C-837D-FFB6F9A98F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1319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31C8-BEFD-4D92-B86F-239BFA6F6441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679D-700C-4C0F-B24D-8A55A6A6F4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8497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31C8-BEFD-4D92-B86F-239BFA6F6441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679D-700C-4C0F-B24D-8A55A6A6F4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8665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31C8-BEFD-4D92-B86F-239BFA6F6441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679D-700C-4C0F-B24D-8A55A6A6F4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5486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31C8-BEFD-4D92-B86F-239BFA6F6441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679D-700C-4C0F-B24D-8A55A6A6F4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73277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31C8-BEFD-4D92-B86F-239BFA6F6441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679D-700C-4C0F-B24D-8A55A6A6F4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02805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31C8-BEFD-4D92-B86F-239BFA6F6441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679D-700C-4C0F-B24D-8A55A6A6F4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8150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31C8-BEFD-4D92-B86F-239BFA6F6441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679D-700C-4C0F-B24D-8A55A6A6F4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7097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5840" y="868222"/>
            <a:ext cx="10515600" cy="72087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92BB-D48D-4CDD-9901-1155052507CA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7E57-12B1-4A5C-837D-FFB6F9A98F5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39616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31C8-BEFD-4D92-B86F-239BFA6F6441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679D-700C-4C0F-B24D-8A55A6A6F4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61766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31C8-BEFD-4D92-B86F-239BFA6F6441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679D-700C-4C0F-B24D-8A55A6A6F4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00430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31C8-BEFD-4D92-B86F-239BFA6F6441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679D-700C-4C0F-B24D-8A55A6A6F4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3098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31C8-BEFD-4D92-B86F-239BFA6F6441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679D-700C-4C0F-B24D-8A55A6A6F4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13201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2776-5649-40E6-B230-91343F44802D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B699-3D36-4A4D-88C1-94CFA38B6D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9633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2776-5649-40E6-B230-91343F44802D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B699-3D36-4A4D-88C1-94CFA38B6D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04902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2776-5649-40E6-B230-91343F44802D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B699-3D36-4A4D-88C1-94CFA38B6D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22125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2776-5649-40E6-B230-91343F44802D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B699-3D36-4A4D-88C1-94CFA38B6D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37862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2776-5649-40E6-B230-91343F44802D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B699-3D36-4A4D-88C1-94CFA38B6D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42223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2776-5649-40E6-B230-91343F44802D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B699-3D36-4A4D-88C1-94CFA38B6D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90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92BB-D48D-4CDD-9901-1155052507CA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7E57-12B1-4A5C-837D-FFB6F9A98F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49647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2776-5649-40E6-B230-91343F44802D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B699-3D36-4A4D-88C1-94CFA38B6D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43755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2776-5649-40E6-B230-91343F44802D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B699-3D36-4A4D-88C1-94CFA38B6D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9090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2776-5649-40E6-B230-91343F44802D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B699-3D36-4A4D-88C1-94CFA38B6D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08216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2776-5649-40E6-B230-91343F44802D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B699-3D36-4A4D-88C1-94CFA38B6D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82833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2776-5649-40E6-B230-91343F44802D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B699-3D36-4A4D-88C1-94CFA38B6D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81431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2776-5649-40E6-B230-91343F44802D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B699-3D36-4A4D-88C1-94CFA38B6D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0523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92BB-D48D-4CDD-9901-1155052507CA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7E57-12B1-4A5C-837D-FFB6F9A98F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4102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92BB-D48D-4CDD-9901-1155052507CA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7E57-12B1-4A5C-837D-FFB6F9A98F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8105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92BB-D48D-4CDD-9901-1155052507CA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7E57-12B1-4A5C-837D-FFB6F9A98F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048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92BB-D48D-4CDD-9901-1155052507CA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7E57-12B1-4A5C-837D-FFB6F9A98F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560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92BB-D48D-4CDD-9901-1155052507CA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7E57-12B1-4A5C-837D-FFB6F9A98F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5978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92BB-D48D-4CDD-9901-1155052507CA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7E57-12B1-4A5C-837D-FFB6F9A98F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6842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969818"/>
            <a:ext cx="10515600" cy="720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792BB-D48D-4CDD-9901-1155052507CA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97E57-12B1-4A5C-837D-FFB6F9A98F51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object 27"/>
          <p:cNvSpPr/>
          <p:nvPr userDrawn="1"/>
        </p:nvSpPr>
        <p:spPr>
          <a:xfrm>
            <a:off x="10889673" y="230188"/>
            <a:ext cx="952357" cy="141605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1"/>
          <p:cNvSpPr txBox="1"/>
          <p:nvPr userDrawn="1"/>
        </p:nvSpPr>
        <p:spPr>
          <a:xfrm>
            <a:off x="838200" y="248933"/>
            <a:ext cx="3554417" cy="45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 err="1">
                <a:solidFill>
                  <a:srgbClr val="003695"/>
                </a:solidFill>
                <a:latin typeface="Arial"/>
                <a:cs typeface="Arial"/>
              </a:rPr>
              <a:t>Hessische</a:t>
            </a:r>
            <a:r>
              <a:rPr sz="1400" b="1" spc="10" dirty="0">
                <a:solidFill>
                  <a:srgbClr val="003695"/>
                </a:solidFill>
                <a:latin typeface="Arial"/>
                <a:cs typeface="Arial"/>
              </a:rPr>
              <a:t> </a:t>
            </a:r>
            <a:r>
              <a:rPr sz="1400" b="1" spc="-5" dirty="0" err="1">
                <a:solidFill>
                  <a:srgbClr val="003695"/>
                </a:solidFill>
                <a:latin typeface="Arial"/>
                <a:cs typeface="Arial"/>
              </a:rPr>
              <a:t>Lehrkräfteakademie</a:t>
            </a:r>
            <a:endParaRPr lang="de-DE" sz="1400" b="1" spc="-5" dirty="0">
              <a:solidFill>
                <a:srgbClr val="003695"/>
              </a:solidFill>
              <a:latin typeface="Arial"/>
              <a:cs typeface="Arial"/>
            </a:endParaRPr>
          </a:p>
          <a:p>
            <a:pPr marL="12700">
              <a:spcBef>
                <a:spcPts val="100"/>
              </a:spcBef>
            </a:pPr>
            <a:r>
              <a:rPr lang="de-DE" sz="1400" spc="-5" dirty="0">
                <a:solidFill>
                  <a:srgbClr val="003695"/>
                </a:solidFill>
                <a:latin typeface="Arial"/>
                <a:cs typeface="Arial"/>
              </a:rPr>
              <a:t>Studienseminar für Gymnasien</a:t>
            </a:r>
            <a:r>
              <a:rPr lang="de-DE" sz="1400" dirty="0">
                <a:solidFill>
                  <a:srgbClr val="003695"/>
                </a:solidFill>
                <a:latin typeface="Arial"/>
                <a:cs typeface="Arial"/>
              </a:rPr>
              <a:t> </a:t>
            </a:r>
            <a:r>
              <a:rPr lang="de-DE" sz="1400" spc="-5" dirty="0">
                <a:solidFill>
                  <a:srgbClr val="003695"/>
                </a:solidFill>
                <a:latin typeface="Arial"/>
                <a:cs typeface="Arial"/>
              </a:rPr>
              <a:t>Bad Vilbel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9" name="object 2"/>
          <p:cNvSpPr/>
          <p:nvPr userDrawn="1"/>
        </p:nvSpPr>
        <p:spPr>
          <a:xfrm>
            <a:off x="3176" y="333375"/>
            <a:ext cx="287655" cy="287655"/>
          </a:xfrm>
          <a:custGeom>
            <a:avLst/>
            <a:gdLst/>
            <a:ahLst/>
            <a:cxnLst/>
            <a:rect l="l" t="t" r="r" b="b"/>
            <a:pathLst>
              <a:path w="287655" h="287655">
                <a:moveTo>
                  <a:pt x="0" y="0"/>
                </a:moveTo>
                <a:lnTo>
                  <a:pt x="287333" y="0"/>
                </a:lnTo>
                <a:lnTo>
                  <a:pt x="287333" y="287338"/>
                </a:lnTo>
                <a:lnTo>
                  <a:pt x="0" y="287338"/>
                </a:lnTo>
                <a:lnTo>
                  <a:pt x="0" y="0"/>
                </a:lnTo>
                <a:close/>
              </a:path>
            </a:pathLst>
          </a:custGeom>
          <a:ln w="9527">
            <a:solidFill>
              <a:srgbClr val="DB2F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3"/>
          <p:cNvSpPr/>
          <p:nvPr userDrawn="1"/>
        </p:nvSpPr>
        <p:spPr>
          <a:xfrm>
            <a:off x="3176" y="925512"/>
            <a:ext cx="287655" cy="287655"/>
          </a:xfrm>
          <a:custGeom>
            <a:avLst/>
            <a:gdLst/>
            <a:ahLst/>
            <a:cxnLst/>
            <a:rect l="l" t="t" r="r" b="b"/>
            <a:pathLst>
              <a:path w="287655" h="287655">
                <a:moveTo>
                  <a:pt x="0" y="0"/>
                </a:moveTo>
                <a:lnTo>
                  <a:pt x="287333" y="0"/>
                </a:lnTo>
                <a:lnTo>
                  <a:pt x="287333" y="287338"/>
                </a:lnTo>
                <a:lnTo>
                  <a:pt x="0" y="287338"/>
                </a:lnTo>
                <a:lnTo>
                  <a:pt x="0" y="0"/>
                </a:lnTo>
                <a:close/>
              </a:path>
            </a:pathLst>
          </a:custGeom>
          <a:ln w="9527">
            <a:solidFill>
              <a:srgbClr val="DB2F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4"/>
          <p:cNvSpPr/>
          <p:nvPr userDrawn="1"/>
        </p:nvSpPr>
        <p:spPr>
          <a:xfrm>
            <a:off x="1591" y="1517650"/>
            <a:ext cx="287655" cy="287655"/>
          </a:xfrm>
          <a:custGeom>
            <a:avLst/>
            <a:gdLst/>
            <a:ahLst/>
            <a:cxnLst/>
            <a:rect l="l" t="t" r="r" b="b"/>
            <a:pathLst>
              <a:path w="287655" h="287655">
                <a:moveTo>
                  <a:pt x="0" y="0"/>
                </a:moveTo>
                <a:lnTo>
                  <a:pt x="287333" y="0"/>
                </a:lnTo>
                <a:lnTo>
                  <a:pt x="287333" y="287338"/>
                </a:lnTo>
                <a:lnTo>
                  <a:pt x="0" y="287338"/>
                </a:lnTo>
                <a:lnTo>
                  <a:pt x="0" y="0"/>
                </a:lnTo>
                <a:close/>
              </a:path>
            </a:pathLst>
          </a:custGeom>
          <a:ln w="9527">
            <a:solidFill>
              <a:srgbClr val="DB2F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5"/>
          <p:cNvGrpSpPr/>
          <p:nvPr userDrawn="1"/>
        </p:nvGrpSpPr>
        <p:grpSpPr>
          <a:xfrm>
            <a:off x="-4764" y="2105023"/>
            <a:ext cx="297180" cy="297180"/>
            <a:chOff x="-4764" y="2105023"/>
            <a:chExt cx="297180" cy="297180"/>
          </a:xfrm>
        </p:grpSpPr>
        <p:sp>
          <p:nvSpPr>
            <p:cNvPr id="13" name="object 6"/>
            <p:cNvSpPr/>
            <p:nvPr/>
          </p:nvSpPr>
          <p:spPr>
            <a:xfrm>
              <a:off x="0" y="2109786"/>
              <a:ext cx="287655" cy="287655"/>
            </a:xfrm>
            <a:custGeom>
              <a:avLst/>
              <a:gdLst/>
              <a:ahLst/>
              <a:cxnLst/>
              <a:rect l="l" t="t" r="r" b="b"/>
              <a:pathLst>
                <a:path w="287655" h="287655">
                  <a:moveTo>
                    <a:pt x="287333" y="0"/>
                  </a:moveTo>
                  <a:lnTo>
                    <a:pt x="0" y="0"/>
                  </a:lnTo>
                  <a:lnTo>
                    <a:pt x="0" y="287338"/>
                  </a:lnTo>
                  <a:lnTo>
                    <a:pt x="287333" y="287338"/>
                  </a:lnTo>
                  <a:lnTo>
                    <a:pt x="287333" y="0"/>
                  </a:lnTo>
                  <a:close/>
                </a:path>
              </a:pathLst>
            </a:custGeom>
            <a:solidFill>
              <a:srgbClr val="DB2F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7"/>
            <p:cNvSpPr/>
            <p:nvPr/>
          </p:nvSpPr>
          <p:spPr>
            <a:xfrm>
              <a:off x="0" y="2109787"/>
              <a:ext cx="287655" cy="287655"/>
            </a:xfrm>
            <a:custGeom>
              <a:avLst/>
              <a:gdLst/>
              <a:ahLst/>
              <a:cxnLst/>
              <a:rect l="l" t="t" r="r" b="b"/>
              <a:pathLst>
                <a:path w="287655" h="287655">
                  <a:moveTo>
                    <a:pt x="0" y="0"/>
                  </a:moveTo>
                  <a:lnTo>
                    <a:pt x="287333" y="0"/>
                  </a:lnTo>
                  <a:lnTo>
                    <a:pt x="287333" y="287338"/>
                  </a:lnTo>
                  <a:lnTo>
                    <a:pt x="0" y="287338"/>
                  </a:lnTo>
                  <a:lnTo>
                    <a:pt x="0" y="0"/>
                  </a:lnTo>
                  <a:close/>
                </a:path>
              </a:pathLst>
            </a:custGeom>
            <a:ln w="9527">
              <a:solidFill>
                <a:srgbClr val="DB2F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2"/>
          <p:cNvGrpSpPr/>
          <p:nvPr userDrawn="1"/>
        </p:nvGrpSpPr>
        <p:grpSpPr>
          <a:xfrm>
            <a:off x="-1587" y="328610"/>
            <a:ext cx="297180" cy="297180"/>
            <a:chOff x="-1587" y="328610"/>
            <a:chExt cx="297180" cy="297180"/>
          </a:xfrm>
        </p:grpSpPr>
        <p:sp>
          <p:nvSpPr>
            <p:cNvPr id="16" name="object 13"/>
            <p:cNvSpPr/>
            <p:nvPr/>
          </p:nvSpPr>
          <p:spPr>
            <a:xfrm>
              <a:off x="3176" y="333385"/>
              <a:ext cx="287655" cy="287655"/>
            </a:xfrm>
            <a:custGeom>
              <a:avLst/>
              <a:gdLst/>
              <a:ahLst/>
              <a:cxnLst/>
              <a:rect l="l" t="t" r="r" b="b"/>
              <a:pathLst>
                <a:path w="287655" h="287655">
                  <a:moveTo>
                    <a:pt x="287333" y="0"/>
                  </a:moveTo>
                  <a:lnTo>
                    <a:pt x="0" y="0"/>
                  </a:lnTo>
                  <a:lnTo>
                    <a:pt x="0" y="287340"/>
                  </a:lnTo>
                  <a:lnTo>
                    <a:pt x="287333" y="287340"/>
                  </a:lnTo>
                  <a:lnTo>
                    <a:pt x="287333" y="0"/>
                  </a:lnTo>
                  <a:close/>
                </a:path>
              </a:pathLst>
            </a:custGeom>
            <a:solidFill>
              <a:srgbClr val="DB2F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4"/>
            <p:cNvSpPr/>
            <p:nvPr/>
          </p:nvSpPr>
          <p:spPr>
            <a:xfrm>
              <a:off x="3176" y="333374"/>
              <a:ext cx="287655" cy="287655"/>
            </a:xfrm>
            <a:custGeom>
              <a:avLst/>
              <a:gdLst/>
              <a:ahLst/>
              <a:cxnLst/>
              <a:rect l="l" t="t" r="r" b="b"/>
              <a:pathLst>
                <a:path w="287655" h="287655">
                  <a:moveTo>
                    <a:pt x="0" y="0"/>
                  </a:moveTo>
                  <a:lnTo>
                    <a:pt x="287333" y="0"/>
                  </a:lnTo>
                  <a:lnTo>
                    <a:pt x="287333" y="287340"/>
                  </a:lnTo>
                  <a:lnTo>
                    <a:pt x="0" y="287340"/>
                  </a:lnTo>
                  <a:lnTo>
                    <a:pt x="0" y="0"/>
                  </a:lnTo>
                  <a:close/>
                </a:path>
              </a:pathLst>
            </a:custGeom>
            <a:ln w="9527">
              <a:solidFill>
                <a:srgbClr val="DB2F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5"/>
          <p:cNvGrpSpPr/>
          <p:nvPr userDrawn="1"/>
        </p:nvGrpSpPr>
        <p:grpSpPr>
          <a:xfrm>
            <a:off x="-1587" y="920748"/>
            <a:ext cx="297180" cy="297180"/>
            <a:chOff x="-1587" y="920748"/>
            <a:chExt cx="297180" cy="297180"/>
          </a:xfrm>
        </p:grpSpPr>
        <p:sp>
          <p:nvSpPr>
            <p:cNvPr id="19" name="object 16"/>
            <p:cNvSpPr/>
            <p:nvPr/>
          </p:nvSpPr>
          <p:spPr>
            <a:xfrm>
              <a:off x="3176" y="925510"/>
              <a:ext cx="287655" cy="287655"/>
            </a:xfrm>
            <a:custGeom>
              <a:avLst/>
              <a:gdLst/>
              <a:ahLst/>
              <a:cxnLst/>
              <a:rect l="l" t="t" r="r" b="b"/>
              <a:pathLst>
                <a:path w="287655" h="287655">
                  <a:moveTo>
                    <a:pt x="287333" y="0"/>
                  </a:moveTo>
                  <a:lnTo>
                    <a:pt x="0" y="0"/>
                  </a:lnTo>
                  <a:lnTo>
                    <a:pt x="0" y="287340"/>
                  </a:lnTo>
                  <a:lnTo>
                    <a:pt x="287333" y="287340"/>
                  </a:lnTo>
                  <a:lnTo>
                    <a:pt x="287333" y="0"/>
                  </a:lnTo>
                  <a:close/>
                </a:path>
              </a:pathLst>
            </a:custGeom>
            <a:solidFill>
              <a:srgbClr val="DB2F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7"/>
            <p:cNvSpPr/>
            <p:nvPr/>
          </p:nvSpPr>
          <p:spPr>
            <a:xfrm>
              <a:off x="3176" y="925512"/>
              <a:ext cx="287655" cy="287655"/>
            </a:xfrm>
            <a:custGeom>
              <a:avLst/>
              <a:gdLst/>
              <a:ahLst/>
              <a:cxnLst/>
              <a:rect l="l" t="t" r="r" b="b"/>
              <a:pathLst>
                <a:path w="287655" h="287655">
                  <a:moveTo>
                    <a:pt x="0" y="0"/>
                  </a:moveTo>
                  <a:lnTo>
                    <a:pt x="287333" y="0"/>
                  </a:lnTo>
                  <a:lnTo>
                    <a:pt x="287333" y="287340"/>
                  </a:lnTo>
                  <a:lnTo>
                    <a:pt x="0" y="287340"/>
                  </a:lnTo>
                  <a:lnTo>
                    <a:pt x="0" y="0"/>
                  </a:lnTo>
                  <a:close/>
                </a:path>
              </a:pathLst>
            </a:custGeom>
            <a:ln w="9527">
              <a:solidFill>
                <a:srgbClr val="DB2F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18"/>
          <p:cNvGrpSpPr/>
          <p:nvPr userDrawn="1"/>
        </p:nvGrpSpPr>
        <p:grpSpPr>
          <a:xfrm>
            <a:off x="-1587" y="1512886"/>
            <a:ext cx="297180" cy="297180"/>
            <a:chOff x="-1587" y="1512886"/>
            <a:chExt cx="297180" cy="297180"/>
          </a:xfrm>
        </p:grpSpPr>
        <p:sp>
          <p:nvSpPr>
            <p:cNvPr id="22" name="object 19"/>
            <p:cNvSpPr/>
            <p:nvPr/>
          </p:nvSpPr>
          <p:spPr>
            <a:xfrm>
              <a:off x="3176" y="1517647"/>
              <a:ext cx="287655" cy="287655"/>
            </a:xfrm>
            <a:custGeom>
              <a:avLst/>
              <a:gdLst/>
              <a:ahLst/>
              <a:cxnLst/>
              <a:rect l="l" t="t" r="r" b="b"/>
              <a:pathLst>
                <a:path w="287655" h="287655">
                  <a:moveTo>
                    <a:pt x="287333" y="0"/>
                  </a:moveTo>
                  <a:lnTo>
                    <a:pt x="0" y="0"/>
                  </a:lnTo>
                  <a:lnTo>
                    <a:pt x="0" y="287340"/>
                  </a:lnTo>
                  <a:lnTo>
                    <a:pt x="287333" y="287340"/>
                  </a:lnTo>
                  <a:lnTo>
                    <a:pt x="287333" y="0"/>
                  </a:lnTo>
                  <a:close/>
                </a:path>
              </a:pathLst>
            </a:custGeom>
            <a:solidFill>
              <a:srgbClr val="DB2F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0"/>
            <p:cNvSpPr/>
            <p:nvPr/>
          </p:nvSpPr>
          <p:spPr>
            <a:xfrm>
              <a:off x="3176" y="1517650"/>
              <a:ext cx="287655" cy="287655"/>
            </a:xfrm>
            <a:custGeom>
              <a:avLst/>
              <a:gdLst/>
              <a:ahLst/>
              <a:cxnLst/>
              <a:rect l="l" t="t" r="r" b="b"/>
              <a:pathLst>
                <a:path w="287655" h="287655">
                  <a:moveTo>
                    <a:pt x="0" y="0"/>
                  </a:moveTo>
                  <a:lnTo>
                    <a:pt x="287333" y="0"/>
                  </a:lnTo>
                  <a:lnTo>
                    <a:pt x="287333" y="287340"/>
                  </a:lnTo>
                  <a:lnTo>
                    <a:pt x="0" y="287340"/>
                  </a:lnTo>
                  <a:lnTo>
                    <a:pt x="0" y="0"/>
                  </a:lnTo>
                  <a:close/>
                </a:path>
              </a:pathLst>
            </a:custGeom>
            <a:ln w="9527">
              <a:solidFill>
                <a:srgbClr val="DB2F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1"/>
          <p:cNvGrpSpPr/>
          <p:nvPr userDrawn="1"/>
        </p:nvGrpSpPr>
        <p:grpSpPr>
          <a:xfrm>
            <a:off x="-1587" y="2105023"/>
            <a:ext cx="297180" cy="297180"/>
            <a:chOff x="-1587" y="2105023"/>
            <a:chExt cx="297180" cy="297180"/>
          </a:xfrm>
        </p:grpSpPr>
        <p:sp>
          <p:nvSpPr>
            <p:cNvPr id="25" name="object 22"/>
            <p:cNvSpPr/>
            <p:nvPr/>
          </p:nvSpPr>
          <p:spPr>
            <a:xfrm>
              <a:off x="3176" y="2109784"/>
              <a:ext cx="287655" cy="287655"/>
            </a:xfrm>
            <a:custGeom>
              <a:avLst/>
              <a:gdLst/>
              <a:ahLst/>
              <a:cxnLst/>
              <a:rect l="l" t="t" r="r" b="b"/>
              <a:pathLst>
                <a:path w="287655" h="287655">
                  <a:moveTo>
                    <a:pt x="287333" y="0"/>
                  </a:moveTo>
                  <a:lnTo>
                    <a:pt x="0" y="0"/>
                  </a:lnTo>
                  <a:lnTo>
                    <a:pt x="0" y="287340"/>
                  </a:lnTo>
                  <a:lnTo>
                    <a:pt x="287333" y="287340"/>
                  </a:lnTo>
                  <a:lnTo>
                    <a:pt x="287333" y="0"/>
                  </a:lnTo>
                  <a:close/>
                </a:path>
              </a:pathLst>
            </a:custGeom>
            <a:solidFill>
              <a:srgbClr val="DB2F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3"/>
            <p:cNvSpPr/>
            <p:nvPr/>
          </p:nvSpPr>
          <p:spPr>
            <a:xfrm>
              <a:off x="3176" y="2109787"/>
              <a:ext cx="287655" cy="287655"/>
            </a:xfrm>
            <a:custGeom>
              <a:avLst/>
              <a:gdLst/>
              <a:ahLst/>
              <a:cxnLst/>
              <a:rect l="l" t="t" r="r" b="b"/>
              <a:pathLst>
                <a:path w="287655" h="287655">
                  <a:moveTo>
                    <a:pt x="0" y="0"/>
                  </a:moveTo>
                  <a:lnTo>
                    <a:pt x="287333" y="0"/>
                  </a:lnTo>
                  <a:lnTo>
                    <a:pt x="287333" y="287340"/>
                  </a:lnTo>
                  <a:lnTo>
                    <a:pt x="0" y="287340"/>
                  </a:lnTo>
                  <a:lnTo>
                    <a:pt x="0" y="0"/>
                  </a:lnTo>
                  <a:close/>
                </a:path>
              </a:pathLst>
            </a:custGeom>
            <a:ln w="9527">
              <a:solidFill>
                <a:srgbClr val="DB2F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4"/>
          <p:cNvGrpSpPr/>
          <p:nvPr userDrawn="1"/>
        </p:nvGrpSpPr>
        <p:grpSpPr>
          <a:xfrm>
            <a:off x="-4763" y="2697160"/>
            <a:ext cx="294005" cy="297180"/>
            <a:chOff x="-4763" y="2697160"/>
            <a:chExt cx="294005" cy="297180"/>
          </a:xfrm>
        </p:grpSpPr>
        <p:sp>
          <p:nvSpPr>
            <p:cNvPr id="28" name="object 25"/>
            <p:cNvSpPr/>
            <p:nvPr/>
          </p:nvSpPr>
          <p:spPr>
            <a:xfrm>
              <a:off x="0" y="2701922"/>
              <a:ext cx="284480" cy="287655"/>
            </a:xfrm>
            <a:custGeom>
              <a:avLst/>
              <a:gdLst/>
              <a:ahLst/>
              <a:cxnLst/>
              <a:rect l="l" t="t" r="r" b="b"/>
              <a:pathLst>
                <a:path w="284480" h="287655">
                  <a:moveTo>
                    <a:pt x="284156" y="0"/>
                  </a:moveTo>
                  <a:lnTo>
                    <a:pt x="0" y="0"/>
                  </a:lnTo>
                  <a:lnTo>
                    <a:pt x="0" y="287340"/>
                  </a:lnTo>
                  <a:lnTo>
                    <a:pt x="284156" y="287340"/>
                  </a:lnTo>
                  <a:lnTo>
                    <a:pt x="284156" y="0"/>
                  </a:lnTo>
                  <a:close/>
                </a:path>
              </a:pathLst>
            </a:custGeom>
            <a:solidFill>
              <a:srgbClr val="DB2F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6"/>
            <p:cNvSpPr/>
            <p:nvPr/>
          </p:nvSpPr>
          <p:spPr>
            <a:xfrm>
              <a:off x="0" y="2701924"/>
              <a:ext cx="284480" cy="287655"/>
            </a:xfrm>
            <a:custGeom>
              <a:avLst/>
              <a:gdLst/>
              <a:ahLst/>
              <a:cxnLst/>
              <a:rect l="l" t="t" r="r" b="b"/>
              <a:pathLst>
                <a:path w="284480" h="287655">
                  <a:moveTo>
                    <a:pt x="0" y="0"/>
                  </a:moveTo>
                  <a:lnTo>
                    <a:pt x="284156" y="0"/>
                  </a:lnTo>
                  <a:lnTo>
                    <a:pt x="284156" y="287340"/>
                  </a:lnTo>
                  <a:lnTo>
                    <a:pt x="0" y="287340"/>
                  </a:lnTo>
                </a:path>
              </a:pathLst>
            </a:custGeom>
            <a:ln w="9527">
              <a:solidFill>
                <a:srgbClr val="DB2F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68494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131C8-BEFD-4D92-B86F-239BFA6F6441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B679D-700C-4C0F-B24D-8A55A6A6F4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2425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82776-5649-40E6-B230-91343F44802D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FB699-3D36-4A4D-88C1-94CFA38B6D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434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ts-bv.d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contributed-most-global-co2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hyperlink" Target="https://www.pik-potsdam.de/de/aktuelles/nachrichten/risiko-des-ueberschreitens-mehrerer-klima-kipppunkte-steigt-bei-einer-globalen-erwaermung-von-mehr-als-1-5degc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utsches-klima-konsortium.de/de/basisfakten.html" TargetMode="External"/><Relationship Id="rId7" Type="http://schemas.openxmlformats.org/officeDocument/2006/relationships/slide" Target="slide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hyperlink" Target="http://www.t1p.de/klib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limafakten.de/kommunikation/politik-der-blinde-fleck-der-klimabildung" TargetMode="External"/><Relationship Id="rId5" Type="http://schemas.openxmlformats.org/officeDocument/2006/relationships/hyperlink" Target="https://www.klimafakten.de/glossar/letter_i#ipcc" TargetMode="External"/><Relationship Id="rId4" Type="http://schemas.openxmlformats.org/officeDocument/2006/relationships/hyperlink" Target="https://www.klimafakten.de/glossar/letter_1#grad-limit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8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8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8.pn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15.xm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7.xml"/><Relationship Id="rId5" Type="http://schemas.openxmlformats.org/officeDocument/2006/relationships/slide" Target="slide1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limawandel-rlp.de/de/daten-und-fakten/klimawandel-global/kohlendioxid-in-der-atmosphaere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slide" Target="slide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slide" Target="slide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slide" Target="slide12.xml"/><Relationship Id="rId5" Type="http://schemas.openxmlformats.org/officeDocument/2006/relationships/slide" Target="slide18.xml"/><Relationship Id="rId4" Type="http://schemas.openxmlformats.org/officeDocument/2006/relationships/hyperlink" Target="http://www.t1p.de/eichberger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2"/>
          <p:cNvSpPr txBox="1"/>
          <p:nvPr/>
        </p:nvSpPr>
        <p:spPr>
          <a:xfrm>
            <a:off x="804024" y="1056871"/>
            <a:ext cx="10956176" cy="10592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>
              <a:tabLst>
                <a:tab pos="3239770" algn="l"/>
              </a:tabLst>
            </a:pPr>
            <a:r>
              <a:rPr lang="de-DE" sz="4800" dirty="0" smtClean="0"/>
              <a:t>Prinzipien der Klimadidaktik</a:t>
            </a:r>
            <a:endParaRPr lang="de-DE" sz="3200" dirty="0" smtClean="0"/>
          </a:p>
          <a:p>
            <a:pPr marL="3810">
              <a:tabLst>
                <a:tab pos="3239770" algn="l"/>
              </a:tabLst>
            </a:pPr>
            <a:endParaRPr lang="de-DE" sz="2000" dirty="0" smtClean="0"/>
          </a:p>
        </p:txBody>
      </p:sp>
      <p:sp>
        <p:nvSpPr>
          <p:cNvPr id="2" name="Textfeld 1"/>
          <p:cNvSpPr txBox="1"/>
          <p:nvPr/>
        </p:nvSpPr>
        <p:spPr>
          <a:xfrm>
            <a:off x="651987" y="1791259"/>
            <a:ext cx="10365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In der Klimadidaktik </a:t>
            </a:r>
            <a:r>
              <a:rPr lang="de-DE" sz="3200" dirty="0"/>
              <a:t>geht es darum</a:t>
            </a:r>
            <a:r>
              <a:rPr lang="de-DE" sz="3200" dirty="0" smtClean="0"/>
              <a:t>,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51987" y="2107125"/>
            <a:ext cx="10980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3200" dirty="0" smtClean="0"/>
              <a:t>1. </a:t>
            </a:r>
            <a:r>
              <a:rPr lang="de-DE" sz="3200" b="1" dirty="0" smtClean="0"/>
              <a:t>Fehlvorstellungen</a:t>
            </a:r>
            <a:r>
              <a:rPr lang="de-DE" sz="3200" dirty="0" smtClean="0"/>
              <a:t> zu überwinden,</a:t>
            </a:r>
            <a:endParaRPr lang="de-DE" sz="3200" dirty="0"/>
          </a:p>
        </p:txBody>
      </p:sp>
      <p:sp>
        <p:nvSpPr>
          <p:cNvPr id="5" name="Textfeld 4"/>
          <p:cNvSpPr txBox="1"/>
          <p:nvPr/>
        </p:nvSpPr>
        <p:spPr>
          <a:xfrm>
            <a:off x="651987" y="2748917"/>
            <a:ext cx="1011006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2. </a:t>
            </a:r>
            <a:r>
              <a:rPr lang="de-DE" sz="3200" b="1" dirty="0" smtClean="0"/>
              <a:t>Urteilskompetenz</a:t>
            </a:r>
            <a:r>
              <a:rPr lang="de-DE" sz="3200" dirty="0" smtClean="0"/>
              <a:t> </a:t>
            </a:r>
            <a:r>
              <a:rPr lang="de-DE" sz="3200" dirty="0"/>
              <a:t>durch Basisfakten zu </a:t>
            </a:r>
            <a:r>
              <a:rPr lang="de-DE" sz="3200" dirty="0" smtClean="0"/>
              <a:t>vermitteln (dabei</a:t>
            </a:r>
          </a:p>
          <a:p>
            <a:r>
              <a:rPr lang="de-DE" sz="3200" dirty="0"/>
              <a:t> </a:t>
            </a:r>
            <a:r>
              <a:rPr lang="de-DE" sz="3200" dirty="0" smtClean="0"/>
              <a:t>    ggf. </a:t>
            </a:r>
            <a:r>
              <a:rPr lang="de-DE" sz="3200" b="1" dirty="0" smtClean="0"/>
              <a:t>Kontroversen</a:t>
            </a:r>
            <a:r>
              <a:rPr lang="de-DE" sz="3200" dirty="0" smtClean="0"/>
              <a:t> </a:t>
            </a:r>
            <a:r>
              <a:rPr lang="de-DE" sz="3200" dirty="0"/>
              <a:t>sichtbar zu </a:t>
            </a:r>
            <a:r>
              <a:rPr lang="de-DE" sz="3200" dirty="0" smtClean="0"/>
              <a:t>machen) und</a:t>
            </a:r>
            <a:endParaRPr lang="de-DE" sz="3200" dirty="0"/>
          </a:p>
          <a:p>
            <a:endParaRPr lang="de-DE" dirty="0"/>
          </a:p>
        </p:txBody>
      </p:sp>
      <p:sp>
        <p:nvSpPr>
          <p:cNvPr id="6" name="Inhaltsplatzhalter 3"/>
          <p:cNvSpPr txBox="1">
            <a:spLocks/>
          </p:cNvSpPr>
          <p:nvPr/>
        </p:nvSpPr>
        <p:spPr>
          <a:xfrm>
            <a:off x="3759200" y="4453175"/>
            <a:ext cx="6043977" cy="19595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altLang="de-DE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nach der Metastudie über die Wirksamkeit von Klimabildung von </a:t>
            </a:r>
            <a:r>
              <a:rPr lang="de-DE" altLang="de-DE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J.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Kranz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M.Schwichow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P.Breitenmoser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K.Niebert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Politik – Der blinde Fleck der Klimabildung, 2023.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Siehe auch Video auf </a:t>
            </a:r>
            <a:r>
              <a:rPr lang="de-DE" sz="2400" dirty="0" smtClean="0"/>
              <a:t> </a:t>
            </a:r>
            <a:r>
              <a:rPr lang="de-DE" sz="2400" dirty="0" smtClean="0">
                <a:hlinkClick r:id="rId3"/>
              </a:rPr>
              <a:t>http://sts-bv.de/blog/</a:t>
            </a:r>
            <a:r>
              <a:rPr lang="de-DE" sz="2400" dirty="0" smtClean="0"/>
              <a:t> </a:t>
            </a:r>
            <a:endParaRPr lang="de-DE" sz="24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3177" y="4381925"/>
            <a:ext cx="2388823" cy="2388823"/>
          </a:xfrm>
          <a:prstGeom prst="rect">
            <a:avLst/>
          </a:prstGeom>
        </p:spPr>
      </p:pic>
      <p:sp>
        <p:nvSpPr>
          <p:cNvPr id="8" name="Pfeil nach rechts 7"/>
          <p:cNvSpPr/>
          <p:nvPr/>
        </p:nvSpPr>
        <p:spPr>
          <a:xfrm>
            <a:off x="9607151" y="6131811"/>
            <a:ext cx="392052" cy="203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651987" y="3732899"/>
            <a:ext cx="988838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3</a:t>
            </a:r>
            <a:r>
              <a:rPr lang="de-DE" sz="3200" dirty="0" smtClean="0"/>
              <a:t>. wirksame </a:t>
            </a:r>
            <a:r>
              <a:rPr lang="de-DE" sz="3200" b="1" dirty="0" err="1" smtClean="0"/>
              <a:t>public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sphere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actions</a:t>
            </a:r>
            <a:r>
              <a:rPr lang="de-DE" sz="3200" dirty="0" smtClean="0"/>
              <a:t> in den Blick zu nehmen.</a:t>
            </a:r>
            <a:endParaRPr lang="de-DE" sz="32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095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 animBg="1"/>
      <p:bldP spid="8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730369" y="2438895"/>
            <a:ext cx="4530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2400" dirty="0" smtClean="0"/>
              <a:t>Welche </a:t>
            </a:r>
            <a:r>
              <a:rPr lang="de-DE" sz="2400" b="1" dirty="0" smtClean="0"/>
              <a:t>Strukturveränderungen</a:t>
            </a:r>
            <a:r>
              <a:rPr lang="de-DE" sz="2400" dirty="0" smtClean="0"/>
              <a:t>, </a:t>
            </a:r>
          </a:p>
          <a:p>
            <a:pPr lvl="0">
              <a:spcBef>
                <a:spcPts val="600"/>
              </a:spcBef>
            </a:pPr>
            <a:r>
              <a:rPr lang="de-DE" sz="2400" dirty="0" smtClean="0"/>
              <a:t>(…)</a:t>
            </a:r>
          </a:p>
          <a:p>
            <a:pPr marL="514350" lvl="0" indent="-514350">
              <a:spcBef>
                <a:spcPts val="600"/>
              </a:spcBef>
              <a:buFont typeface="+mj-lt"/>
              <a:buAutoNum type="romanUcPeriod" startAt="3"/>
            </a:pPr>
            <a:r>
              <a:rPr lang="de-DE" sz="2400" dirty="0" smtClean="0"/>
              <a:t>… können von </a:t>
            </a:r>
            <a:r>
              <a:rPr lang="de-DE" sz="2400" dirty="0" err="1" smtClean="0"/>
              <a:t>SuS</a:t>
            </a:r>
            <a:r>
              <a:rPr lang="de-DE" sz="2400" dirty="0" smtClean="0"/>
              <a:t> (nur) </a:t>
            </a:r>
            <a:br>
              <a:rPr lang="de-DE" sz="2400" dirty="0" smtClean="0"/>
            </a:br>
            <a:r>
              <a:rPr lang="de-DE" sz="2400" dirty="0" smtClean="0"/>
              <a:t>durch </a:t>
            </a:r>
            <a:r>
              <a:rPr lang="de-DE" sz="2400" b="1" dirty="0" err="1" smtClean="0">
                <a:solidFill>
                  <a:schemeClr val="accent5">
                    <a:lumMod val="50000"/>
                  </a:schemeClr>
                </a:solidFill>
              </a:rPr>
              <a:t>public</a:t>
            </a:r>
            <a:r>
              <a:rPr lang="de-DE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2400" b="1" dirty="0" err="1" smtClean="0">
                <a:solidFill>
                  <a:schemeClr val="accent5">
                    <a:lumMod val="50000"/>
                  </a:schemeClr>
                </a:solidFill>
              </a:rPr>
              <a:t>sphere</a:t>
            </a:r>
            <a:r>
              <a:rPr lang="de-DE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2400" b="1" dirty="0" err="1" smtClean="0">
                <a:solidFill>
                  <a:schemeClr val="accent5">
                    <a:lumMod val="50000"/>
                  </a:schemeClr>
                </a:solidFill>
              </a:rPr>
              <a:t>actions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beeinflusst werden?</a:t>
            </a:r>
          </a:p>
        </p:txBody>
      </p:sp>
      <p:sp>
        <p:nvSpPr>
          <p:cNvPr id="4" name="Rechteck 3"/>
          <p:cNvSpPr/>
          <p:nvPr/>
        </p:nvSpPr>
        <p:spPr>
          <a:xfrm>
            <a:off x="5070269" y="1854695"/>
            <a:ext cx="6781831" cy="4832092"/>
          </a:xfrm>
          <a:prstGeom prst="rect">
            <a:avLst/>
          </a:prstGeom>
          <a:solidFill>
            <a:srgbClr val="145184"/>
          </a:solidFill>
        </p:spPr>
        <p:txBody>
          <a:bodyPr wrap="square">
            <a:spAutoFit/>
          </a:bodyPr>
          <a:lstStyle/>
          <a:p>
            <a:pPr lvl="0"/>
            <a:r>
              <a:rPr lang="de-DE" sz="2200" b="1" dirty="0" smtClean="0">
                <a:solidFill>
                  <a:schemeClr val="bg1"/>
                </a:solidFill>
              </a:rPr>
              <a:t>III. Beispiele für „</a:t>
            </a:r>
            <a:r>
              <a:rPr lang="de-DE" sz="2200" b="1" dirty="0" err="1" smtClean="0">
                <a:solidFill>
                  <a:schemeClr val="bg1"/>
                </a:solidFill>
              </a:rPr>
              <a:t>public</a:t>
            </a:r>
            <a:r>
              <a:rPr lang="de-DE" sz="2200" b="1" dirty="0" smtClean="0">
                <a:solidFill>
                  <a:schemeClr val="bg1"/>
                </a:solidFill>
              </a:rPr>
              <a:t> </a:t>
            </a:r>
            <a:r>
              <a:rPr lang="de-DE" sz="2200" b="1" dirty="0" err="1" smtClean="0">
                <a:solidFill>
                  <a:schemeClr val="bg1"/>
                </a:solidFill>
              </a:rPr>
              <a:t>sphere</a:t>
            </a:r>
            <a:r>
              <a:rPr lang="de-DE" sz="2200" b="1" dirty="0" smtClean="0">
                <a:solidFill>
                  <a:schemeClr val="bg1"/>
                </a:solidFill>
              </a:rPr>
              <a:t> </a:t>
            </a:r>
            <a:r>
              <a:rPr lang="de-DE" sz="2200" b="1" dirty="0" err="1" smtClean="0">
                <a:solidFill>
                  <a:schemeClr val="bg1"/>
                </a:solidFill>
              </a:rPr>
              <a:t>actions</a:t>
            </a:r>
            <a:r>
              <a:rPr lang="de-DE" sz="2200" b="1" dirty="0" smtClean="0">
                <a:solidFill>
                  <a:schemeClr val="bg1"/>
                </a:solidFill>
              </a:rPr>
              <a:t>“-Forderungen, für die sich Jugendliche engagieren können </a:t>
            </a:r>
            <a:r>
              <a:rPr lang="de-DE" sz="2200" dirty="0" smtClean="0">
                <a:solidFill>
                  <a:schemeClr val="bg1"/>
                </a:solidFill>
              </a:rPr>
              <a:t>(u.a. nach </a:t>
            </a:r>
            <a:r>
              <a:rPr lang="de-DE" sz="2200" dirty="0" err="1" smtClean="0">
                <a:solidFill>
                  <a:schemeClr val="bg1"/>
                </a:solidFill>
              </a:rPr>
              <a:t>Schwichow</a:t>
            </a:r>
            <a:r>
              <a:rPr lang="de-DE" sz="2200" dirty="0" smtClean="0">
                <a:solidFill>
                  <a:schemeClr val="bg1"/>
                </a:solidFill>
              </a:rPr>
              <a:t>; </a:t>
            </a:r>
            <a:r>
              <a:rPr lang="de-DE" sz="2200" dirty="0" smtClean="0">
                <a:solidFill>
                  <a:schemeClr val="bg1"/>
                </a:solidFill>
                <a:hlinkClick r:id="rId3" action="ppaction://hlinksldjump"/>
              </a:rPr>
              <a:t>nutzen Sie auch KI!</a:t>
            </a:r>
            <a:r>
              <a:rPr lang="de-DE" sz="2200" dirty="0" smtClean="0">
                <a:solidFill>
                  <a:schemeClr val="bg1"/>
                </a:solidFill>
              </a:rPr>
              <a:t>):</a:t>
            </a:r>
            <a:endParaRPr lang="de-DE" sz="2200" dirty="0">
              <a:solidFill>
                <a:schemeClr val="bg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200" dirty="0" smtClean="0">
                <a:solidFill>
                  <a:schemeClr val="bg1"/>
                </a:solidFill>
              </a:rPr>
              <a:t>Neubau von sicheren Radwegen zu unserer Schule!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200" dirty="0" smtClean="0">
                <a:solidFill>
                  <a:schemeClr val="bg1"/>
                </a:solidFill>
              </a:rPr>
              <a:t>Ladesäulen für Elektroauto und –</a:t>
            </a:r>
            <a:r>
              <a:rPr lang="de-DE" sz="2200" dirty="0" err="1" smtClean="0">
                <a:solidFill>
                  <a:schemeClr val="bg1"/>
                </a:solidFill>
              </a:rPr>
              <a:t>räder</a:t>
            </a:r>
            <a:r>
              <a:rPr lang="de-DE" sz="2200" dirty="0" smtClean="0">
                <a:solidFill>
                  <a:schemeClr val="bg1"/>
                </a:solidFill>
              </a:rPr>
              <a:t> auf dem Schulgelände!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chemeClr val="bg1"/>
                </a:solidFill>
              </a:rPr>
              <a:t>I</a:t>
            </a:r>
            <a:r>
              <a:rPr lang="de-DE" sz="2200" dirty="0" smtClean="0">
                <a:solidFill>
                  <a:schemeClr val="bg1"/>
                </a:solidFill>
              </a:rPr>
              <a:t>n unserer Region sollen mehr Windkraftanlagen </a:t>
            </a:r>
            <a:r>
              <a:rPr lang="de-DE" sz="2200" dirty="0">
                <a:solidFill>
                  <a:schemeClr val="bg1"/>
                </a:solidFill>
              </a:rPr>
              <a:t>gebaut </a:t>
            </a:r>
            <a:r>
              <a:rPr lang="de-DE" sz="2200" dirty="0" smtClean="0">
                <a:solidFill>
                  <a:schemeClr val="bg1"/>
                </a:solidFill>
              </a:rPr>
              <a:t>werden!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200" dirty="0" smtClean="0">
                <a:solidFill>
                  <a:schemeClr val="bg1"/>
                </a:solidFill>
              </a:rPr>
              <a:t>Unsere Schule soll durch Photovoltaikanlagen elektrifiziert werden!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200" dirty="0" smtClean="0">
                <a:solidFill>
                  <a:schemeClr val="bg1"/>
                </a:solidFill>
              </a:rPr>
              <a:t>Unsere Schule soll nicht mit Gas, sondern mit einer Wärmepumpe beheizt werden!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200" dirty="0" smtClean="0">
                <a:solidFill>
                  <a:schemeClr val="bg1"/>
                </a:solidFill>
              </a:rPr>
              <a:t>In unserer Schulkantine soll klimaschonendes Essen angeboten werden!         usw.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248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Anhang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840" y="868222"/>
            <a:ext cx="9746886" cy="5654359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0617200" y="5753100"/>
            <a:ext cx="132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hlinkClick r:id="rId4" action="ppaction://hlinksldjump"/>
              </a:rPr>
              <a:t>Zurück zu </a:t>
            </a:r>
          </a:p>
          <a:p>
            <a:r>
              <a:rPr lang="de-DE" dirty="0" smtClean="0">
                <a:hlinkClick r:id="rId4" action="ppaction://hlinksldjump"/>
              </a:rPr>
              <a:t>Folie 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563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Anhang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840" y="1589092"/>
            <a:ext cx="9143484" cy="456014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9400" y="2449656"/>
            <a:ext cx="3125644" cy="312564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66700" y="6235809"/>
            <a:ext cx="1178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„mindestens </a:t>
            </a:r>
            <a:r>
              <a:rPr lang="de-DE" sz="2000" dirty="0"/>
              <a:t>60 </a:t>
            </a:r>
            <a:r>
              <a:rPr lang="de-DE" sz="2000" dirty="0" err="1"/>
              <a:t>Mrd</a:t>
            </a:r>
            <a:r>
              <a:rPr lang="de-DE" sz="2000" dirty="0"/>
              <a:t> Euro aus dem Klima- und Transformationsfonds (KTF) </a:t>
            </a:r>
            <a:r>
              <a:rPr lang="de-DE" sz="2000" dirty="0" smtClean="0"/>
              <a:t>[stehen] nicht </a:t>
            </a:r>
            <a:r>
              <a:rPr lang="de-DE" sz="2000" dirty="0"/>
              <a:t>mehr zur </a:t>
            </a:r>
            <a:r>
              <a:rPr lang="de-DE" sz="2000" dirty="0" smtClean="0"/>
              <a:t>Verfügung“</a:t>
            </a:r>
            <a:endParaRPr lang="de-DE" sz="2000" dirty="0"/>
          </a:p>
        </p:txBody>
      </p:sp>
      <p:sp>
        <p:nvSpPr>
          <p:cNvPr id="7" name="Textfeld 6"/>
          <p:cNvSpPr txBox="1"/>
          <p:nvPr/>
        </p:nvSpPr>
        <p:spPr>
          <a:xfrm>
            <a:off x="10206824" y="5753100"/>
            <a:ext cx="2543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hlinkClick r:id="rId5" action="ppaction://hlinksldjump"/>
              </a:rPr>
              <a:t>Zurück zu Folie 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102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Anhang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266700" y="6235809"/>
            <a:ext cx="1178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linkClick r:id="rId3"/>
              </a:rPr>
              <a:t>Who has contributed most to global CO2 emissions? - Our World in Data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1462" y="964693"/>
            <a:ext cx="6156075" cy="5169408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9918700" y="59563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hlinkClick r:id="rId5" action="ppaction://hlinksldjump"/>
              </a:rPr>
              <a:t>Zurück zu Folie 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42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Anhang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0259" y="487246"/>
            <a:ext cx="8762041" cy="614867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12159" y="2527456"/>
            <a:ext cx="25781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hlinkClick r:id="rId4"/>
              </a:rPr>
              <a:t>Risiko des Überschreitens mehrerer Klima-Kipppunkte steigt bei einer globalen Erwärmung von mehr als 1,5°C — Potsdam-Institut für Klimafolgenforschung (pik-potsdam.de)</a:t>
            </a:r>
            <a:endParaRPr lang="de-DE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9855200" y="6380887"/>
            <a:ext cx="233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hlinkClick r:id="rId5" action="ppaction://hlinksldjump"/>
              </a:rPr>
              <a:t>Zurück zu Folie 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078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Anhang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712159" y="2527456"/>
            <a:ext cx="25781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hlinkClick r:id="rId3"/>
              </a:rPr>
              <a:t>Klima-Fakten | Deutsches Klima Konsortium (deutsches-klima-konsortium.de)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159" y="4494088"/>
            <a:ext cx="3172268" cy="178142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7036" y="728810"/>
            <a:ext cx="6934542" cy="578629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0871200" y="6008181"/>
            <a:ext cx="132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hlinkClick r:id="rId6" action="ppaction://hlinksldjump"/>
              </a:rPr>
              <a:t>Zurück zu Folie 4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4057035" y="728810"/>
            <a:ext cx="1188065" cy="27449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10871200" y="5384800"/>
            <a:ext cx="132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hlinkClick r:id="rId7" action="ppaction://hlinksldjump"/>
              </a:rPr>
              <a:t>Zurück zu Folie 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812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Anhang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0871200" y="6008181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hlinkClick r:id="rId3" action="ppaction://hlinksldjump"/>
              </a:rPr>
              <a:t>Zurück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341" y="743464"/>
            <a:ext cx="10258734" cy="578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11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Anhang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290" y="296365"/>
            <a:ext cx="5928210" cy="6561635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0871200" y="6008181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hlinkClick r:id="rId4" action="ppaction://hlinksldjump"/>
              </a:rPr>
              <a:t>Zurück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966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Anhang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10871200" y="6008181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hlinkClick r:id="rId3" action="ppaction://hlinksldjump"/>
              </a:rPr>
              <a:t>Zurück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20" y="280482"/>
            <a:ext cx="10269383" cy="634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43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Nutzen Sie KI bei der Planung! </a:t>
            </a:r>
            <a:endParaRPr lang="de-DE" sz="3600" dirty="0"/>
          </a:p>
        </p:txBody>
      </p:sp>
      <p:sp>
        <p:nvSpPr>
          <p:cNvPr id="7" name="Textfeld 6"/>
          <p:cNvSpPr txBox="1"/>
          <p:nvPr/>
        </p:nvSpPr>
        <p:spPr>
          <a:xfrm>
            <a:off x="10871200" y="6008181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hlinkClick r:id="rId3" action="ppaction://hlinksldjump"/>
              </a:rPr>
              <a:t>Zurück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2497" y="961920"/>
            <a:ext cx="4105848" cy="53347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840" y="1684583"/>
            <a:ext cx="10828704" cy="136342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022" y="2590805"/>
            <a:ext cx="8458882" cy="4051733"/>
          </a:xfrm>
          <a:prstGeom prst="rect">
            <a:avLst/>
          </a:prstGeom>
        </p:spPr>
      </p:pic>
      <p:sp>
        <p:nvSpPr>
          <p:cNvPr id="10" name="Abgerundetes Rechteck 9"/>
          <p:cNvSpPr/>
          <p:nvPr/>
        </p:nvSpPr>
        <p:spPr>
          <a:xfrm>
            <a:off x="5528441" y="2186152"/>
            <a:ext cx="2249214" cy="567558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061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/>
          <a:srcRect t="54704"/>
          <a:stretch/>
        </p:blipFill>
        <p:spPr>
          <a:xfrm>
            <a:off x="4777837" y="4572309"/>
            <a:ext cx="7527861" cy="2123439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755036" y="1594267"/>
            <a:ext cx="479232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2000" dirty="0" smtClean="0">
                <a:solidFill>
                  <a:srgbClr val="4A4A4A"/>
                </a:solidFill>
                <a:latin typeface="Roboto"/>
              </a:rPr>
              <a:t>„Weder </a:t>
            </a:r>
            <a:r>
              <a:rPr lang="de-DE" sz="2000" dirty="0">
                <a:solidFill>
                  <a:srgbClr val="4A4A4A"/>
                </a:solidFill>
                <a:latin typeface="Roboto"/>
              </a:rPr>
              <a:t>die zentralen Grundpfeiler der Klimapolitik, wie das </a:t>
            </a:r>
            <a:r>
              <a:rPr lang="de-DE" sz="2000" dirty="0">
                <a:solidFill>
                  <a:srgbClr val="4A4A4A"/>
                </a:solidFill>
                <a:latin typeface="Roboto"/>
                <a:hlinkClick r:id="rId4"/>
              </a:rPr>
              <a:t>1,5-Grad-Limit</a:t>
            </a:r>
            <a:r>
              <a:rPr lang="de-DE" sz="2000" dirty="0">
                <a:solidFill>
                  <a:srgbClr val="4A4A4A"/>
                </a:solidFill>
                <a:latin typeface="Roboto"/>
              </a:rPr>
              <a:t> oder die </a:t>
            </a:r>
            <a:r>
              <a:rPr lang="de-DE" sz="2000" dirty="0">
                <a:solidFill>
                  <a:srgbClr val="4A4A4A"/>
                </a:solidFill>
                <a:latin typeface="Roboto"/>
                <a:hlinkClick r:id="rId5"/>
              </a:rPr>
              <a:t>IPCC</a:t>
            </a:r>
            <a:r>
              <a:rPr lang="de-DE" sz="2000" dirty="0">
                <a:solidFill>
                  <a:srgbClr val="4A4A4A"/>
                </a:solidFill>
                <a:latin typeface="Roboto"/>
              </a:rPr>
              <a:t>-Berichte, noch konkrete politische </a:t>
            </a:r>
            <a:r>
              <a:rPr lang="de-DE" sz="2000" dirty="0" smtClean="0">
                <a:solidFill>
                  <a:srgbClr val="4A4A4A"/>
                </a:solidFill>
                <a:latin typeface="Roboto"/>
              </a:rPr>
              <a:t>Steuerungsinstrumente </a:t>
            </a:r>
            <a:r>
              <a:rPr lang="de-DE" sz="2000" dirty="0">
                <a:solidFill>
                  <a:srgbClr val="4A4A4A"/>
                </a:solidFill>
                <a:latin typeface="Roboto"/>
              </a:rPr>
              <a:t>zur Reduzierung </a:t>
            </a:r>
            <a:r>
              <a:rPr lang="de-DE" sz="2000" dirty="0" smtClean="0">
                <a:solidFill>
                  <a:srgbClr val="4A4A4A"/>
                </a:solidFill>
                <a:latin typeface="Roboto"/>
              </a:rPr>
              <a:t>von Treibhausgas-emissionen </a:t>
            </a:r>
            <a:r>
              <a:rPr lang="de-DE" sz="2000" dirty="0">
                <a:solidFill>
                  <a:srgbClr val="4A4A4A"/>
                </a:solidFill>
                <a:latin typeface="Roboto"/>
              </a:rPr>
              <a:t>werden thematisiert. Die Befunde der wenigen Studien, in welchen Lernende altersgemäß entweder politische </a:t>
            </a:r>
            <a:r>
              <a:rPr lang="de-DE" sz="2000" dirty="0" smtClean="0">
                <a:solidFill>
                  <a:srgbClr val="4A4A4A"/>
                </a:solidFill>
                <a:latin typeface="Roboto"/>
              </a:rPr>
              <a:t>Entscheidungs-prozesse </a:t>
            </a:r>
            <a:r>
              <a:rPr lang="de-DE" sz="2000" dirty="0">
                <a:solidFill>
                  <a:srgbClr val="4A4A4A"/>
                </a:solidFill>
                <a:latin typeface="Roboto"/>
              </a:rPr>
              <a:t>simulieren oder sich direkt klimapolitisch engagieren, zeigen jedoch, dass ein Unterricht, der Klimapolitik explizit behandelt, durchaus beeindruckende Effekte und Initiativen hervorbringen kann</a:t>
            </a:r>
            <a:r>
              <a:rPr lang="de-DE" sz="2000" dirty="0" smtClean="0">
                <a:solidFill>
                  <a:srgbClr val="4A4A4A"/>
                </a:solidFill>
                <a:latin typeface="Roboto"/>
              </a:rPr>
              <a:t>.“</a:t>
            </a:r>
            <a:endParaRPr lang="de-DE" sz="2000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/>
          <a:srcRect b="78264"/>
          <a:stretch/>
        </p:blipFill>
        <p:spPr>
          <a:xfrm>
            <a:off x="755036" y="690055"/>
            <a:ext cx="7525363" cy="100058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5592446" y="1593497"/>
            <a:ext cx="544764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2000" dirty="0" smtClean="0">
                <a:solidFill>
                  <a:srgbClr val="4A4A4A"/>
                </a:solidFill>
                <a:latin typeface="Roboto"/>
              </a:rPr>
              <a:t>„Statt einseitig die Anpassung des privaten Konsums zu predigen, muss eine wirksame Klimabildung und –</a:t>
            </a:r>
            <a:r>
              <a:rPr lang="de-DE" sz="2000" dirty="0" err="1" smtClean="0">
                <a:solidFill>
                  <a:srgbClr val="4A4A4A"/>
                </a:solidFill>
                <a:latin typeface="Roboto"/>
              </a:rPr>
              <a:t>kommunikation</a:t>
            </a:r>
            <a:r>
              <a:rPr lang="de-DE" sz="2000" dirty="0" smtClean="0">
                <a:solidFill>
                  <a:srgbClr val="4A4A4A"/>
                </a:solidFill>
                <a:latin typeface="Roboto"/>
              </a:rPr>
              <a:t> daher die Bedeutung politischer Entscheidungen für den Klimaschutz vermitteln..“</a:t>
            </a:r>
            <a:endParaRPr lang="de-DE" sz="2000" dirty="0"/>
          </a:p>
        </p:txBody>
      </p:sp>
      <p:sp>
        <p:nvSpPr>
          <p:cNvPr id="2" name="Rechteck 1"/>
          <p:cNvSpPr/>
          <p:nvPr/>
        </p:nvSpPr>
        <p:spPr>
          <a:xfrm>
            <a:off x="5592446" y="1625858"/>
            <a:ext cx="5447643" cy="1573455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735967" y="4064000"/>
            <a:ext cx="4856480" cy="954539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766910" y="737555"/>
            <a:ext cx="9754627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5">
                    <a:lumMod val="75000"/>
                  </a:schemeClr>
                </a:solidFill>
              </a:rPr>
              <a:t>Lektüretipp:</a:t>
            </a:r>
            <a:r>
              <a:rPr lang="de-DE" sz="2800" dirty="0" smtClean="0"/>
              <a:t> </a:t>
            </a:r>
            <a:r>
              <a:rPr lang="de-DE" sz="2800" dirty="0" err="1" smtClean="0"/>
              <a:t>Breitenmoser</a:t>
            </a:r>
            <a:r>
              <a:rPr lang="de-DE" sz="2800" dirty="0" smtClean="0"/>
              <a:t> / Kranz / </a:t>
            </a:r>
            <a:r>
              <a:rPr lang="de-DE" sz="2800" dirty="0" err="1" smtClean="0"/>
              <a:t>Niebert</a:t>
            </a:r>
            <a:r>
              <a:rPr lang="de-DE" sz="2800" dirty="0" smtClean="0"/>
              <a:t> / </a:t>
            </a:r>
            <a:r>
              <a:rPr lang="de-DE" sz="2800" dirty="0" err="1" smtClean="0"/>
              <a:t>Schwichow</a:t>
            </a:r>
            <a:r>
              <a:rPr lang="de-DE" sz="2800" dirty="0" smtClean="0"/>
              <a:t>: </a:t>
            </a:r>
          </a:p>
          <a:p>
            <a:r>
              <a:rPr lang="de-DE" sz="2800" dirty="0" smtClean="0"/>
              <a:t>Politik - der blinde Fleck der Klimabildung, 2023</a:t>
            </a:r>
            <a:endParaRPr lang="de-DE" sz="2800" dirty="0"/>
          </a:p>
        </p:txBody>
      </p:sp>
      <p:sp>
        <p:nvSpPr>
          <p:cNvPr id="5" name="Textfeld 4"/>
          <p:cNvSpPr txBox="1"/>
          <p:nvPr/>
        </p:nvSpPr>
        <p:spPr>
          <a:xfrm>
            <a:off x="7232074" y="4988561"/>
            <a:ext cx="1341910" cy="17261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5853570" y="4649207"/>
            <a:ext cx="6484891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-&gt; Ein </a:t>
            </a:r>
            <a:r>
              <a:rPr lang="de-DE" dirty="0" err="1" smtClean="0"/>
              <a:t>Klimadidaktikworkshop</a:t>
            </a:r>
            <a:r>
              <a:rPr lang="de-DE" dirty="0" smtClean="0"/>
              <a:t> / </a:t>
            </a:r>
            <a:r>
              <a:rPr lang="de-DE" dirty="0" err="1" smtClean="0"/>
              <a:t>Hj</a:t>
            </a:r>
            <a:r>
              <a:rPr lang="de-DE" dirty="0" smtClean="0"/>
              <a:t>. am </a:t>
            </a:r>
            <a:r>
              <a:rPr lang="de-DE" dirty="0" err="1" smtClean="0"/>
              <a:t>StS</a:t>
            </a:r>
            <a:r>
              <a:rPr lang="de-DE" dirty="0"/>
              <a:t> </a:t>
            </a:r>
            <a:r>
              <a:rPr lang="de-DE" dirty="0" smtClean="0"/>
              <a:t>GYM Bad Vilbel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5592445" y="3303067"/>
            <a:ext cx="5447643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Link: </a:t>
            </a:r>
            <a:r>
              <a:rPr lang="de-DE" dirty="0" smtClean="0">
                <a:hlinkClick r:id="rId6"/>
              </a:rPr>
              <a:t>www.klimafakten.de/kommunikation/politik-der-blinde-fleck-der-klimabildung</a:t>
            </a:r>
            <a:r>
              <a:rPr lang="de-DE" dirty="0" smtClean="0"/>
              <a:t>  oder </a:t>
            </a:r>
            <a:r>
              <a:rPr lang="de-DE" dirty="0" smtClean="0">
                <a:hlinkClick r:id="rId7"/>
              </a:rPr>
              <a:t>www.t1p.de/klibi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4203700" y="159810"/>
            <a:ext cx="659096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Fehlvorstellungen überwinden, Urteilskompetenz durch Basisfakten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61580" y="3111809"/>
            <a:ext cx="1460500" cy="1460500"/>
          </a:xfrm>
          <a:prstGeom prst="rect">
            <a:avLst/>
          </a:prstGeom>
        </p:spPr>
      </p:pic>
      <p:sp>
        <p:nvSpPr>
          <p:cNvPr id="18" name="Pfeil nach rechts 17"/>
          <p:cNvSpPr/>
          <p:nvPr/>
        </p:nvSpPr>
        <p:spPr>
          <a:xfrm>
            <a:off x="10502900" y="4064000"/>
            <a:ext cx="384788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786767" y="5600701"/>
            <a:ext cx="4856480" cy="58420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730717" y="1630868"/>
            <a:ext cx="4856480" cy="185097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047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4" grpId="0" animBg="1"/>
      <p:bldP spid="15" grpId="0" animBg="1"/>
      <p:bldP spid="18" grpId="0" animBg="1"/>
      <p:bldP spid="19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Nutzen Sie KI bei der Planung! </a:t>
            </a:r>
            <a:endParaRPr lang="de-DE" sz="3600" dirty="0"/>
          </a:p>
        </p:txBody>
      </p:sp>
      <p:sp>
        <p:nvSpPr>
          <p:cNvPr id="7" name="Textfeld 6"/>
          <p:cNvSpPr txBox="1"/>
          <p:nvPr/>
        </p:nvSpPr>
        <p:spPr>
          <a:xfrm>
            <a:off x="10871200" y="6008181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hlinkClick r:id="rId3" action="ppaction://hlinksldjump"/>
              </a:rPr>
              <a:t>Zurück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2497" y="961920"/>
            <a:ext cx="4105848" cy="53347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840" y="1684583"/>
            <a:ext cx="10828704" cy="136342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056" y="2825334"/>
            <a:ext cx="10239399" cy="284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82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Nutzen Sie KI bei der Planung! </a:t>
            </a:r>
            <a:endParaRPr lang="de-DE" sz="3600" dirty="0"/>
          </a:p>
        </p:txBody>
      </p:sp>
      <p:sp>
        <p:nvSpPr>
          <p:cNvPr id="7" name="Textfeld 6"/>
          <p:cNvSpPr txBox="1"/>
          <p:nvPr/>
        </p:nvSpPr>
        <p:spPr>
          <a:xfrm>
            <a:off x="10871200" y="6008181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hlinkClick r:id="rId3" action="ppaction://hlinksldjump"/>
              </a:rPr>
              <a:t>Zurück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2497" y="961920"/>
            <a:ext cx="4105848" cy="53347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840" y="1684583"/>
            <a:ext cx="10828704" cy="136342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140" y="2775246"/>
            <a:ext cx="9790115" cy="228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47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Nutzen Sie KI bei der Planung! </a:t>
            </a:r>
            <a:endParaRPr lang="de-DE" sz="3600" dirty="0"/>
          </a:p>
        </p:txBody>
      </p:sp>
      <p:sp>
        <p:nvSpPr>
          <p:cNvPr id="7" name="Textfeld 6"/>
          <p:cNvSpPr txBox="1"/>
          <p:nvPr/>
        </p:nvSpPr>
        <p:spPr>
          <a:xfrm>
            <a:off x="10871200" y="6008181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hlinkClick r:id="rId3" action="ppaction://hlinksldjump"/>
              </a:rPr>
              <a:t>Zurück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2497" y="961920"/>
            <a:ext cx="4105848" cy="53347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840" y="1684583"/>
            <a:ext cx="10828704" cy="136342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947" y="2768132"/>
            <a:ext cx="9584805" cy="357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16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Nutzen Sie KI bei der Planung! </a:t>
            </a:r>
            <a:endParaRPr lang="de-DE" sz="3600" dirty="0"/>
          </a:p>
        </p:txBody>
      </p:sp>
      <p:sp>
        <p:nvSpPr>
          <p:cNvPr id="7" name="Textfeld 6"/>
          <p:cNvSpPr txBox="1"/>
          <p:nvPr/>
        </p:nvSpPr>
        <p:spPr>
          <a:xfrm>
            <a:off x="10871200" y="6008181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hlinkClick r:id="rId3" action="ppaction://hlinksldjump"/>
              </a:rPr>
              <a:t>Zurück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2497" y="961920"/>
            <a:ext cx="4105848" cy="533474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185" y="1589093"/>
            <a:ext cx="8303567" cy="1373616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839" y="2652518"/>
            <a:ext cx="9518947" cy="356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40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Nutzen Sie KI bei der Planung! </a:t>
            </a:r>
            <a:endParaRPr lang="de-DE" sz="3600" dirty="0"/>
          </a:p>
        </p:txBody>
      </p:sp>
      <p:sp>
        <p:nvSpPr>
          <p:cNvPr id="7" name="Textfeld 6"/>
          <p:cNvSpPr txBox="1"/>
          <p:nvPr/>
        </p:nvSpPr>
        <p:spPr>
          <a:xfrm>
            <a:off x="10871200" y="6008181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hlinkClick r:id="rId3" action="ppaction://hlinksldjump"/>
              </a:rPr>
              <a:t>Zurück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2497" y="961920"/>
            <a:ext cx="4105848" cy="533474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185" y="1589093"/>
            <a:ext cx="8303567" cy="1373616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840" y="2763526"/>
            <a:ext cx="9564919" cy="371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60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Nutzen Sie KI bei der Planung! </a:t>
            </a:r>
            <a:endParaRPr lang="de-DE" sz="3600" dirty="0"/>
          </a:p>
        </p:txBody>
      </p:sp>
      <p:sp>
        <p:nvSpPr>
          <p:cNvPr id="7" name="Textfeld 6"/>
          <p:cNvSpPr txBox="1"/>
          <p:nvPr/>
        </p:nvSpPr>
        <p:spPr>
          <a:xfrm>
            <a:off x="10871200" y="6008181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hlinkClick r:id="rId3" action="ppaction://hlinksldjump"/>
              </a:rPr>
              <a:t>Zurück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2497" y="961920"/>
            <a:ext cx="4105848" cy="533474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185" y="1589093"/>
            <a:ext cx="8303567" cy="1373616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840" y="2765025"/>
            <a:ext cx="9184998" cy="324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20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Nutzen Sie KI bei der Planung! </a:t>
            </a:r>
            <a:endParaRPr lang="de-DE" sz="3600" dirty="0"/>
          </a:p>
        </p:txBody>
      </p:sp>
      <p:sp>
        <p:nvSpPr>
          <p:cNvPr id="7" name="Textfeld 6"/>
          <p:cNvSpPr txBox="1"/>
          <p:nvPr/>
        </p:nvSpPr>
        <p:spPr>
          <a:xfrm>
            <a:off x="10871200" y="6008181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hlinkClick r:id="rId3" action="ppaction://hlinksldjump"/>
              </a:rPr>
              <a:t>Zurück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2497" y="961920"/>
            <a:ext cx="4105848" cy="533474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185" y="1589093"/>
            <a:ext cx="8303567" cy="1373616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185" y="2819743"/>
            <a:ext cx="10004342" cy="282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27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Nutzen Sie KI bei der Planung! </a:t>
            </a:r>
            <a:endParaRPr lang="de-DE" sz="3600" dirty="0"/>
          </a:p>
        </p:txBody>
      </p:sp>
      <p:sp>
        <p:nvSpPr>
          <p:cNvPr id="7" name="Textfeld 6"/>
          <p:cNvSpPr txBox="1"/>
          <p:nvPr/>
        </p:nvSpPr>
        <p:spPr>
          <a:xfrm>
            <a:off x="10871200" y="6008181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hlinkClick r:id="rId3" action="ppaction://hlinksldjump"/>
              </a:rPr>
              <a:t>Zurück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2497" y="961920"/>
            <a:ext cx="4105848" cy="53347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840" y="868222"/>
            <a:ext cx="10507541" cy="588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38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Nutzen Sie KI bei der Planung! </a:t>
            </a:r>
            <a:endParaRPr lang="de-DE" sz="3600" dirty="0"/>
          </a:p>
        </p:txBody>
      </p:sp>
      <p:sp>
        <p:nvSpPr>
          <p:cNvPr id="7" name="Textfeld 6"/>
          <p:cNvSpPr txBox="1"/>
          <p:nvPr/>
        </p:nvSpPr>
        <p:spPr>
          <a:xfrm>
            <a:off x="10871200" y="6008181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hlinkClick r:id="rId3" action="ppaction://hlinksldjump"/>
              </a:rPr>
              <a:t>Zurück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2497" y="961920"/>
            <a:ext cx="4105848" cy="533474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760" y="937436"/>
            <a:ext cx="9840698" cy="540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39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Nutzen Sie KI bei der Planung! </a:t>
            </a:r>
            <a:endParaRPr lang="de-DE" sz="3600" dirty="0"/>
          </a:p>
        </p:txBody>
      </p:sp>
      <p:sp>
        <p:nvSpPr>
          <p:cNvPr id="7" name="Textfeld 6"/>
          <p:cNvSpPr txBox="1"/>
          <p:nvPr/>
        </p:nvSpPr>
        <p:spPr>
          <a:xfrm>
            <a:off x="10871200" y="6008181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hlinkClick r:id="rId3" action="ppaction://hlinksldjump"/>
              </a:rPr>
              <a:t>Zurück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2497" y="961920"/>
            <a:ext cx="4105848" cy="533474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840" y="868222"/>
            <a:ext cx="9840698" cy="574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9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3138" y="3752602"/>
            <a:ext cx="11728862" cy="33886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600" dirty="0" smtClean="0"/>
              <a:t>o </a:t>
            </a:r>
            <a:r>
              <a:rPr lang="de-DE" sz="2600" b="1" dirty="0" smtClean="0"/>
              <a:t>„Ihr müsst Euren ökologischen Fußabdruck reduzieren!“</a:t>
            </a:r>
            <a:r>
              <a:rPr lang="de-DE" sz="2600" dirty="0" smtClean="0"/>
              <a:t> (nicht der individuelle Konsum, sondern die Produktionsstrukturen </a:t>
            </a:r>
            <a:r>
              <a:rPr lang="de-DE" sz="2600" dirty="0"/>
              <a:t>sind entscheidend, </a:t>
            </a:r>
            <a:r>
              <a:rPr lang="de-DE" sz="2600" dirty="0" smtClean="0"/>
              <a:t>„Handabdruck“)</a:t>
            </a:r>
          </a:p>
          <a:p>
            <a:pPr marL="0" indent="0">
              <a:buNone/>
            </a:pPr>
            <a:r>
              <a:rPr lang="de-DE" sz="2600" dirty="0" smtClean="0"/>
              <a:t>o „Es reicht, den Mechanismus der Erderhitzung </a:t>
            </a:r>
            <a:r>
              <a:rPr lang="de-DE" sz="2600" b="1" dirty="0" smtClean="0"/>
              <a:t>naturwissenschaftlich</a:t>
            </a:r>
            <a:r>
              <a:rPr lang="de-DE" sz="2600" dirty="0" smtClean="0"/>
              <a:t> zu verstehen“ (ist notwendig, aber nicht hinreichend =&gt; Klimabildung muss in alle Fächer!)</a:t>
            </a:r>
          </a:p>
          <a:p>
            <a:pPr marL="0" indent="0">
              <a:buNone/>
            </a:pPr>
            <a:r>
              <a:rPr lang="de-DE" sz="2600" dirty="0" smtClean="0"/>
              <a:t>o „</a:t>
            </a:r>
            <a:r>
              <a:rPr lang="de-DE" sz="2600" b="1" dirty="0" smtClean="0"/>
              <a:t>Bildung</a:t>
            </a:r>
            <a:r>
              <a:rPr lang="de-DE" sz="2600" dirty="0" smtClean="0"/>
              <a:t>“ (wer gebildeter ist, verdient und emittiert paradoxerweise mehr)</a:t>
            </a:r>
          </a:p>
          <a:p>
            <a:pPr marL="0" indent="0">
              <a:buNone/>
            </a:pPr>
            <a:r>
              <a:rPr lang="de-DE" sz="2600" dirty="0"/>
              <a:t>o </a:t>
            </a:r>
            <a:r>
              <a:rPr lang="de-DE" sz="2600" b="1" dirty="0" smtClean="0">
                <a:sym typeface="Wingdings" panose="05000000000000000000" pitchFamily="2" charset="2"/>
              </a:rPr>
              <a:t>„Vieles ist noch unsicher!“ </a:t>
            </a:r>
            <a:r>
              <a:rPr lang="de-DE" sz="2600" dirty="0" smtClean="0">
                <a:sym typeface="Wingdings" panose="05000000000000000000" pitchFamily="2" charset="2"/>
              </a:rPr>
              <a:t>(es gibt sichere </a:t>
            </a:r>
            <a:r>
              <a:rPr lang="de-DE" sz="2600" dirty="0" smtClean="0">
                <a:sym typeface="Wingdings" panose="05000000000000000000" pitchFamily="2" charset="2"/>
                <a:hlinkClick r:id="rId3" action="ppaction://hlinksldjump"/>
              </a:rPr>
              <a:t>Basisfakten</a:t>
            </a:r>
            <a:r>
              <a:rPr lang="de-DE" sz="2600" dirty="0" smtClean="0">
                <a:sym typeface="Wingdings" panose="05000000000000000000" pitchFamily="2" charset="2"/>
              </a:rPr>
              <a:t>)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673" y="1146937"/>
            <a:ext cx="3426527" cy="2151339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677057" y="691210"/>
            <a:ext cx="10515600" cy="720870"/>
          </a:xfrm>
        </p:spPr>
        <p:txBody>
          <a:bodyPr>
            <a:noAutofit/>
          </a:bodyPr>
          <a:lstStyle/>
          <a:p>
            <a:r>
              <a:rPr lang="de-DE" sz="4800" b="1" dirty="0"/>
              <a:t>1</a:t>
            </a:r>
            <a:r>
              <a:rPr lang="de-DE" sz="4800" b="1" dirty="0" smtClean="0"/>
              <a:t>. Fehlvorstellungen</a:t>
            </a:r>
            <a:endParaRPr lang="de-DE" sz="4800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4815331" y="1779408"/>
            <a:ext cx="6964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(moralische Appelle bleiben zu diffus)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482822" y="1364267"/>
            <a:ext cx="63118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/>
              <a:t>o </a:t>
            </a:r>
            <a:r>
              <a:rPr lang="de-DE" sz="3000" b="1" dirty="0" smtClean="0"/>
              <a:t>„</a:t>
            </a:r>
            <a:r>
              <a:rPr lang="de-DE" sz="3000" b="1" dirty="0"/>
              <a:t>Ihr </a:t>
            </a:r>
            <a:r>
              <a:rPr lang="de-DE" sz="3000" b="1" dirty="0" smtClean="0"/>
              <a:t>seid alle </a:t>
            </a:r>
            <a:r>
              <a:rPr lang="de-DE" sz="3000" b="1" dirty="0"/>
              <a:t>verantwortlich!“</a:t>
            </a:r>
            <a:r>
              <a:rPr lang="de-DE" sz="3000" dirty="0"/>
              <a:t> 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4482822" y="2242401"/>
            <a:ext cx="78258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/>
              <a:t>o </a:t>
            </a:r>
            <a:r>
              <a:rPr lang="de-DE" sz="3000" b="1" dirty="0"/>
              <a:t>„Abfallvermeidung nutzt dem Klimaschutz“</a:t>
            </a:r>
            <a:r>
              <a:rPr lang="de-DE" sz="3000" dirty="0"/>
              <a:t> 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4833254" y="2669956"/>
            <a:ext cx="73587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(nur 1% der THG gehen auf </a:t>
            </a:r>
            <a:r>
              <a:rPr lang="de-DE" sz="2800" dirty="0" smtClean="0"/>
              <a:t>Abfall </a:t>
            </a:r>
            <a:r>
              <a:rPr lang="de-DE" sz="2800" dirty="0"/>
              <a:t>zurück, die wirklich großen Emittenten sind </a:t>
            </a:r>
            <a:r>
              <a:rPr lang="de-DE" sz="2800" dirty="0" smtClean="0"/>
              <a:t>…, </a:t>
            </a:r>
            <a:r>
              <a:rPr lang="de-DE" sz="2800" dirty="0" smtClean="0">
                <a:hlinkClick r:id="rId5" action="ppaction://hlinksldjump"/>
              </a:rPr>
              <a:t>Folien 16</a:t>
            </a:r>
            <a:r>
              <a:rPr lang="de-DE" sz="2800" dirty="0" smtClean="0"/>
              <a:t>-</a:t>
            </a:r>
            <a:r>
              <a:rPr lang="de-DE" sz="2800" dirty="0" smtClean="0">
                <a:hlinkClick r:id="rId6" action="ppaction://hlinksldjump"/>
              </a:rPr>
              <a:t>17</a:t>
            </a:r>
            <a:r>
              <a:rPr lang="de-DE" sz="2800" dirty="0" smtClean="0"/>
              <a:t>)</a:t>
            </a:r>
            <a:endParaRPr lang="de-DE" sz="2800" dirty="0"/>
          </a:p>
        </p:txBody>
      </p:sp>
      <p:sp>
        <p:nvSpPr>
          <p:cNvPr id="15" name="Textfeld 14"/>
          <p:cNvSpPr txBox="1"/>
          <p:nvPr/>
        </p:nvSpPr>
        <p:spPr>
          <a:xfrm>
            <a:off x="4203700" y="159810"/>
            <a:ext cx="659096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dirty="0" smtClean="0"/>
              <a:t>Fehlvorstellungen</a:t>
            </a:r>
            <a:r>
              <a:rPr lang="de-DE" dirty="0" smtClean="0"/>
              <a:t> überwinden, Urteilskompetenz durch Basisfakten</a:t>
            </a:r>
            <a:endParaRPr lang="de-DE" dirty="0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0676" y="1722665"/>
            <a:ext cx="3022694" cy="1894582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1033" y="2911642"/>
            <a:ext cx="3764298" cy="90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65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4557" y="809960"/>
            <a:ext cx="10515600" cy="720870"/>
          </a:xfrm>
        </p:spPr>
        <p:txBody>
          <a:bodyPr>
            <a:noAutofit/>
          </a:bodyPr>
          <a:lstStyle/>
          <a:p>
            <a:r>
              <a:rPr lang="de-DE" sz="4800" b="1" dirty="0" smtClean="0"/>
              <a:t>2. Urteilskompetenz …</a:t>
            </a:r>
            <a:endParaRPr lang="de-DE" sz="48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6237394" y="1289531"/>
            <a:ext cx="5954606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Schülerinnen und Schüler…</a:t>
            </a:r>
          </a:p>
          <a:p>
            <a:pPr marL="457200" lvl="0" indent="-457200" eaLnBrk="0" fontAlgn="base" hangingPunct="0">
              <a:spcBef>
                <a:spcPts val="600"/>
              </a:spcBef>
              <a:spcAft>
                <a:spcPct val="0"/>
              </a:spcAft>
              <a:buFont typeface="+mj-lt"/>
              <a:buAutoNum type="arabicPeriod"/>
            </a:pPr>
            <a:r>
              <a:rPr lang="de-DE" altLang="de-DE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nutzen </a:t>
            </a:r>
            <a:r>
              <a:rPr lang="de-DE" altLang="de-DE" sz="24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Basisfakten</a:t>
            </a:r>
            <a:r>
              <a:rPr lang="de-DE" altLang="de-DE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de-DE" altLang="de-DE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 action="ppaction://hlinksldjump"/>
              </a:rPr>
              <a:t>Folie 15</a:t>
            </a:r>
            <a:r>
              <a:rPr lang="de-DE" altLang="de-DE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über die anthropogene Klimaerhitzung und kennen wirksame und gerechte </a:t>
            </a:r>
            <a:r>
              <a:rPr lang="de-DE" altLang="de-DE" sz="24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Klimaschutzmaßnahmen</a:t>
            </a:r>
            <a:r>
              <a:rPr lang="de-DE" altLang="de-DE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und</a:t>
            </a:r>
          </a:p>
          <a:p>
            <a:pPr marL="457200" lvl="0" indent="-457200" eaLnBrk="0" fontAlgn="base" hangingPunct="0">
              <a:spcBef>
                <a:spcPts val="600"/>
              </a:spcBef>
              <a:spcAft>
                <a:spcPct val="0"/>
              </a:spcAft>
              <a:buFont typeface="+mj-lt"/>
              <a:buAutoNum type="arabicPeriod"/>
            </a:pPr>
            <a:r>
              <a:rPr lang="de-DE" altLang="de-DE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bewerten politische Positionen zu </a:t>
            </a:r>
            <a:r>
              <a:rPr lang="de-DE" altLang="de-DE" sz="24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Klimaschutzmaßnahmen </a:t>
            </a:r>
            <a:r>
              <a:rPr lang="de-DE" altLang="de-DE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wissenschaftsfundiert,</a:t>
            </a:r>
          </a:p>
          <a:p>
            <a:pPr marL="457200" lvl="0" indent="-457200" eaLnBrk="0" fontAlgn="base" hangingPunct="0">
              <a:spcBef>
                <a:spcPts val="600"/>
              </a:spcBef>
              <a:spcAft>
                <a:spcPct val="0"/>
              </a:spcAft>
              <a:buFont typeface="+mj-lt"/>
              <a:buAutoNum type="arabicPeriod"/>
            </a:pPr>
            <a:r>
              <a:rPr lang="de-DE" altLang="de-DE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</a:t>
            </a:r>
            <a:r>
              <a:rPr lang="de-DE" altLang="de-DE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nterscheiden </a:t>
            </a:r>
            <a:r>
              <a:rPr lang="de-DE" altLang="de-DE" sz="24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individuelle Verhaltensänderungen </a:t>
            </a:r>
            <a:r>
              <a:rPr lang="de-DE" altLang="de-DE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von </a:t>
            </a:r>
          </a:p>
          <a:p>
            <a:pPr marL="457200" lvl="0" indent="-457200" eaLnBrk="0" fontAlgn="base" hangingPunct="0">
              <a:spcBef>
                <a:spcPts val="600"/>
              </a:spcBef>
              <a:spcAft>
                <a:spcPct val="0"/>
              </a:spcAft>
              <a:buFont typeface="+mj-lt"/>
              <a:buAutoNum type="arabicPeriod"/>
            </a:pPr>
            <a:r>
              <a:rPr lang="de-DE" altLang="de-DE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kollektiv </a:t>
            </a:r>
            <a:r>
              <a:rPr lang="de-DE" altLang="de-DE" sz="24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erstrittenen </a:t>
            </a:r>
            <a:r>
              <a:rPr lang="de-DE" altLang="de-DE" sz="24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Strukturveränderungen</a:t>
            </a:r>
            <a:r>
              <a:rPr lang="de-DE" altLang="de-DE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endParaRPr lang="de-DE" altLang="de-DE" sz="2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 eaLnBrk="0" fontAlgn="base" hangingPunct="0">
              <a:spcBef>
                <a:spcPts val="600"/>
              </a:spcBef>
              <a:spcAft>
                <a:spcPct val="0"/>
              </a:spcAft>
              <a:buFont typeface="+mj-lt"/>
              <a:buAutoNum type="arabicPeriod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ngagieren sich auf eigenen Wunsch wirksam. </a:t>
            </a:r>
            <a:b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2400" dirty="0"/>
          </a:p>
        </p:txBody>
      </p:sp>
      <p:sp>
        <p:nvSpPr>
          <p:cNvPr id="6" name="Textfeld 5"/>
          <p:cNvSpPr txBox="1"/>
          <p:nvPr/>
        </p:nvSpPr>
        <p:spPr>
          <a:xfrm>
            <a:off x="4203700" y="159810"/>
            <a:ext cx="659096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Fehlvorstellungen überwinden, </a:t>
            </a:r>
            <a:r>
              <a:rPr lang="de-DE" b="1" dirty="0" smtClean="0"/>
              <a:t>Urteilskompetenz</a:t>
            </a:r>
            <a:r>
              <a:rPr lang="de-DE" dirty="0" smtClean="0"/>
              <a:t> durch Basisfakten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0" y="1530830"/>
            <a:ext cx="6122438" cy="350865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de-DE" sz="2400" b="1" u="sng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Klimadidaktische Prinzipien </a:t>
            </a:r>
            <a:r>
              <a:rPr lang="de-DE" sz="2400" b="1" u="sng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nach </a:t>
            </a:r>
            <a:r>
              <a:rPr lang="de-DE" sz="2400" b="1" u="sng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Schwichow</a:t>
            </a:r>
            <a:r>
              <a:rPr lang="de-DE" sz="2400" b="1" u="sng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de-DE" sz="2400" b="1" dirty="0" smtClean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800"/>
              </a:spcAft>
            </a:pPr>
            <a:r>
              <a:rPr lang="de-DE" sz="2400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Klimawandel </a:t>
            </a:r>
            <a:r>
              <a:rPr lang="de-DE" sz="24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 als </a:t>
            </a:r>
            <a:r>
              <a:rPr lang="de-DE" sz="2400" i="1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socio-scientific</a:t>
            </a:r>
            <a:r>
              <a:rPr lang="de-DE" sz="2400" i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i="1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issue</a:t>
            </a:r>
            <a:r>
              <a:rPr lang="de-DE" sz="2400" i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zu </a:t>
            </a:r>
            <a:r>
              <a:rPr lang="de-DE" sz="2400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betrachten. </a:t>
            </a:r>
            <a:r>
              <a:rPr lang="de-DE" sz="2300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Klimadidaktik </a:t>
            </a:r>
          </a:p>
          <a:p>
            <a:pPr marL="342900" indent="-342900" algn="just"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2300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thematisiert „realpolitische Fragestellungen“ zu Strukturveränderungen auf der Basis </a:t>
            </a:r>
            <a:r>
              <a:rPr lang="de-DE" sz="23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von </a:t>
            </a:r>
            <a:r>
              <a:rPr lang="de-DE" sz="2300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klimawissenschaftlicher Basisfakten und</a:t>
            </a:r>
          </a:p>
          <a:p>
            <a:pPr marL="342900" indent="-342900" algn="just"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23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de-DE" sz="2300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rmöglicht so eine wissenschaftsfundierte </a:t>
            </a:r>
            <a:r>
              <a:rPr lang="de-DE" sz="23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Bewertung von </a:t>
            </a:r>
            <a:r>
              <a:rPr lang="de-DE" sz="2300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klimapolitischen Positionen. </a:t>
            </a:r>
            <a:endParaRPr lang="de-DE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45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769376" y="802674"/>
            <a:ext cx="10515600" cy="720870"/>
          </a:xfrm>
        </p:spPr>
        <p:txBody>
          <a:bodyPr>
            <a:normAutofit/>
          </a:bodyPr>
          <a:lstStyle/>
          <a:p>
            <a:r>
              <a:rPr lang="de-DE" b="1" dirty="0" smtClean="0"/>
              <a:t>… durch welche Basisfakten</a:t>
            </a:r>
            <a:r>
              <a:rPr lang="de-DE" b="1" dirty="0"/>
              <a:t>?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5786120" y="497100"/>
            <a:ext cx="483108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Gesichertes Wissen aus der Klimaforschung: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203700" y="159810"/>
            <a:ext cx="659096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Fehlvorstellungen überwinden, Urteilskompetenz durch </a:t>
            </a:r>
            <a:r>
              <a:rPr lang="de-DE" b="1" dirty="0" smtClean="0"/>
              <a:t>Basisfakten</a:t>
            </a:r>
            <a:endParaRPr lang="de-DE" b="1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642" y="1501432"/>
            <a:ext cx="10561458" cy="5946262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46760" y="1513384"/>
            <a:ext cx="11445240" cy="5344616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de-DE" dirty="0" smtClean="0"/>
              <a:t>Die Erderhitzung geht auf die </a:t>
            </a:r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</a:rPr>
              <a:t>menschengemachte Emission von Treibhausgasen (THG)</a:t>
            </a:r>
            <a:r>
              <a:rPr lang="de-DE" dirty="0" smtClean="0"/>
              <a:t> zurück, die das Strahlungsgleichgewicht der Infrarot-Wärmestrahlung zwischen Sonne, Erde und Weltall stören: </a:t>
            </a:r>
            <a:br>
              <a:rPr lang="de-DE" dirty="0" smtClean="0"/>
            </a:br>
            <a:r>
              <a:rPr lang="de-DE" dirty="0" smtClean="0"/>
              <a:t>Ohne </a:t>
            </a:r>
            <a:r>
              <a:rPr lang="de-DE" dirty="0" err="1" smtClean="0"/>
              <a:t>natürl</a:t>
            </a:r>
            <a:r>
              <a:rPr lang="de-DE" dirty="0" smtClean="0"/>
              <a:t>. THG wäre die Erde -18</a:t>
            </a:r>
            <a:r>
              <a:rPr lang="de-DE" baseline="30000" dirty="0" smtClean="0"/>
              <a:t>o</a:t>
            </a:r>
            <a:r>
              <a:rPr lang="de-DE" dirty="0" smtClean="0"/>
              <a:t>C kalt, mit ihnen ist sie +15</a:t>
            </a:r>
            <a:r>
              <a:rPr lang="de-DE" baseline="30000" dirty="0" smtClean="0"/>
              <a:t>o</a:t>
            </a:r>
            <a:r>
              <a:rPr lang="de-DE" dirty="0" smtClean="0"/>
              <a:t>C warm. Der Anteil 280</a:t>
            </a:r>
            <a:r>
              <a:rPr lang="de-DE" dirty="0"/>
              <a:t> </a:t>
            </a:r>
            <a:r>
              <a:rPr lang="de-DE" dirty="0" smtClean="0"/>
              <a:t>ppm CO</a:t>
            </a:r>
            <a:r>
              <a:rPr lang="de-DE" baseline="-25000" dirty="0" smtClean="0"/>
              <a:t>2</a:t>
            </a:r>
            <a:r>
              <a:rPr lang="de-DE" dirty="0" smtClean="0"/>
              <a:t> (=0,028 %, vorindustrieller</a:t>
            </a:r>
            <a:r>
              <a:rPr lang="de-DE" dirty="0"/>
              <a:t> </a:t>
            </a:r>
            <a:r>
              <a:rPr lang="de-DE" dirty="0" smtClean="0"/>
              <a:t>Wert) war dabei bis-lang an ca. 7,2</a:t>
            </a:r>
            <a:r>
              <a:rPr lang="de-DE" baseline="30000" dirty="0"/>
              <a:t>o</a:t>
            </a:r>
            <a:r>
              <a:rPr lang="de-DE" dirty="0"/>
              <a:t>C </a:t>
            </a:r>
            <a:r>
              <a:rPr lang="de-DE" dirty="0" smtClean="0"/>
              <a:t>des natürlichen Treibhauseffektes beteiligt. Die Erhöhung von 280 auf 425 ppm (Juli 2023) hat deshalb massive Auswirkungen! </a:t>
            </a:r>
            <a:r>
              <a:rPr lang="de-DE" sz="2200" dirty="0" smtClean="0">
                <a:hlinkClick r:id="rId3"/>
              </a:rPr>
              <a:t>Klimawandelinformationssystem </a:t>
            </a:r>
            <a:r>
              <a:rPr lang="de-DE" sz="2200" dirty="0">
                <a:hlinkClick r:id="rId3"/>
              </a:rPr>
              <a:t>Rheinland-Pfalz | Kohlendioxid in der </a:t>
            </a:r>
            <a:r>
              <a:rPr lang="de-DE" sz="2200" dirty="0" smtClean="0">
                <a:hlinkClick r:id="rId3"/>
              </a:rPr>
              <a:t>Atmosphäre</a:t>
            </a:r>
            <a:endParaRPr lang="de-DE" dirty="0" smtClean="0"/>
          </a:p>
          <a:p>
            <a:pPr marL="514350" indent="-514350">
              <a:lnSpc>
                <a:spcPct val="11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de-DE" dirty="0" smtClean="0"/>
              <a:t>ab + 1,5 bis 2 Grad geraten mit hoher Wahrscheinlichkeit </a:t>
            </a:r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</a:rPr>
              <a:t>Kippunkte</a:t>
            </a:r>
            <a:r>
              <a:rPr lang="de-DE" dirty="0" smtClean="0"/>
              <a:t> in Bewegung (siehe </a:t>
            </a:r>
            <a:r>
              <a:rPr lang="de-DE" dirty="0" smtClean="0">
                <a:hlinkClick r:id="rId4" action="ppaction://hlinksldjump"/>
              </a:rPr>
              <a:t>Folie 14</a:t>
            </a:r>
            <a:r>
              <a:rPr lang="de-DE" dirty="0" smtClean="0"/>
              <a:t>)</a:t>
            </a:r>
          </a:p>
          <a:p>
            <a:pPr marL="514350" indent="-514350">
              <a:lnSpc>
                <a:spcPct val="11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de-DE" dirty="0"/>
              <a:t> </a:t>
            </a:r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</a:rPr>
              <a:t>Klimaneutralität =  </a:t>
            </a:r>
            <a:r>
              <a:rPr lang="de-DE" dirty="0" smtClean="0"/>
              <a:t>ca. 2t CO</a:t>
            </a:r>
            <a:r>
              <a:rPr lang="de-DE" baseline="-25000" dirty="0" smtClean="0"/>
              <a:t>2</a:t>
            </a:r>
            <a:r>
              <a:rPr lang="de-DE" dirty="0" smtClean="0"/>
              <a:t> Äquivalente pro Jahr/Kopf (D z.Z. ca. 11t)</a:t>
            </a:r>
          </a:p>
        </p:txBody>
      </p:sp>
    </p:spTree>
    <p:extLst>
      <p:ext uri="{BB962C8B-B14F-4D97-AF65-F5344CB8AC3E}">
        <p14:creationId xmlns:p14="http://schemas.microsoft.com/office/powerpoint/2010/main" val="11875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29579" y="1068090"/>
            <a:ext cx="10395726" cy="5861030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600"/>
              </a:spcBef>
              <a:buFont typeface="+mj-lt"/>
              <a:buAutoNum type="arabicPeriod" startAt="4"/>
            </a:pPr>
            <a:r>
              <a:rPr lang="de-DE" dirty="0" smtClean="0"/>
              <a:t>2t/J./Kopf ist </a:t>
            </a:r>
            <a:r>
              <a:rPr lang="de-DE" dirty="0"/>
              <a:t>mit </a:t>
            </a:r>
            <a:r>
              <a:rPr lang="de-DE" b="1" dirty="0">
                <a:solidFill>
                  <a:srgbClr val="0070C0"/>
                </a:solidFill>
              </a:rPr>
              <a:t>individuellen Verhaltensänderungen</a:t>
            </a:r>
            <a:r>
              <a:rPr lang="de-DE" dirty="0"/>
              <a:t> alleine nicht </a:t>
            </a:r>
            <a:r>
              <a:rPr lang="de-DE" dirty="0" smtClean="0"/>
              <a:t>zu </a:t>
            </a:r>
            <a:r>
              <a:rPr lang="de-DE" dirty="0"/>
              <a:t>erreichen. Es </a:t>
            </a:r>
            <a:r>
              <a:rPr lang="de-DE" dirty="0" smtClean="0"/>
              <a:t>braucht schnell wirksame und  kollektiv erstrittene und politisch gestaltete </a:t>
            </a:r>
            <a:r>
              <a:rPr lang="de-DE" b="1" dirty="0">
                <a:solidFill>
                  <a:srgbClr val="0070C0"/>
                </a:solidFill>
              </a:rPr>
              <a:t>Strukturveränderungen</a:t>
            </a:r>
            <a:r>
              <a:rPr lang="de-DE" dirty="0"/>
              <a:t>, um </a:t>
            </a:r>
            <a:r>
              <a:rPr lang="de-DE" dirty="0" smtClean="0"/>
              <a:t>das 1,5-/2-Grad-Limit des Pariser Klimaabkommens (vom </a:t>
            </a:r>
            <a:r>
              <a:rPr lang="de-DE" dirty="0"/>
              <a:t>Bundestag am 16.09.2016 </a:t>
            </a:r>
            <a:r>
              <a:rPr lang="de-DE" dirty="0" smtClean="0"/>
              <a:t>einstimmig ratifiziert) nicht zu überschreiten.</a:t>
            </a:r>
            <a:endParaRPr lang="de-DE" dirty="0"/>
          </a:p>
          <a:p>
            <a:pPr marL="514350" indent="-514350">
              <a:spcBef>
                <a:spcPts val="600"/>
              </a:spcBef>
              <a:buFont typeface="+mj-lt"/>
              <a:buAutoNum type="arabicPeriod" startAt="4"/>
            </a:pPr>
            <a:r>
              <a:rPr lang="de-DE" dirty="0" smtClean="0"/>
              <a:t>Strukturveränderung = schnellstmöglicher </a:t>
            </a:r>
            <a:r>
              <a:rPr lang="de-DE" b="1" dirty="0" smtClean="0">
                <a:solidFill>
                  <a:schemeClr val="accent5">
                    <a:lumMod val="75000"/>
                  </a:schemeClr>
                </a:solidFill>
              </a:rPr>
              <a:t>Ausstieg </a:t>
            </a:r>
            <a:r>
              <a:rPr lang="de-DE" b="1" dirty="0">
                <a:solidFill>
                  <a:schemeClr val="accent5">
                    <a:lumMod val="75000"/>
                  </a:schemeClr>
                </a:solidFill>
              </a:rPr>
              <a:t>aus der Nutzung fossiler Energieträger</a:t>
            </a:r>
            <a:r>
              <a:rPr lang="de-DE" dirty="0" smtClean="0"/>
              <a:t> </a:t>
            </a:r>
            <a:r>
              <a:rPr lang="de-DE" dirty="0"/>
              <a:t>in </a:t>
            </a:r>
            <a:r>
              <a:rPr lang="de-DE" dirty="0">
                <a:hlinkClick r:id="rId3" action="ppaction://hlinksldjump"/>
              </a:rPr>
              <a:t>Stromerzeugung, Industrie, Verkehr und Gebäudeheizung </a:t>
            </a:r>
            <a:r>
              <a:rPr lang="de-DE" dirty="0" smtClean="0"/>
              <a:t>(+ Transformation unserer Ernährung</a:t>
            </a:r>
            <a:r>
              <a:rPr lang="de-DE" dirty="0"/>
              <a:t>, </a:t>
            </a:r>
            <a:r>
              <a:rPr lang="de-DE" dirty="0" smtClean="0"/>
              <a:t>v.a. weniger Fleisch- und Milcherzeugung)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 startAt="4"/>
            </a:pPr>
            <a:r>
              <a:rPr lang="de-DE" dirty="0" smtClean="0"/>
              <a:t> </a:t>
            </a:r>
            <a:r>
              <a:rPr lang="de-DE" b="1" dirty="0" smtClean="0">
                <a:solidFill>
                  <a:schemeClr val="accent5">
                    <a:lumMod val="75000"/>
                  </a:schemeClr>
                </a:solidFill>
              </a:rPr>
              <a:t>Folgen der Erderhitzung:</a:t>
            </a:r>
            <a:r>
              <a:rPr lang="de-DE" dirty="0" smtClean="0"/>
              <a:t> </a:t>
            </a:r>
            <a:r>
              <a:rPr lang="de-DE" dirty="0"/>
              <a:t> 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- Extremwetter, da mehr Energie und Wasser in der Atmosphäre </a:t>
            </a:r>
            <a:br>
              <a:rPr lang="de-DE" dirty="0" smtClean="0"/>
            </a:br>
            <a:r>
              <a:rPr lang="de-DE" dirty="0" smtClean="0"/>
              <a:t>- Klimaflucht, die Demokratien </a:t>
            </a:r>
            <a:r>
              <a:rPr lang="de-DE" sz="3000" dirty="0" smtClean="0"/>
              <a:t>destabilisieren wird</a:t>
            </a:r>
            <a:endParaRPr lang="de-DE" sz="3000" dirty="0"/>
          </a:p>
          <a:p>
            <a:pPr marL="514350" indent="-514350">
              <a:spcBef>
                <a:spcPts val="600"/>
              </a:spcBef>
              <a:buFont typeface="+mj-lt"/>
              <a:buAutoNum type="arabicPeriod" startAt="4"/>
            </a:pPr>
            <a:r>
              <a:rPr lang="de-DE" dirty="0"/>
              <a:t>d</a:t>
            </a:r>
            <a:r>
              <a:rPr lang="de-DE" dirty="0" smtClean="0"/>
              <a:t>ie historische moralische </a:t>
            </a:r>
            <a:r>
              <a:rPr lang="de-DE" b="1" dirty="0" smtClean="0">
                <a:solidFill>
                  <a:schemeClr val="accent5">
                    <a:lumMod val="75000"/>
                  </a:schemeClr>
                </a:solidFill>
              </a:rPr>
              <a:t>Verantwortung </a:t>
            </a:r>
            <a:r>
              <a:rPr lang="de-DE" dirty="0" smtClean="0"/>
              <a:t>tragen wir </a:t>
            </a:r>
            <a:br>
              <a:rPr lang="de-DE" dirty="0" smtClean="0"/>
            </a:br>
            <a:r>
              <a:rPr lang="de-DE" dirty="0" smtClean="0"/>
              <a:t>(d.h. die G7-Staaten, siehe </a:t>
            </a:r>
            <a:r>
              <a:rPr lang="de-DE" dirty="0" smtClean="0">
                <a:hlinkClick r:id="rId4" action="ppaction://hlinksldjump"/>
              </a:rPr>
              <a:t>Folie 13</a:t>
            </a:r>
            <a:r>
              <a:rPr lang="de-DE" dirty="0" smtClean="0"/>
              <a:t>)</a:t>
            </a:r>
          </a:p>
        </p:txBody>
      </p:sp>
      <p:sp>
        <p:nvSpPr>
          <p:cNvPr id="2" name="Abgerundetes Rechteck 1"/>
          <p:cNvSpPr/>
          <p:nvPr/>
        </p:nvSpPr>
        <p:spPr>
          <a:xfrm>
            <a:off x="3538853" y="1048429"/>
            <a:ext cx="5530273" cy="475986"/>
          </a:xfrm>
          <a:prstGeom prst="roundRect">
            <a:avLst/>
          </a:prstGeom>
          <a:solidFill>
            <a:schemeClr val="accent6">
              <a:lumMod val="40000"/>
              <a:lumOff val="6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5786120" y="497100"/>
            <a:ext cx="483108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Gesichertes Wissen aus der Klimaforschung: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203700" y="159810"/>
            <a:ext cx="659096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Fehlvorstellungen überwinden, Urteilskompetenz durch </a:t>
            </a:r>
            <a:r>
              <a:rPr lang="de-DE" b="1" dirty="0" smtClean="0"/>
              <a:t>Basisfakten</a:t>
            </a:r>
            <a:endParaRPr lang="de-DE" b="1" dirty="0"/>
          </a:p>
        </p:txBody>
      </p:sp>
      <p:sp>
        <p:nvSpPr>
          <p:cNvPr id="13" name="Abgerundetes Rechteck 12"/>
          <p:cNvSpPr/>
          <p:nvPr/>
        </p:nvSpPr>
        <p:spPr>
          <a:xfrm>
            <a:off x="983678" y="3082799"/>
            <a:ext cx="9015346" cy="161290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Abgerundetes Rechteck 6"/>
          <p:cNvSpPr/>
          <p:nvPr/>
        </p:nvSpPr>
        <p:spPr>
          <a:xfrm>
            <a:off x="1733797" y="1855671"/>
            <a:ext cx="6388930" cy="448142"/>
          </a:xfrm>
          <a:prstGeom prst="roundRect">
            <a:avLst/>
          </a:prstGeom>
          <a:solidFill>
            <a:schemeClr val="accent6">
              <a:lumMod val="40000"/>
              <a:lumOff val="6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650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0900" y="1778791"/>
            <a:ext cx="2451100" cy="2451100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72159" y="993432"/>
            <a:ext cx="10319394" cy="6196310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600"/>
              </a:spcBef>
              <a:buFont typeface="+mj-lt"/>
              <a:buAutoNum type="arabicPeriod" startAt="8"/>
            </a:pPr>
            <a:r>
              <a:rPr lang="de-DE" dirty="0"/>
              <a:t>Klimaneutralität </a:t>
            </a:r>
            <a:r>
              <a:rPr lang="de-DE" dirty="0" smtClean="0"/>
              <a:t>ist gesetzlich </a:t>
            </a:r>
            <a:r>
              <a:rPr lang="de-DE" dirty="0"/>
              <a:t>vereinbart und </a:t>
            </a:r>
            <a:r>
              <a:rPr lang="de-DE" b="1" dirty="0">
                <a:solidFill>
                  <a:schemeClr val="accent5">
                    <a:lumMod val="75000"/>
                  </a:schemeClr>
                </a:solidFill>
              </a:rPr>
              <a:t>technisch möglich</a:t>
            </a:r>
            <a:r>
              <a:rPr lang="de-DE" dirty="0"/>
              <a:t>: 100% Elektrifizierung durch Windkraft, Sonnenenergie und Speichertechnik </a:t>
            </a:r>
            <a:r>
              <a:rPr lang="de-DE" dirty="0" smtClean="0"/>
              <a:t>wird funktionieren.</a:t>
            </a:r>
            <a:endParaRPr lang="de-DE" dirty="0"/>
          </a:p>
          <a:p>
            <a:pPr marL="514350" indent="-514350">
              <a:spcBef>
                <a:spcPts val="600"/>
              </a:spcBef>
              <a:buFont typeface="+mj-lt"/>
              <a:buAutoNum type="arabicPeriod" startAt="8"/>
            </a:pPr>
            <a:r>
              <a:rPr lang="de-DE" dirty="0"/>
              <a:t> </a:t>
            </a:r>
            <a:r>
              <a:rPr lang="de-DE" b="1" dirty="0" smtClean="0">
                <a:solidFill>
                  <a:schemeClr val="accent5">
                    <a:lumMod val="75000"/>
                  </a:schemeClr>
                </a:solidFill>
              </a:rPr>
              <a:t>Atomkraft</a:t>
            </a:r>
            <a:r>
              <a:rPr lang="de-DE" dirty="0" smtClean="0">
                <a:solidFill>
                  <a:schemeClr val="accent5">
                    <a:lumMod val="75000"/>
                  </a:schemeClr>
                </a:solidFill>
              </a:rPr>
              <a:t> ist [in D] </a:t>
            </a:r>
            <a:r>
              <a:rPr lang="de-DE" dirty="0">
                <a:solidFill>
                  <a:schemeClr val="accent5">
                    <a:lumMod val="75000"/>
                  </a:schemeClr>
                </a:solidFill>
              </a:rPr>
              <a:t>keine Option</a:t>
            </a:r>
            <a:r>
              <a:rPr lang="de-DE" dirty="0"/>
              <a:t> (Bauzeiten und -kosten) 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 startAt="8"/>
            </a:pPr>
            <a:r>
              <a:rPr lang="de-DE" dirty="0"/>
              <a:t> </a:t>
            </a:r>
            <a:r>
              <a:rPr lang="de-DE" b="1" dirty="0" smtClean="0">
                <a:solidFill>
                  <a:schemeClr val="accent5">
                    <a:lumMod val="75000"/>
                  </a:schemeClr>
                </a:solidFill>
              </a:rPr>
              <a:t>Wasserstoff- oder E-Fuel-Mobilität </a:t>
            </a:r>
            <a:r>
              <a:rPr lang="de-DE" dirty="0" smtClean="0">
                <a:solidFill>
                  <a:schemeClr val="accent5">
                    <a:lumMod val="75000"/>
                  </a:schemeClr>
                </a:solidFill>
              </a:rPr>
              <a:t>sind keine </a:t>
            </a:r>
            <a:r>
              <a:rPr lang="de-DE" dirty="0">
                <a:solidFill>
                  <a:schemeClr val="accent5">
                    <a:lumMod val="75000"/>
                  </a:schemeClr>
                </a:solidFill>
              </a:rPr>
              <a:t>Option</a:t>
            </a:r>
            <a:r>
              <a:rPr lang="de-DE" dirty="0"/>
              <a:t> (Verfügbarkeit und </a:t>
            </a:r>
            <a:r>
              <a:rPr lang="de-DE" dirty="0" smtClean="0"/>
              <a:t>Kosten) siehe </a:t>
            </a:r>
            <a:r>
              <a:rPr lang="de-DE" dirty="0" smtClean="0">
                <a:hlinkClick r:id="rId3" action="ppaction://hlinksldjump"/>
              </a:rPr>
              <a:t>Folie 11</a:t>
            </a:r>
            <a:r>
              <a:rPr lang="de-DE" dirty="0" smtClean="0"/>
              <a:t> und Vortrag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smtClean="0">
                <a:sym typeface="Wingdings" panose="05000000000000000000" pitchFamily="2" charset="2"/>
                <a:hlinkClick r:id="rId4"/>
              </a:rPr>
              <a:t>www.t1p.de/eichberger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endParaRPr lang="de-DE" dirty="0"/>
          </a:p>
          <a:p>
            <a:pPr marL="514350" indent="-514350">
              <a:spcBef>
                <a:spcPts val="600"/>
              </a:spcBef>
              <a:buFont typeface="+mj-lt"/>
              <a:buAutoNum type="arabicPeriod" startAt="8"/>
            </a:pPr>
            <a:r>
              <a:rPr lang="de-DE" dirty="0" smtClean="0"/>
              <a:t>Es braucht </a:t>
            </a:r>
            <a:r>
              <a:rPr lang="de-DE" b="1" dirty="0" smtClean="0">
                <a:solidFill>
                  <a:schemeClr val="accent5">
                    <a:lumMod val="75000"/>
                  </a:schemeClr>
                </a:solidFill>
              </a:rPr>
              <a:t>schnell </a:t>
            </a:r>
            <a:r>
              <a:rPr lang="de-DE" b="1" dirty="0">
                <a:solidFill>
                  <a:schemeClr val="accent5">
                    <a:lumMod val="75000"/>
                  </a:schemeClr>
                </a:solidFill>
              </a:rPr>
              <a:t>wirksame </a:t>
            </a:r>
            <a:r>
              <a:rPr lang="de-DE" b="1" dirty="0" smtClean="0">
                <a:solidFill>
                  <a:schemeClr val="accent5">
                    <a:lumMod val="75000"/>
                  </a:schemeClr>
                </a:solidFill>
              </a:rPr>
              <a:t>Maßnahmen</a:t>
            </a:r>
            <a:r>
              <a:rPr lang="de-DE" dirty="0" smtClean="0"/>
              <a:t> (</a:t>
            </a:r>
            <a:r>
              <a:rPr lang="de-DE" dirty="0" smtClean="0">
                <a:hlinkClick r:id="rId5" action="ppaction://hlinksldjump"/>
              </a:rPr>
              <a:t>Folie-THG-Budget</a:t>
            </a:r>
            <a:r>
              <a:rPr lang="de-DE" dirty="0" smtClean="0"/>
              <a:t>):</a:t>
            </a:r>
            <a:br>
              <a:rPr lang="de-DE" dirty="0" smtClean="0"/>
            </a:br>
            <a:r>
              <a:rPr lang="de-DE" dirty="0" smtClean="0"/>
              <a:t>die </a:t>
            </a:r>
            <a:r>
              <a:rPr lang="de-DE" dirty="0"/>
              <a:t>Welt ist </a:t>
            </a:r>
            <a:r>
              <a:rPr lang="de-DE" dirty="0" smtClean="0"/>
              <a:t>auf </a:t>
            </a:r>
            <a:r>
              <a:rPr lang="de-DE" dirty="0"/>
              <a:t>einem </a:t>
            </a:r>
            <a:r>
              <a:rPr lang="de-DE" dirty="0" smtClean="0"/>
              <a:t>3-Grad-Plus-Pfad (6</a:t>
            </a:r>
            <a:r>
              <a:rPr lang="de-DE" baseline="30000" dirty="0" smtClean="0"/>
              <a:t>o</a:t>
            </a:r>
            <a:r>
              <a:rPr lang="de-DE" dirty="0" smtClean="0"/>
              <a:t>C auf Landfläche) </a:t>
            </a:r>
            <a:endParaRPr lang="de-DE" dirty="0"/>
          </a:p>
          <a:p>
            <a:pPr marL="514350" indent="-514350">
              <a:spcBef>
                <a:spcPts val="600"/>
              </a:spcBef>
              <a:buFont typeface="+mj-lt"/>
              <a:buAutoNum type="arabicPeriod" startAt="8"/>
            </a:pPr>
            <a:r>
              <a:rPr lang="de-DE" dirty="0"/>
              <a:t>Maßnahmen müssen </a:t>
            </a:r>
            <a:r>
              <a:rPr lang="de-DE" b="1" dirty="0">
                <a:solidFill>
                  <a:schemeClr val="accent5">
                    <a:lumMod val="75000"/>
                  </a:schemeClr>
                </a:solidFill>
              </a:rPr>
              <a:t>sozial gerecht </a:t>
            </a:r>
            <a:r>
              <a:rPr lang="de-DE" dirty="0" smtClean="0"/>
              <a:t>sein, da sonst </a:t>
            </a:r>
            <a:r>
              <a:rPr lang="de-DE" dirty="0"/>
              <a:t>keine </a:t>
            </a:r>
            <a:r>
              <a:rPr lang="de-DE" dirty="0" err="1" smtClean="0"/>
              <a:t>poli</a:t>
            </a:r>
            <a:r>
              <a:rPr lang="de-DE" dirty="0" smtClean="0"/>
              <a:t>-tischen Mehrheiten (=&gt; </a:t>
            </a:r>
            <a:r>
              <a:rPr lang="de-DE" dirty="0"/>
              <a:t>Klimageld </a:t>
            </a:r>
            <a:r>
              <a:rPr lang="de-DE" dirty="0" smtClean="0"/>
              <a:t>=&gt; Investitionen in Struktur-veränderungen =&gt; Schuldenbremse ist zu reformieren, sie </a:t>
            </a:r>
            <a:r>
              <a:rPr lang="de-DE" dirty="0" err="1" smtClean="0"/>
              <a:t>ver</a:t>
            </a:r>
            <a:r>
              <a:rPr lang="de-DE" dirty="0" smtClean="0"/>
              <a:t>- hindert Investitionen </a:t>
            </a:r>
            <a:r>
              <a:rPr lang="de-DE" dirty="0"/>
              <a:t>in die </a:t>
            </a:r>
            <a:r>
              <a:rPr lang="de-DE" dirty="0" smtClean="0"/>
              <a:t>Zukunft aller Kinder und Jugendlichen, </a:t>
            </a:r>
            <a:r>
              <a:rPr lang="de-DE" dirty="0" smtClean="0"/>
              <a:t>siehe </a:t>
            </a:r>
            <a:r>
              <a:rPr lang="de-DE" dirty="0" smtClean="0">
                <a:hlinkClick r:id="rId6" action="ppaction://hlinksldjump"/>
              </a:rPr>
              <a:t>Folie 12</a:t>
            </a:r>
            <a:r>
              <a:rPr lang="de-DE" dirty="0"/>
              <a:t> </a:t>
            </a:r>
            <a:r>
              <a:rPr lang="de-DE" dirty="0" smtClean="0"/>
              <a:t>=&gt; 65 Mrd. Subventionen fossiler Energien abbauen)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786120" y="497100"/>
            <a:ext cx="483108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Gesichertes Wissen aus der Klimaforschung: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203700" y="159810"/>
            <a:ext cx="659096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Fehlvorstellungen überwinden, Urteilskompetenz durch </a:t>
            </a:r>
            <a:r>
              <a:rPr lang="de-DE" b="1" dirty="0" smtClean="0"/>
              <a:t>Basisfakten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6003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806" y="2127852"/>
            <a:ext cx="6232457" cy="453510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2806" y="866432"/>
            <a:ext cx="10766627" cy="1261420"/>
          </a:xfrm>
        </p:spPr>
        <p:txBody>
          <a:bodyPr>
            <a:normAutofit/>
          </a:bodyPr>
          <a:lstStyle/>
          <a:p>
            <a:r>
              <a:rPr lang="de-DE" sz="3200" dirty="0">
                <a:latin typeface="+mn-lt"/>
                <a:ea typeface="+mn-ea"/>
                <a:cs typeface="+mn-cs"/>
              </a:rPr>
              <a:t>Die Referenzaufgabe </a:t>
            </a:r>
            <a:r>
              <a:rPr lang="de-DE" sz="3200" dirty="0" smtClean="0">
                <a:latin typeface="+mn-lt"/>
                <a:ea typeface="+mn-ea"/>
                <a:cs typeface="+mn-cs"/>
              </a:rPr>
              <a:t>nimmt </a:t>
            </a:r>
            <a:r>
              <a:rPr lang="de-DE" sz="3200" i="1" dirty="0" err="1" smtClean="0">
                <a:latin typeface="+mn-lt"/>
                <a:ea typeface="+mn-ea"/>
                <a:cs typeface="+mn-cs"/>
              </a:rPr>
              <a:t>public</a:t>
            </a:r>
            <a:r>
              <a:rPr lang="de-DE" sz="3200" i="1" dirty="0" smtClean="0">
                <a:latin typeface="+mn-lt"/>
                <a:ea typeface="+mn-ea"/>
                <a:cs typeface="+mn-cs"/>
              </a:rPr>
              <a:t> </a:t>
            </a:r>
            <a:r>
              <a:rPr lang="de-DE" sz="3200" i="1" dirty="0" err="1" smtClean="0">
                <a:latin typeface="+mn-lt"/>
                <a:ea typeface="+mn-ea"/>
                <a:cs typeface="+mn-cs"/>
              </a:rPr>
              <a:t>sphere</a:t>
            </a:r>
            <a:r>
              <a:rPr lang="de-DE" sz="3200" i="1" dirty="0" smtClean="0">
                <a:latin typeface="+mn-lt"/>
                <a:ea typeface="+mn-ea"/>
                <a:cs typeface="+mn-cs"/>
              </a:rPr>
              <a:t> </a:t>
            </a:r>
            <a:r>
              <a:rPr lang="de-DE" sz="3200" i="1" dirty="0" err="1" smtClean="0">
                <a:latin typeface="+mn-lt"/>
                <a:ea typeface="+mn-ea"/>
                <a:cs typeface="+mn-cs"/>
              </a:rPr>
              <a:t>actions</a:t>
            </a:r>
            <a:r>
              <a:rPr lang="de-DE" sz="3200" i="1" dirty="0" smtClean="0">
                <a:latin typeface="+mn-lt"/>
                <a:ea typeface="+mn-ea"/>
                <a:cs typeface="+mn-cs"/>
              </a:rPr>
              <a:t> </a:t>
            </a:r>
            <a:r>
              <a:rPr lang="de-DE" sz="3200" dirty="0" smtClean="0">
                <a:latin typeface="+mn-lt"/>
                <a:ea typeface="+mn-ea"/>
                <a:cs typeface="+mn-cs"/>
              </a:rPr>
              <a:t>in den Blick und basiert so auf klimadidaktischen </a:t>
            </a:r>
            <a:r>
              <a:rPr lang="de-DE" sz="3200" dirty="0">
                <a:latin typeface="+mn-lt"/>
                <a:ea typeface="+mn-ea"/>
                <a:cs typeface="+mn-cs"/>
              </a:rPr>
              <a:t>Prinzipien: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092851" y="3836092"/>
            <a:ext cx="3697987" cy="26776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Schwerpunkt der Referenzaufgabe und Lernsequenz liegt </a:t>
            </a:r>
          </a:p>
          <a:p>
            <a:r>
              <a:rPr lang="de-DE" sz="2400" dirty="0"/>
              <a:t>a</a:t>
            </a:r>
            <a:r>
              <a:rPr lang="de-DE" sz="2400" dirty="0" smtClean="0"/>
              <a:t>uf  </a:t>
            </a:r>
            <a:r>
              <a:rPr lang="de-DE" sz="2400" dirty="0" err="1" smtClean="0"/>
              <a:t>public</a:t>
            </a:r>
            <a:r>
              <a:rPr lang="de-DE" sz="2400" dirty="0" smtClean="0"/>
              <a:t> </a:t>
            </a:r>
            <a:r>
              <a:rPr lang="de-DE" sz="2400" dirty="0" err="1" smtClean="0"/>
              <a:t>sphere</a:t>
            </a:r>
            <a:r>
              <a:rPr lang="de-DE" sz="2400" dirty="0" smtClean="0"/>
              <a:t> </a:t>
            </a:r>
            <a:r>
              <a:rPr lang="de-DE" sz="2400" dirty="0" err="1" smtClean="0"/>
              <a:t>actions</a:t>
            </a:r>
            <a:r>
              <a:rPr lang="de-DE" sz="2400" dirty="0" smtClean="0"/>
              <a:t>, d.h. auf </a:t>
            </a:r>
            <a:r>
              <a:rPr lang="de-DE" sz="2400" b="1" dirty="0" smtClean="0"/>
              <a:t>Veränderung von gesellschaftlichen Strukturen</a:t>
            </a:r>
            <a:r>
              <a:rPr lang="de-DE" sz="2400" dirty="0"/>
              <a:t>.</a:t>
            </a:r>
            <a:r>
              <a:rPr lang="de-DE" sz="2400" dirty="0" smtClean="0"/>
              <a:t> </a:t>
            </a:r>
          </a:p>
        </p:txBody>
      </p:sp>
      <p:sp>
        <p:nvSpPr>
          <p:cNvPr id="7" name="Rechteck 6"/>
          <p:cNvSpPr/>
          <p:nvPr/>
        </p:nvSpPr>
        <p:spPr>
          <a:xfrm>
            <a:off x="1367647" y="4448547"/>
            <a:ext cx="2705589" cy="35792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5786120" y="497100"/>
            <a:ext cx="483108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Gesichertes Wissen aus der Klimaforschung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203700" y="159810"/>
            <a:ext cx="659096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Fehlvorstellungen überwinden, Urteilskompetenz durch Basisfakten</a:t>
            </a:r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5786120" y="5933835"/>
            <a:ext cx="863144" cy="336336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1499349" y="5183989"/>
            <a:ext cx="1469482" cy="303238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8640950" y="4986067"/>
            <a:ext cx="2844800" cy="372837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Pfeil nach rechts 5"/>
          <p:cNvSpPr/>
          <p:nvPr/>
        </p:nvSpPr>
        <p:spPr>
          <a:xfrm rot="10800000">
            <a:off x="6923314" y="4986067"/>
            <a:ext cx="985652" cy="501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553080" y="6270171"/>
            <a:ext cx="1774484" cy="392788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77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669" y="1050593"/>
            <a:ext cx="4838700" cy="1311607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2500" dirty="0" smtClean="0">
                <a:latin typeface="+mn-lt"/>
                <a:ea typeface="+mn-ea"/>
                <a:cs typeface="+mn-cs"/>
              </a:rPr>
              <a:t>Erfahrene Lehrpersonen </a:t>
            </a:r>
            <a:r>
              <a:rPr lang="de-DE" sz="2500" dirty="0">
                <a:latin typeface="+mn-lt"/>
                <a:ea typeface="+mn-ea"/>
                <a:cs typeface="+mn-cs"/>
              </a:rPr>
              <a:t>können die Referenzaufgabe einer Lernsequenz lösen. </a:t>
            </a:r>
            <a:r>
              <a:rPr lang="de-DE" sz="2500" dirty="0" smtClean="0">
                <a:latin typeface="+mn-lt"/>
                <a:ea typeface="+mn-ea"/>
                <a:cs typeface="+mn-cs"/>
              </a:rPr>
              <a:t>(Fraefel 2023)</a:t>
            </a:r>
            <a:endParaRPr lang="de-DE" sz="250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730369" y="2564517"/>
            <a:ext cx="48387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2400" dirty="0" smtClean="0"/>
              <a:t>Welche </a:t>
            </a:r>
            <a:r>
              <a:rPr lang="de-DE" sz="2400" b="1" dirty="0" smtClean="0"/>
              <a:t>Strukturveränderungen</a:t>
            </a:r>
            <a:r>
              <a:rPr lang="de-DE" sz="2400" dirty="0" smtClean="0"/>
              <a:t>, </a:t>
            </a:r>
          </a:p>
          <a:p>
            <a:pPr marL="514350" lvl="0" indent="-514350">
              <a:spcBef>
                <a:spcPts val="600"/>
              </a:spcBef>
              <a:buFont typeface="+mj-lt"/>
              <a:buAutoNum type="romanUcPeriod"/>
            </a:pPr>
            <a:r>
              <a:rPr lang="de-DE" sz="2400" dirty="0" smtClean="0"/>
              <a:t>… zeigt eigentlich der </a:t>
            </a:r>
            <a:r>
              <a:rPr lang="de-DE" sz="2400" b="1" dirty="0" smtClean="0"/>
              <a:t>Film</a:t>
            </a:r>
            <a:r>
              <a:rPr lang="de-DE" sz="2400" dirty="0" smtClean="0"/>
              <a:t>,</a:t>
            </a:r>
            <a:r>
              <a:rPr lang="de-DE" sz="2400" b="1" dirty="0" smtClean="0"/>
              <a:t> </a:t>
            </a:r>
            <a:r>
              <a:rPr lang="de-DE" sz="2400" dirty="0" smtClean="0"/>
              <a:t>über den ich mit </a:t>
            </a:r>
            <a:r>
              <a:rPr lang="de-DE" sz="2400" dirty="0" err="1" smtClean="0"/>
              <a:t>SuS</a:t>
            </a:r>
            <a:r>
              <a:rPr lang="de-DE" sz="2400" dirty="0" smtClean="0"/>
              <a:t> sprechen will?</a:t>
            </a:r>
          </a:p>
          <a:p>
            <a:pPr marL="514350" lvl="0" indent="-514350">
              <a:spcBef>
                <a:spcPts val="600"/>
              </a:spcBef>
              <a:buFont typeface="+mj-lt"/>
              <a:buAutoNum type="romanUcPeriod"/>
            </a:pPr>
            <a:r>
              <a:rPr lang="de-DE" sz="2400" dirty="0" smtClean="0"/>
              <a:t>… werden in öffentlichen Debatten </a:t>
            </a:r>
            <a:r>
              <a:rPr lang="de-DE" sz="2400" b="1" dirty="0" smtClean="0"/>
              <a:t>kontrovers diskutiert*</a:t>
            </a:r>
            <a:r>
              <a:rPr lang="de-DE" sz="2400" dirty="0" smtClean="0"/>
              <a:t>?</a:t>
            </a:r>
          </a:p>
          <a:p>
            <a:pPr marL="514350" lvl="0" indent="-514350">
              <a:spcBef>
                <a:spcPts val="600"/>
              </a:spcBef>
              <a:buFont typeface="+mj-lt"/>
              <a:buAutoNum type="romanUcPeriod"/>
            </a:pPr>
            <a:r>
              <a:rPr lang="de-DE" sz="2400" dirty="0" smtClean="0"/>
              <a:t>… können von </a:t>
            </a:r>
            <a:r>
              <a:rPr lang="de-DE" sz="2400" dirty="0" err="1" smtClean="0"/>
              <a:t>SuS</a:t>
            </a:r>
            <a:r>
              <a:rPr lang="de-DE" sz="2400" dirty="0" smtClean="0"/>
              <a:t> durch Engagement beeinflusst </a:t>
            </a:r>
            <a:br>
              <a:rPr lang="de-DE" sz="2400" dirty="0" smtClean="0"/>
            </a:br>
            <a:r>
              <a:rPr lang="de-DE" sz="2400" dirty="0" smtClean="0"/>
              <a:t>werden?</a:t>
            </a:r>
          </a:p>
          <a:p>
            <a:pPr lvl="0">
              <a:spcBef>
                <a:spcPts val="600"/>
              </a:spcBef>
            </a:pPr>
            <a:r>
              <a:rPr lang="de-DE" sz="1600" dirty="0" smtClean="0"/>
              <a:t>(*) und </a:t>
            </a:r>
            <a:r>
              <a:rPr lang="de-DE" sz="1600" dirty="0"/>
              <a:t>sollten deshalb von </a:t>
            </a:r>
            <a:r>
              <a:rPr lang="de-DE" sz="1600" dirty="0" err="1"/>
              <a:t>SuS</a:t>
            </a:r>
            <a:r>
              <a:rPr lang="de-DE" sz="1600" dirty="0"/>
              <a:t> „wissenschafts-fundiert beurteilt“ werden </a:t>
            </a:r>
            <a:r>
              <a:rPr lang="de-DE" sz="1600" dirty="0" smtClean="0"/>
              <a:t>können.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469F1D0-EA10-6619-13C1-82D50292B90B}"/>
              </a:ext>
            </a:extLst>
          </p:cNvPr>
          <p:cNvSpPr txBox="1"/>
          <p:nvPr/>
        </p:nvSpPr>
        <p:spPr>
          <a:xfrm>
            <a:off x="5942562" y="1887408"/>
            <a:ext cx="6122438" cy="278537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de-DE" sz="2500" dirty="0" smtClean="0"/>
              <a:t>Tauschen Sie sich zu </a:t>
            </a:r>
            <a:r>
              <a:rPr lang="de-DE" sz="2500" dirty="0"/>
              <a:t>zweit (15 Min</a:t>
            </a:r>
            <a:r>
              <a:rPr lang="de-DE" sz="2500" dirty="0" smtClean="0"/>
              <a:t>.) und dann im </a:t>
            </a:r>
            <a:r>
              <a:rPr lang="de-DE" sz="2500" dirty="0"/>
              <a:t>Plenum (15 Min</a:t>
            </a:r>
            <a:r>
              <a:rPr lang="de-DE" sz="2500" dirty="0" smtClean="0"/>
              <a:t>.) über die Fragen I-III aus. </a:t>
            </a:r>
          </a:p>
          <a:p>
            <a:pPr>
              <a:spcBef>
                <a:spcPts val="1000"/>
              </a:spcBef>
            </a:pPr>
            <a:r>
              <a:rPr lang="de-DE" sz="2500" dirty="0" smtClean="0"/>
              <a:t>Notieren Sie </a:t>
            </a:r>
            <a:r>
              <a:rPr lang="de-DE" sz="2500" dirty="0"/>
              <a:t>dann für sich, worauf Sie im </a:t>
            </a:r>
            <a:r>
              <a:rPr lang="de-DE" sz="2500" dirty="0" smtClean="0"/>
              <a:t>Gespräch über den Film achten wollen.</a:t>
            </a:r>
          </a:p>
          <a:p>
            <a:pPr>
              <a:spcBef>
                <a:spcPts val="1000"/>
              </a:spcBef>
            </a:pPr>
            <a:endParaRPr lang="de-DE" sz="2500" dirty="0"/>
          </a:p>
          <a:p>
            <a:pPr>
              <a:spcBef>
                <a:spcPts val="1000"/>
              </a:spcBef>
            </a:pPr>
            <a:endParaRPr lang="de-DE" sz="2500" dirty="0"/>
          </a:p>
        </p:txBody>
      </p:sp>
      <p:sp>
        <p:nvSpPr>
          <p:cNvPr id="10" name="Textfeld 9"/>
          <p:cNvSpPr txBox="1"/>
          <p:nvPr/>
        </p:nvSpPr>
        <p:spPr>
          <a:xfrm>
            <a:off x="7277100" y="5118100"/>
            <a:ext cx="85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/>
              <a:t>PPT -&gt;</a:t>
            </a:r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0940" y="4725281"/>
            <a:ext cx="2132719" cy="213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49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 animBg="1"/>
      <p:bldP spid="10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2559</Words>
  <Application>Microsoft Office PowerPoint</Application>
  <PresentationFormat>Breitbild</PresentationFormat>
  <Paragraphs>196</Paragraphs>
  <Slides>29</Slides>
  <Notes>27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29</vt:i4>
      </vt:variant>
    </vt:vector>
  </HeadingPairs>
  <TitlesOfParts>
    <vt:vector size="38" baseType="lpstr">
      <vt:lpstr>Arial</vt:lpstr>
      <vt:lpstr>Calibri</vt:lpstr>
      <vt:lpstr>Calibri Light</vt:lpstr>
      <vt:lpstr>Roboto</vt:lpstr>
      <vt:lpstr>Times New Roman</vt:lpstr>
      <vt:lpstr>Wingdings</vt:lpstr>
      <vt:lpstr>Office</vt:lpstr>
      <vt:lpstr>1_Benutzerdefiniertes Design</vt:lpstr>
      <vt:lpstr>Benutzerdefiniertes Design</vt:lpstr>
      <vt:lpstr>PowerPoint-Präsentation</vt:lpstr>
      <vt:lpstr>PowerPoint-Präsentation</vt:lpstr>
      <vt:lpstr>1. Fehlvorstellungen</vt:lpstr>
      <vt:lpstr>2. Urteilskompetenz …</vt:lpstr>
      <vt:lpstr>… durch welche Basisfakten?</vt:lpstr>
      <vt:lpstr>PowerPoint-Präsentation</vt:lpstr>
      <vt:lpstr>PowerPoint-Präsentation</vt:lpstr>
      <vt:lpstr>Die Referenzaufgabe nimmt public sphere actions in den Blick und basiert so auf klimadidaktischen Prinzipien:</vt:lpstr>
      <vt:lpstr>Erfahrene Lehrpersonen können die Referenzaufgabe einer Lernsequenz lösen. (Fraefel 2023)</vt:lpstr>
      <vt:lpstr>PowerPoint-Präsentation</vt:lpstr>
      <vt:lpstr>Anhang</vt:lpstr>
      <vt:lpstr>Anhang</vt:lpstr>
      <vt:lpstr>Anhang</vt:lpstr>
      <vt:lpstr>Anhang</vt:lpstr>
      <vt:lpstr>Anhang</vt:lpstr>
      <vt:lpstr>Anhang</vt:lpstr>
      <vt:lpstr>Anhang</vt:lpstr>
      <vt:lpstr>Anhang</vt:lpstr>
      <vt:lpstr>Nutzen Sie KI bei der Planung! </vt:lpstr>
      <vt:lpstr>Nutzen Sie KI bei der Planung! </vt:lpstr>
      <vt:lpstr>Nutzen Sie KI bei der Planung! </vt:lpstr>
      <vt:lpstr>Nutzen Sie KI bei der Planung! </vt:lpstr>
      <vt:lpstr>Nutzen Sie KI bei der Planung! </vt:lpstr>
      <vt:lpstr>Nutzen Sie KI bei der Planung! </vt:lpstr>
      <vt:lpstr>Nutzen Sie KI bei der Planung! </vt:lpstr>
      <vt:lpstr>Nutzen Sie KI bei der Planung! </vt:lpstr>
      <vt:lpstr>Nutzen Sie KI bei der Planung! </vt:lpstr>
      <vt:lpstr>Nutzen Sie KI bei der Planung! </vt:lpstr>
      <vt:lpstr>Nutzen Sie KI bei der Planung! </vt:lpstr>
    </vt:vector>
  </TitlesOfParts>
  <Company>Land Hessen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Schröder, Dr. Achim (LA Wi)</dc:creator>
  <cp:lastModifiedBy>Schröder, Dr. Achim (LA Wi)</cp:lastModifiedBy>
  <cp:revision>251</cp:revision>
  <dcterms:created xsi:type="dcterms:W3CDTF">2023-09-13T17:58:20Z</dcterms:created>
  <dcterms:modified xsi:type="dcterms:W3CDTF">2024-09-17T21:07:49Z</dcterms:modified>
</cp:coreProperties>
</file>