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1" r:id="rId3"/>
  </p:sldMasterIdLst>
  <p:notesMasterIdLst>
    <p:notesMasterId r:id="rId33"/>
  </p:notesMasterIdLst>
  <p:sldIdLst>
    <p:sldId id="256" r:id="rId4"/>
    <p:sldId id="300" r:id="rId5"/>
    <p:sldId id="306" r:id="rId6"/>
    <p:sldId id="307" r:id="rId7"/>
    <p:sldId id="313" r:id="rId8"/>
    <p:sldId id="312" r:id="rId9"/>
    <p:sldId id="314" r:id="rId10"/>
    <p:sldId id="295" r:id="rId11"/>
    <p:sldId id="308" r:id="rId12"/>
    <p:sldId id="323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röder, Dr. Achim (LA Wi)" initials="SDA(W" lastIdx="0" clrIdx="0">
    <p:extLst>
      <p:ext uri="{19B8F6BF-5375-455C-9EA6-DF929625EA0E}">
        <p15:presenceInfo xmlns:p15="http://schemas.microsoft.com/office/powerpoint/2012/main" userId="Schröder, Dr. Achim (LA W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78796" autoAdjust="0"/>
  </p:normalViewPr>
  <p:slideViewPr>
    <p:cSldViewPr snapToGrid="0">
      <p:cViewPr varScale="1">
        <p:scale>
          <a:sx n="54" d="100"/>
          <a:sy n="54" d="100"/>
        </p:scale>
        <p:origin x="107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19EE7-1352-4659-9BB8-17ED1F873175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3E6A3-2275-4825-85B1-A50CA1B409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Wenn man mehr Vorbereitungszeit als Ihnen zur Verfügung steht hat, würde man im Einstiegsgespräch über den Film und in der Lernsequenz zwei Prinzipien der Klimadidaktik berücksichtigen: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0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4072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581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990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010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2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117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354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133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938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57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0088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33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63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6252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594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403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37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089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12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31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324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86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Denn: …  Vor</a:t>
            </a:r>
            <a:r>
              <a:rPr lang="de-DE" baseline="0" dirty="0" smtClean="0"/>
              <a:t> welche Herausforderung stellen wir die neuen Kolleg*innen?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36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867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Windkraftausbau in meiner Region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Kohleausstieg in 2030 oder später oder früher? Atomkraftwerke abschalten oder neu bauen?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Tempolimit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autofreie Innenstädte ja/nein?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CO2-Steuer erhöhen?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70C0"/>
                </a:solidFill>
              </a:rPr>
              <a:t>Kernfusion fördern und auf Innovationen hoffen?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Klimageld einführen? 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Wasserstoffmobilität fördern? Wärmepumpenpflicht statt neue Gasheizung?</a:t>
            </a:r>
            <a:br>
              <a:rPr lang="de-DE" dirty="0" smtClean="0">
                <a:solidFill>
                  <a:srgbClr val="0070C0"/>
                </a:solidFill>
              </a:rPr>
            </a:br>
            <a:r>
              <a:rPr lang="de-DE" dirty="0" smtClean="0">
                <a:solidFill>
                  <a:srgbClr val="0070C0"/>
                </a:solidFill>
              </a:rPr>
              <a:t>usw.</a:t>
            </a:r>
            <a:r>
              <a:rPr lang="de-DE" sz="1000" dirty="0" smtClean="0"/>
              <a:t> </a:t>
            </a:r>
            <a:endParaRPr lang="de-DE" altLang="de-DE" sz="1000" dirty="0" smtClean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3E6A3-2275-4825-85B1-A50CA1B4097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8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105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05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186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319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49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66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486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2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8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50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9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5840" y="868222"/>
            <a:ext cx="10515600" cy="72087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96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76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043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09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320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63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490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12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786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4222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9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64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375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21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28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14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52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410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0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0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978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84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969818"/>
            <a:ext cx="10515600" cy="720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92BB-D48D-4CDD-9901-1155052507CA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7E57-12B1-4A5C-837D-FFB6F9A98F5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bject 27"/>
          <p:cNvSpPr/>
          <p:nvPr userDrawn="1"/>
        </p:nvSpPr>
        <p:spPr>
          <a:xfrm>
            <a:off x="10889673" y="230188"/>
            <a:ext cx="952357" cy="14160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1"/>
          <p:cNvSpPr txBox="1"/>
          <p:nvPr userDrawn="1"/>
        </p:nvSpPr>
        <p:spPr>
          <a:xfrm>
            <a:off x="838200" y="248933"/>
            <a:ext cx="3554417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Hessische</a:t>
            </a:r>
            <a:r>
              <a:rPr sz="1400" b="1" spc="1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sz="1400" b="1" spc="-5" dirty="0" err="1">
                <a:solidFill>
                  <a:srgbClr val="003695"/>
                </a:solidFill>
                <a:latin typeface="Arial"/>
                <a:cs typeface="Arial"/>
              </a:rPr>
              <a:t>Lehrkräfteakademie</a:t>
            </a:r>
            <a:endParaRPr lang="de-DE" sz="1400" b="1" spc="-5" dirty="0">
              <a:solidFill>
                <a:srgbClr val="003695"/>
              </a:solidFill>
              <a:latin typeface="Arial"/>
              <a:cs typeface="Arial"/>
            </a:endParaRPr>
          </a:p>
          <a:p>
            <a:pPr marL="12700">
              <a:spcBef>
                <a:spcPts val="100"/>
              </a:spcBef>
            </a:pP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Studienseminar für Gymnasien</a:t>
            </a:r>
            <a:r>
              <a:rPr lang="de-DE" sz="1400" dirty="0">
                <a:solidFill>
                  <a:srgbClr val="003695"/>
                </a:solidFill>
                <a:latin typeface="Arial"/>
                <a:cs typeface="Arial"/>
              </a:rPr>
              <a:t> </a:t>
            </a:r>
            <a:r>
              <a:rPr lang="de-DE" sz="1400" spc="-5" dirty="0">
                <a:solidFill>
                  <a:srgbClr val="003695"/>
                </a:solidFill>
                <a:latin typeface="Arial"/>
                <a:cs typeface="Arial"/>
              </a:rPr>
              <a:t>Bad Vilbel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" name="object 2"/>
          <p:cNvSpPr/>
          <p:nvPr userDrawn="1"/>
        </p:nvSpPr>
        <p:spPr>
          <a:xfrm>
            <a:off x="3176" y="333375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/>
          <p:cNvSpPr/>
          <p:nvPr userDrawn="1"/>
        </p:nvSpPr>
        <p:spPr>
          <a:xfrm>
            <a:off x="3176" y="925512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4"/>
          <p:cNvSpPr/>
          <p:nvPr userDrawn="1"/>
        </p:nvSpPr>
        <p:spPr>
          <a:xfrm>
            <a:off x="1591" y="1517650"/>
            <a:ext cx="287655" cy="287655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0" y="0"/>
                </a:moveTo>
                <a:lnTo>
                  <a:pt x="287333" y="0"/>
                </a:lnTo>
                <a:lnTo>
                  <a:pt x="287333" y="287338"/>
                </a:lnTo>
                <a:lnTo>
                  <a:pt x="0" y="287338"/>
                </a:lnTo>
                <a:lnTo>
                  <a:pt x="0" y="0"/>
                </a:lnTo>
                <a:close/>
              </a:path>
            </a:pathLst>
          </a:custGeom>
          <a:ln w="9527">
            <a:solidFill>
              <a:srgbClr val="DB2F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5"/>
          <p:cNvGrpSpPr/>
          <p:nvPr userDrawn="1"/>
        </p:nvGrpSpPr>
        <p:grpSpPr>
          <a:xfrm>
            <a:off x="-4764" y="2105023"/>
            <a:ext cx="297180" cy="297180"/>
            <a:chOff x="-4764" y="2105023"/>
            <a:chExt cx="297180" cy="297180"/>
          </a:xfrm>
        </p:grpSpPr>
        <p:sp>
          <p:nvSpPr>
            <p:cNvPr id="13" name="object 6"/>
            <p:cNvSpPr/>
            <p:nvPr/>
          </p:nvSpPr>
          <p:spPr>
            <a:xfrm>
              <a:off x="0" y="2109786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38"/>
                  </a:lnTo>
                  <a:lnTo>
                    <a:pt x="287333" y="287338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/>
            <p:cNvSpPr/>
            <p:nvPr/>
          </p:nvSpPr>
          <p:spPr>
            <a:xfrm>
              <a:off x="0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38"/>
                  </a:lnTo>
                  <a:lnTo>
                    <a:pt x="0" y="287338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2"/>
          <p:cNvGrpSpPr/>
          <p:nvPr userDrawn="1"/>
        </p:nvGrpSpPr>
        <p:grpSpPr>
          <a:xfrm>
            <a:off x="-1587" y="328610"/>
            <a:ext cx="297180" cy="297180"/>
            <a:chOff x="-1587" y="328610"/>
            <a:chExt cx="297180" cy="297180"/>
          </a:xfrm>
        </p:grpSpPr>
        <p:sp>
          <p:nvSpPr>
            <p:cNvPr id="16" name="object 13"/>
            <p:cNvSpPr/>
            <p:nvPr/>
          </p:nvSpPr>
          <p:spPr>
            <a:xfrm>
              <a:off x="3176" y="333385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/>
            <p:cNvSpPr/>
            <p:nvPr/>
          </p:nvSpPr>
          <p:spPr>
            <a:xfrm>
              <a:off x="3176" y="33337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5"/>
          <p:cNvGrpSpPr/>
          <p:nvPr userDrawn="1"/>
        </p:nvGrpSpPr>
        <p:grpSpPr>
          <a:xfrm>
            <a:off x="-1587" y="920748"/>
            <a:ext cx="297180" cy="297180"/>
            <a:chOff x="-1587" y="920748"/>
            <a:chExt cx="297180" cy="297180"/>
          </a:xfrm>
        </p:grpSpPr>
        <p:sp>
          <p:nvSpPr>
            <p:cNvPr id="19" name="object 16"/>
            <p:cNvSpPr/>
            <p:nvPr/>
          </p:nvSpPr>
          <p:spPr>
            <a:xfrm>
              <a:off x="3176" y="92551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/>
            <p:cNvSpPr/>
            <p:nvPr/>
          </p:nvSpPr>
          <p:spPr>
            <a:xfrm>
              <a:off x="3176" y="925512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8"/>
          <p:cNvGrpSpPr/>
          <p:nvPr userDrawn="1"/>
        </p:nvGrpSpPr>
        <p:grpSpPr>
          <a:xfrm>
            <a:off x="-1587" y="1512886"/>
            <a:ext cx="297180" cy="297180"/>
            <a:chOff x="-1587" y="1512886"/>
            <a:chExt cx="297180" cy="297180"/>
          </a:xfrm>
        </p:grpSpPr>
        <p:sp>
          <p:nvSpPr>
            <p:cNvPr id="22" name="object 19"/>
            <p:cNvSpPr/>
            <p:nvPr/>
          </p:nvSpPr>
          <p:spPr>
            <a:xfrm>
              <a:off x="3176" y="151764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/>
            <p:cNvSpPr/>
            <p:nvPr/>
          </p:nvSpPr>
          <p:spPr>
            <a:xfrm>
              <a:off x="3176" y="1517650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1"/>
          <p:cNvGrpSpPr/>
          <p:nvPr userDrawn="1"/>
        </p:nvGrpSpPr>
        <p:grpSpPr>
          <a:xfrm>
            <a:off x="-1587" y="2105023"/>
            <a:ext cx="297180" cy="297180"/>
            <a:chOff x="-1587" y="2105023"/>
            <a:chExt cx="297180" cy="297180"/>
          </a:xfrm>
        </p:grpSpPr>
        <p:sp>
          <p:nvSpPr>
            <p:cNvPr id="25" name="object 22"/>
            <p:cNvSpPr/>
            <p:nvPr/>
          </p:nvSpPr>
          <p:spPr>
            <a:xfrm>
              <a:off x="3176" y="2109784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287333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7333" y="287340"/>
                  </a:lnTo>
                  <a:lnTo>
                    <a:pt x="287333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3"/>
            <p:cNvSpPr/>
            <p:nvPr/>
          </p:nvSpPr>
          <p:spPr>
            <a:xfrm>
              <a:off x="3176" y="2109787"/>
              <a:ext cx="287655" cy="287655"/>
            </a:xfrm>
            <a:custGeom>
              <a:avLst/>
              <a:gdLst/>
              <a:ahLst/>
              <a:cxnLst/>
              <a:rect l="l" t="t" r="r" b="b"/>
              <a:pathLst>
                <a:path w="287655" h="287655">
                  <a:moveTo>
                    <a:pt x="0" y="0"/>
                  </a:moveTo>
                  <a:lnTo>
                    <a:pt x="287333" y="0"/>
                  </a:lnTo>
                  <a:lnTo>
                    <a:pt x="287333" y="287340"/>
                  </a:lnTo>
                  <a:lnTo>
                    <a:pt x="0" y="287340"/>
                  </a:lnTo>
                  <a:lnTo>
                    <a:pt x="0" y="0"/>
                  </a:lnTo>
                  <a:close/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4"/>
          <p:cNvGrpSpPr/>
          <p:nvPr userDrawn="1"/>
        </p:nvGrpSpPr>
        <p:grpSpPr>
          <a:xfrm>
            <a:off x="-4763" y="2697160"/>
            <a:ext cx="294005" cy="297180"/>
            <a:chOff x="-4763" y="2697160"/>
            <a:chExt cx="294005" cy="297180"/>
          </a:xfrm>
        </p:grpSpPr>
        <p:sp>
          <p:nvSpPr>
            <p:cNvPr id="28" name="object 25"/>
            <p:cNvSpPr/>
            <p:nvPr/>
          </p:nvSpPr>
          <p:spPr>
            <a:xfrm>
              <a:off x="0" y="2701922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284156" y="0"/>
                  </a:moveTo>
                  <a:lnTo>
                    <a:pt x="0" y="0"/>
                  </a:lnTo>
                  <a:lnTo>
                    <a:pt x="0" y="287340"/>
                  </a:lnTo>
                  <a:lnTo>
                    <a:pt x="284156" y="287340"/>
                  </a:lnTo>
                  <a:lnTo>
                    <a:pt x="284156" y="0"/>
                  </a:lnTo>
                  <a:close/>
                </a:path>
              </a:pathLst>
            </a:custGeom>
            <a:solidFill>
              <a:srgbClr val="DB2F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/>
            <p:cNvSpPr/>
            <p:nvPr/>
          </p:nvSpPr>
          <p:spPr>
            <a:xfrm>
              <a:off x="0" y="2701924"/>
              <a:ext cx="284480" cy="287655"/>
            </a:xfrm>
            <a:custGeom>
              <a:avLst/>
              <a:gdLst/>
              <a:ahLst/>
              <a:cxnLst/>
              <a:rect l="l" t="t" r="r" b="b"/>
              <a:pathLst>
                <a:path w="284480" h="287655">
                  <a:moveTo>
                    <a:pt x="0" y="0"/>
                  </a:moveTo>
                  <a:lnTo>
                    <a:pt x="284156" y="0"/>
                  </a:lnTo>
                  <a:lnTo>
                    <a:pt x="284156" y="287340"/>
                  </a:lnTo>
                  <a:lnTo>
                    <a:pt x="0" y="287340"/>
                  </a:lnTo>
                </a:path>
              </a:pathLst>
            </a:custGeom>
            <a:ln w="9527">
              <a:solidFill>
                <a:srgbClr val="DB2F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849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31C8-BEFD-4D92-B86F-239BFA6F6441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B679D-700C-4C0F-B24D-8A55A6A6F4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4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2776-5649-40E6-B230-91343F44802D}" type="datetimeFigureOut">
              <a:rPr lang="de-DE" smtClean="0"/>
              <a:t>30.04.2024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B699-3D36-4A4D-88C1-94CFA38B6D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s-bv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contributed-most-global-co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hyperlink" Target="https://www.pik-potsdam.de/de/aktuelles/nachrichten/risiko-des-ueberschreitens-mehrerer-klima-kipppunkte-steigt-bei-einer-globalen-erwaermung-von-mehr-als-1-5deg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utsches-klima-konsortium.de/de/basisfakten.html" TargetMode="External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t1p.de/klib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limafakten.de/kommunikation/politik-der-blinde-fleck-der-klimabildung" TargetMode="External"/><Relationship Id="rId5" Type="http://schemas.openxmlformats.org/officeDocument/2006/relationships/hyperlink" Target="https://www.klimafakten.de/glossar/letter_i#ipcc" TargetMode="External"/><Relationship Id="rId4" Type="http://schemas.openxmlformats.org/officeDocument/2006/relationships/hyperlink" Target="https://www.klimafakten.de/glossar/letter_1#grad-limi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15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limawandel-rlp.de/de/daten-und-fakten/klimawandel-global/kohlendioxid-in-der-atmosphaer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5" Type="http://schemas.openxmlformats.org/officeDocument/2006/relationships/slide" Target="slide18.xml"/><Relationship Id="rId4" Type="http://schemas.openxmlformats.org/officeDocument/2006/relationships/hyperlink" Target="http://www.t1p.de/eichberg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/>
          <p:cNvSpPr txBox="1"/>
          <p:nvPr/>
        </p:nvSpPr>
        <p:spPr>
          <a:xfrm>
            <a:off x="804024" y="1056871"/>
            <a:ext cx="10956176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>
              <a:tabLst>
                <a:tab pos="3239770" algn="l"/>
              </a:tabLst>
            </a:pPr>
            <a:r>
              <a:rPr lang="de-DE" sz="4800" dirty="0" smtClean="0"/>
              <a:t>Prinzipien der Klimadidaktik</a:t>
            </a:r>
            <a:endParaRPr lang="de-DE" sz="3200" dirty="0" smtClean="0"/>
          </a:p>
          <a:p>
            <a:pPr marL="3810">
              <a:tabLst>
                <a:tab pos="3239770" algn="l"/>
              </a:tabLst>
            </a:pPr>
            <a:endParaRPr lang="de-DE" sz="2000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651987" y="1791259"/>
            <a:ext cx="10365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In der Klimadidaktik </a:t>
            </a:r>
            <a:r>
              <a:rPr lang="de-DE" sz="3200" dirty="0"/>
              <a:t>geht es darum</a:t>
            </a:r>
            <a:r>
              <a:rPr lang="de-DE" sz="3200" dirty="0" smtClean="0"/>
              <a:t>,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1987" y="2107125"/>
            <a:ext cx="1098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/>
              <a:t>1. </a:t>
            </a:r>
            <a:r>
              <a:rPr lang="de-DE" sz="3200" b="1" dirty="0" smtClean="0"/>
              <a:t>Fehlvorstellungen</a:t>
            </a:r>
            <a:r>
              <a:rPr lang="de-DE" sz="3200" dirty="0" smtClean="0"/>
              <a:t> zu überwinden,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51987" y="2748917"/>
            <a:ext cx="101100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2. </a:t>
            </a:r>
            <a:r>
              <a:rPr lang="de-DE" sz="3200" b="1" dirty="0" smtClean="0"/>
              <a:t>Urteilskompetenz</a:t>
            </a:r>
            <a:r>
              <a:rPr lang="de-DE" sz="3200" dirty="0" smtClean="0"/>
              <a:t> </a:t>
            </a:r>
            <a:r>
              <a:rPr lang="de-DE" sz="3200" dirty="0"/>
              <a:t>durch Basisfakten zu </a:t>
            </a:r>
            <a:r>
              <a:rPr lang="de-DE" sz="3200" dirty="0" smtClean="0"/>
              <a:t>vermitteln (dabei</a:t>
            </a:r>
          </a:p>
          <a:p>
            <a:r>
              <a:rPr lang="de-DE" sz="3200" dirty="0"/>
              <a:t> </a:t>
            </a:r>
            <a:r>
              <a:rPr lang="de-DE" sz="3200" dirty="0" smtClean="0"/>
              <a:t>    ggf. </a:t>
            </a:r>
            <a:r>
              <a:rPr lang="de-DE" sz="3200" b="1" dirty="0" smtClean="0"/>
              <a:t>Kontroversen</a:t>
            </a:r>
            <a:r>
              <a:rPr lang="de-DE" sz="3200" dirty="0" smtClean="0"/>
              <a:t> </a:t>
            </a:r>
            <a:r>
              <a:rPr lang="de-DE" sz="3200" dirty="0"/>
              <a:t>sichtbar zu </a:t>
            </a:r>
            <a:r>
              <a:rPr lang="de-DE" sz="3200" dirty="0" smtClean="0"/>
              <a:t>machen) und</a:t>
            </a:r>
            <a:endParaRPr lang="de-DE" sz="3200" dirty="0"/>
          </a:p>
          <a:p>
            <a:endParaRPr lang="de-DE" dirty="0"/>
          </a:p>
        </p:txBody>
      </p:sp>
      <p:sp>
        <p:nvSpPr>
          <p:cNvPr id="6" name="Inhaltsplatzhalter 3"/>
          <p:cNvSpPr txBox="1">
            <a:spLocks/>
          </p:cNvSpPr>
          <p:nvPr/>
        </p:nvSpPr>
        <p:spPr>
          <a:xfrm>
            <a:off x="3759200" y="4453175"/>
            <a:ext cx="6043977" cy="19595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altLang="de-DE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nach der Metastudie über die Wirksamkeit von Klimabildung von </a:t>
            </a:r>
            <a:r>
              <a:rPr lang="de-DE" altLang="de-DE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J.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Kranz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M.Schwichow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P.Breitenmoser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K.Niebert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Politik – Der blinde Fleck der Klimabildung, 2023.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Siehe auch Video auf </a:t>
            </a:r>
            <a:r>
              <a:rPr lang="de-DE" sz="2400" dirty="0" smtClean="0"/>
              <a:t> </a:t>
            </a:r>
            <a:r>
              <a:rPr lang="de-DE" sz="2400" dirty="0" smtClean="0">
                <a:hlinkClick r:id="rId3"/>
              </a:rPr>
              <a:t>http://sts-bv.de/blog/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3177" y="4381925"/>
            <a:ext cx="2388823" cy="2388823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9607151" y="6131811"/>
            <a:ext cx="392052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51987" y="3732899"/>
            <a:ext cx="9888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3</a:t>
            </a:r>
            <a:r>
              <a:rPr lang="de-DE" sz="3200" dirty="0" smtClean="0"/>
              <a:t>. wirksame </a:t>
            </a:r>
            <a:r>
              <a:rPr lang="de-DE" sz="3200" b="1" dirty="0" err="1" smtClean="0"/>
              <a:t>public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sphere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actions</a:t>
            </a:r>
            <a:r>
              <a:rPr lang="de-DE" sz="3200" dirty="0" smtClean="0"/>
              <a:t> in den Blick zu nehmen.</a:t>
            </a:r>
            <a:endParaRPr lang="de-DE" sz="32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9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30369" y="2438895"/>
            <a:ext cx="453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lvl="0">
              <a:spcBef>
                <a:spcPts val="600"/>
              </a:spcBef>
            </a:pPr>
            <a:r>
              <a:rPr lang="de-DE" sz="2400" dirty="0" smtClean="0"/>
              <a:t>(…)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 startAt="3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(nur) </a:t>
            </a:r>
            <a:br>
              <a:rPr lang="de-DE" sz="2400" dirty="0" smtClean="0"/>
            </a:br>
            <a:r>
              <a:rPr lang="de-DE" sz="2400" dirty="0" smtClean="0"/>
              <a:t>durch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public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sphere</a:t>
            </a:r>
            <a:r>
              <a:rPr lang="de-DE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5">
                    <a:lumMod val="50000"/>
                  </a:schemeClr>
                </a:solidFill>
              </a:rPr>
              <a:t>actions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beeinflusst werden?</a:t>
            </a:r>
          </a:p>
        </p:txBody>
      </p:sp>
      <p:sp>
        <p:nvSpPr>
          <p:cNvPr id="4" name="Rechteck 3"/>
          <p:cNvSpPr/>
          <p:nvPr/>
        </p:nvSpPr>
        <p:spPr>
          <a:xfrm>
            <a:off x="5070269" y="1854695"/>
            <a:ext cx="6781831" cy="4832092"/>
          </a:xfrm>
          <a:prstGeom prst="rect">
            <a:avLst/>
          </a:prstGeom>
          <a:solidFill>
            <a:srgbClr val="145184"/>
          </a:solidFill>
        </p:spPr>
        <p:txBody>
          <a:bodyPr wrap="square">
            <a:spAutoFit/>
          </a:bodyPr>
          <a:lstStyle/>
          <a:p>
            <a:pPr lvl="0"/>
            <a:r>
              <a:rPr lang="de-DE" sz="2200" b="1" dirty="0" smtClean="0">
                <a:solidFill>
                  <a:schemeClr val="bg1"/>
                </a:solidFill>
              </a:rPr>
              <a:t>III. Beispiele für „</a:t>
            </a:r>
            <a:r>
              <a:rPr lang="de-DE" sz="2200" b="1" dirty="0" err="1" smtClean="0">
                <a:solidFill>
                  <a:schemeClr val="bg1"/>
                </a:solidFill>
              </a:rPr>
              <a:t>public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sphere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r>
              <a:rPr lang="de-DE" sz="2200" b="1" dirty="0" err="1" smtClean="0">
                <a:solidFill>
                  <a:schemeClr val="bg1"/>
                </a:solidFill>
              </a:rPr>
              <a:t>actions</a:t>
            </a:r>
            <a:r>
              <a:rPr lang="de-DE" sz="2200" b="1" dirty="0" smtClean="0">
                <a:solidFill>
                  <a:schemeClr val="bg1"/>
                </a:solidFill>
              </a:rPr>
              <a:t>“-Forderungen, für die sich Jugendliche engagieren können </a:t>
            </a:r>
            <a:r>
              <a:rPr lang="de-DE" sz="2200" dirty="0" smtClean="0">
                <a:solidFill>
                  <a:schemeClr val="bg1"/>
                </a:solidFill>
              </a:rPr>
              <a:t>(u.a. nach </a:t>
            </a:r>
            <a:r>
              <a:rPr lang="de-DE" sz="2200" dirty="0" err="1" smtClean="0">
                <a:solidFill>
                  <a:schemeClr val="bg1"/>
                </a:solidFill>
              </a:rPr>
              <a:t>Schwichow</a:t>
            </a:r>
            <a:r>
              <a:rPr lang="de-DE" sz="2200" dirty="0" smtClean="0">
                <a:solidFill>
                  <a:schemeClr val="bg1"/>
                </a:solidFill>
              </a:rPr>
              <a:t>; </a:t>
            </a:r>
            <a:r>
              <a:rPr lang="de-DE" sz="2200" dirty="0" smtClean="0">
                <a:solidFill>
                  <a:schemeClr val="bg1"/>
                </a:solidFill>
                <a:hlinkClick r:id="rId3" action="ppaction://hlinksldjump"/>
              </a:rPr>
              <a:t>nutzen Sie auch KI!</a:t>
            </a:r>
            <a:r>
              <a:rPr lang="de-DE" sz="2200" dirty="0" smtClean="0">
                <a:solidFill>
                  <a:schemeClr val="bg1"/>
                </a:solidFill>
              </a:rPr>
              <a:t>):</a:t>
            </a:r>
            <a:endParaRPr lang="de-DE" sz="22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Neubau von sicheren Radwegen zu unserer Schule!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Ladesäulen für Elektroauto und –</a:t>
            </a:r>
            <a:r>
              <a:rPr lang="de-DE" sz="2200" dirty="0" err="1" smtClean="0">
                <a:solidFill>
                  <a:schemeClr val="bg1"/>
                </a:solidFill>
              </a:rPr>
              <a:t>räder</a:t>
            </a:r>
            <a:r>
              <a:rPr lang="de-DE" sz="2200" dirty="0" smtClean="0">
                <a:solidFill>
                  <a:schemeClr val="bg1"/>
                </a:solidFill>
              </a:rPr>
              <a:t> auf dem Schulgelände!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>
                <a:solidFill>
                  <a:schemeClr val="bg1"/>
                </a:solidFill>
              </a:rPr>
              <a:t>I</a:t>
            </a:r>
            <a:r>
              <a:rPr lang="de-DE" sz="2200" dirty="0" smtClean="0">
                <a:solidFill>
                  <a:schemeClr val="bg1"/>
                </a:solidFill>
              </a:rPr>
              <a:t>n unserer Region sollen mehr Windkraftanlagen </a:t>
            </a:r>
            <a:r>
              <a:rPr lang="de-DE" sz="2200" dirty="0">
                <a:solidFill>
                  <a:schemeClr val="bg1"/>
                </a:solidFill>
              </a:rPr>
              <a:t>gebaut </a:t>
            </a:r>
            <a:r>
              <a:rPr lang="de-DE" sz="2200" dirty="0" smtClean="0">
                <a:solidFill>
                  <a:schemeClr val="bg1"/>
                </a:solidFill>
              </a:rPr>
              <a:t>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durch Photovoltaikanlagen elektrifiziert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Unsere Schule soll nicht mit Gas, sondern mit einer Wärmepumpe beheizt werden!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1"/>
                </a:solidFill>
              </a:rPr>
              <a:t>In unserer Schulkantine soll klimaschonendes Essen angeboten werden!         usw.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4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868222"/>
            <a:ext cx="9746886" cy="565435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0617200" y="57531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 zu </a:t>
            </a:r>
          </a:p>
          <a:p>
            <a:r>
              <a:rPr lang="de-DE" dirty="0" smtClean="0">
                <a:hlinkClick r:id="rId4" action="ppaction://hlinksldjump"/>
              </a:rPr>
              <a:t>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6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40" y="1589092"/>
            <a:ext cx="9143484" cy="4560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9400" y="2449656"/>
            <a:ext cx="3125644" cy="312564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„mindestens </a:t>
            </a:r>
            <a:r>
              <a:rPr lang="de-DE" sz="2000" dirty="0"/>
              <a:t>60 </a:t>
            </a:r>
            <a:r>
              <a:rPr lang="de-DE" sz="2000" dirty="0" err="1"/>
              <a:t>Mrd</a:t>
            </a:r>
            <a:r>
              <a:rPr lang="de-DE" sz="2000" dirty="0"/>
              <a:t> Euro aus dem Klima- und Transformationsfonds (KTF) </a:t>
            </a:r>
            <a:r>
              <a:rPr lang="de-DE" sz="2000" dirty="0" smtClean="0"/>
              <a:t>[stehen] nicht </a:t>
            </a:r>
            <a:r>
              <a:rPr lang="de-DE" sz="2000" dirty="0"/>
              <a:t>mehr zur </a:t>
            </a:r>
            <a:r>
              <a:rPr lang="de-DE" sz="2000" dirty="0" smtClean="0"/>
              <a:t>Verfügung“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0206824" y="5753100"/>
            <a:ext cx="2543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102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66700" y="6235809"/>
            <a:ext cx="1178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Who has contributed most to global CO2 emissions? - Our World in Data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462" y="964693"/>
            <a:ext cx="6156075" cy="516940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918700" y="59563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59" y="487246"/>
            <a:ext cx="8762041" cy="61486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2159" y="2527456"/>
            <a:ext cx="2578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/>
              </a:rPr>
              <a:t>Risiko des Überschreitens mehrerer Klima-Kipppunkte steigt bei einer globalen Erwärmung von mehr als 1,5°C — Potsdam-Institut für Klimafolgenforschung (pik-potsdam.de)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9855200" y="6380887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5" action="ppaction://hlinksldjump"/>
              </a:rPr>
              <a:t>Zurück zu Folie 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07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2159" y="2527456"/>
            <a:ext cx="2578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3"/>
              </a:rPr>
              <a:t>Klima-Fakten | Deutsches Klima Konsortium (deutsches-klima-konsortium.de)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59" y="4494088"/>
            <a:ext cx="3172268" cy="178142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036" y="728810"/>
            <a:ext cx="6934542" cy="578629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0871200" y="6008181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6" action="ppaction://hlinksldjump"/>
              </a:rPr>
              <a:t>Zurück zu Folie 4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57035" y="728810"/>
            <a:ext cx="1188065" cy="27449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871200" y="53848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7" action="ppaction://hlinksldjump"/>
              </a:rPr>
              <a:t>Zurück zu Folie 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812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1" y="743464"/>
            <a:ext cx="10258734" cy="57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90" y="296365"/>
            <a:ext cx="5928210" cy="656163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Anhang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20" y="280482"/>
            <a:ext cx="10269383" cy="63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3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022" y="2590805"/>
            <a:ext cx="8458882" cy="4051733"/>
          </a:xfrm>
          <a:prstGeom prst="rect">
            <a:avLst/>
          </a:prstGeom>
        </p:spPr>
      </p:pic>
      <p:sp>
        <p:nvSpPr>
          <p:cNvPr id="10" name="Abgerundetes Rechteck 9"/>
          <p:cNvSpPr/>
          <p:nvPr/>
        </p:nvSpPr>
        <p:spPr>
          <a:xfrm>
            <a:off x="5528441" y="2186152"/>
            <a:ext cx="2249214" cy="567558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06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t="54704"/>
          <a:stretch/>
        </p:blipFill>
        <p:spPr>
          <a:xfrm>
            <a:off x="4777837" y="4572309"/>
            <a:ext cx="7527861" cy="212343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55036" y="1594267"/>
            <a:ext cx="47923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„Weder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die zentralen Grundpfeiler der Klimapolitik, wie das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4"/>
              </a:rPr>
              <a:t>1,5-Grad-Limit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 oder die </a:t>
            </a:r>
            <a:r>
              <a:rPr lang="de-DE" sz="2000" dirty="0">
                <a:solidFill>
                  <a:srgbClr val="4A4A4A"/>
                </a:solidFill>
                <a:latin typeface="Roboto"/>
                <a:hlinkClick r:id="rId5"/>
              </a:rPr>
              <a:t>IPCC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-Berichte, noch konkrete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Steuerungsinstrumente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zur Reduzierung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von Treibhausgas-emissionen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werden thematisiert. Die Befunde der wenigen Studien, in welchen Lernende altersgemäß entweder politische 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Entscheidungs-prozesse </a:t>
            </a:r>
            <a:r>
              <a:rPr lang="de-DE" sz="2000" dirty="0">
                <a:solidFill>
                  <a:srgbClr val="4A4A4A"/>
                </a:solidFill>
                <a:latin typeface="Roboto"/>
              </a:rPr>
              <a:t>simulieren oder sich direkt klimapolitisch engagieren, zeigen jedoch, dass ein Unterricht, der Klimapolitik explizit behandelt, durchaus beeindruckende Effekte und Initiativen hervorbringen kann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.“</a:t>
            </a:r>
            <a:endParaRPr lang="de-DE" sz="20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b="78264"/>
          <a:stretch/>
        </p:blipFill>
        <p:spPr>
          <a:xfrm>
            <a:off x="755036" y="690055"/>
            <a:ext cx="7525363" cy="1000581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592446" y="1593497"/>
            <a:ext cx="5447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„Statt einseitig die Anpassung des privaten Konsums zu predigen, muss eine wirksame Klimabildung und –</a:t>
            </a:r>
            <a:r>
              <a:rPr lang="de-DE" sz="2000" dirty="0" err="1" smtClean="0">
                <a:solidFill>
                  <a:srgbClr val="4A4A4A"/>
                </a:solidFill>
                <a:latin typeface="Roboto"/>
              </a:rPr>
              <a:t>kommunikation</a:t>
            </a:r>
            <a:r>
              <a:rPr lang="de-DE" sz="2000" dirty="0" smtClean="0">
                <a:solidFill>
                  <a:srgbClr val="4A4A4A"/>
                </a:solidFill>
                <a:latin typeface="Roboto"/>
              </a:rPr>
              <a:t> daher die Bedeutung politischer Entscheidungen für den Klimaschutz vermitteln..“</a:t>
            </a:r>
            <a:endParaRPr lang="de-DE" sz="2000" dirty="0"/>
          </a:p>
        </p:txBody>
      </p:sp>
      <p:sp>
        <p:nvSpPr>
          <p:cNvPr id="2" name="Rechteck 1"/>
          <p:cNvSpPr/>
          <p:nvPr/>
        </p:nvSpPr>
        <p:spPr>
          <a:xfrm>
            <a:off x="5592446" y="1625858"/>
            <a:ext cx="5447643" cy="157345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35967" y="4064000"/>
            <a:ext cx="4856480" cy="954539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6910" y="737555"/>
            <a:ext cx="97546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5">
                    <a:lumMod val="75000"/>
                  </a:schemeClr>
                </a:solidFill>
              </a:rPr>
              <a:t>Lektüretipp:</a:t>
            </a:r>
            <a:r>
              <a:rPr lang="de-DE" sz="2800" dirty="0" smtClean="0"/>
              <a:t> </a:t>
            </a:r>
            <a:r>
              <a:rPr lang="de-DE" sz="2800" dirty="0" err="1" smtClean="0"/>
              <a:t>Breitenmoser</a:t>
            </a:r>
            <a:r>
              <a:rPr lang="de-DE" sz="2800" dirty="0" smtClean="0"/>
              <a:t> / Kranz / </a:t>
            </a:r>
            <a:r>
              <a:rPr lang="de-DE" sz="2800" dirty="0" err="1" smtClean="0"/>
              <a:t>Niebert</a:t>
            </a:r>
            <a:r>
              <a:rPr lang="de-DE" sz="2800" dirty="0" smtClean="0"/>
              <a:t> / </a:t>
            </a:r>
            <a:r>
              <a:rPr lang="de-DE" sz="2800" dirty="0" err="1" smtClean="0"/>
              <a:t>Schwichow</a:t>
            </a:r>
            <a:r>
              <a:rPr lang="de-DE" sz="2800" dirty="0" smtClean="0"/>
              <a:t>: </a:t>
            </a:r>
          </a:p>
          <a:p>
            <a:r>
              <a:rPr lang="de-DE" sz="2800" dirty="0" smtClean="0"/>
              <a:t>Politik - der blinde Fleck der Klimabildung, 2023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232074" y="4988561"/>
            <a:ext cx="1341910" cy="1726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853570" y="4649207"/>
            <a:ext cx="648489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-&gt; Ein </a:t>
            </a:r>
            <a:r>
              <a:rPr lang="de-DE" dirty="0" err="1" smtClean="0"/>
              <a:t>Klimadidaktikworkshop</a:t>
            </a:r>
            <a:r>
              <a:rPr lang="de-DE" dirty="0" smtClean="0"/>
              <a:t> / </a:t>
            </a:r>
            <a:r>
              <a:rPr lang="de-DE" dirty="0" err="1" smtClean="0"/>
              <a:t>Hj</a:t>
            </a:r>
            <a:r>
              <a:rPr lang="de-DE" dirty="0" smtClean="0"/>
              <a:t>. am </a:t>
            </a:r>
            <a:r>
              <a:rPr lang="de-DE" dirty="0" err="1" smtClean="0"/>
              <a:t>StS</a:t>
            </a:r>
            <a:r>
              <a:rPr lang="de-DE" dirty="0"/>
              <a:t> </a:t>
            </a:r>
            <a:r>
              <a:rPr lang="de-DE" dirty="0" smtClean="0"/>
              <a:t>GYM Bad Vilbel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92445" y="3303067"/>
            <a:ext cx="5447643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Link: </a:t>
            </a:r>
            <a:r>
              <a:rPr lang="de-DE" dirty="0" smtClean="0">
                <a:hlinkClick r:id="rId6"/>
              </a:rPr>
              <a:t>www.klimafakten.de/kommunikation/politik-der-blinde-fleck-der-klimabildung</a:t>
            </a:r>
            <a:r>
              <a:rPr lang="de-DE" dirty="0" smtClean="0"/>
              <a:t>  oder </a:t>
            </a:r>
            <a:r>
              <a:rPr lang="de-DE" dirty="0" smtClean="0">
                <a:hlinkClick r:id="rId7"/>
              </a:rPr>
              <a:t>www.t1p.de/klibi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580" y="3111809"/>
            <a:ext cx="1460500" cy="1460500"/>
          </a:xfrm>
          <a:prstGeom prst="rect">
            <a:avLst/>
          </a:prstGeom>
        </p:spPr>
      </p:pic>
      <p:sp>
        <p:nvSpPr>
          <p:cNvPr id="18" name="Pfeil nach rechts 17"/>
          <p:cNvSpPr/>
          <p:nvPr/>
        </p:nvSpPr>
        <p:spPr>
          <a:xfrm>
            <a:off x="10502900" y="4064000"/>
            <a:ext cx="384788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86767" y="5600701"/>
            <a:ext cx="4856480" cy="5842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30717" y="1630868"/>
            <a:ext cx="4856480" cy="185097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4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8" grpId="0" animBg="1"/>
      <p:bldP spid="19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056" y="2825334"/>
            <a:ext cx="10239399" cy="28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2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140" y="2775246"/>
            <a:ext cx="9790115" cy="228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7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1684583"/>
            <a:ext cx="10828704" cy="136342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947" y="2768132"/>
            <a:ext cx="9584805" cy="357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39" y="2652518"/>
            <a:ext cx="9518947" cy="35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3526"/>
            <a:ext cx="9564919" cy="371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40" y="2765025"/>
            <a:ext cx="9184998" cy="32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5" y="1589093"/>
            <a:ext cx="8303567" cy="137361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85" y="2819743"/>
            <a:ext cx="10004342" cy="2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10507541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760" y="937436"/>
            <a:ext cx="9840698" cy="540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Nutzen Sie KI bei der Planung! </a:t>
            </a:r>
            <a:endParaRPr lang="de-DE" sz="3600" dirty="0"/>
          </a:p>
        </p:txBody>
      </p:sp>
      <p:sp>
        <p:nvSpPr>
          <p:cNvPr id="7" name="Textfeld 6"/>
          <p:cNvSpPr txBox="1"/>
          <p:nvPr/>
        </p:nvSpPr>
        <p:spPr>
          <a:xfrm>
            <a:off x="10871200" y="6008181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 action="ppaction://hlinksldjump"/>
              </a:rPr>
              <a:t>Zurück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97" y="961920"/>
            <a:ext cx="4105848" cy="53347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40" y="868222"/>
            <a:ext cx="9840698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3138" y="3752602"/>
            <a:ext cx="11728862" cy="3388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dirty="0" smtClean="0"/>
              <a:t>o </a:t>
            </a:r>
            <a:r>
              <a:rPr lang="de-DE" sz="2600" b="1" dirty="0" smtClean="0"/>
              <a:t>„Ihr müsst Euren ökologischen Fußabdruck reduzieren!“</a:t>
            </a:r>
            <a:r>
              <a:rPr lang="de-DE" sz="2600" dirty="0" smtClean="0"/>
              <a:t> (nicht der individuelle Konsum, sondern die Produktionsstrukturen </a:t>
            </a:r>
            <a:r>
              <a:rPr lang="de-DE" sz="2600" dirty="0"/>
              <a:t>sind entscheidend, </a:t>
            </a:r>
            <a:r>
              <a:rPr lang="de-DE" sz="2600" dirty="0" smtClean="0"/>
              <a:t>„Handabdruck“)</a:t>
            </a:r>
          </a:p>
          <a:p>
            <a:pPr marL="0" indent="0">
              <a:buNone/>
            </a:pPr>
            <a:r>
              <a:rPr lang="de-DE" sz="2600" dirty="0" smtClean="0"/>
              <a:t>o „Es reicht, den Mechanismus der Erderhitzung </a:t>
            </a:r>
            <a:r>
              <a:rPr lang="de-DE" sz="2600" b="1" dirty="0" smtClean="0"/>
              <a:t>naturwissenschaftlich</a:t>
            </a:r>
            <a:r>
              <a:rPr lang="de-DE" sz="2600" dirty="0" smtClean="0"/>
              <a:t> zu verstehen“ (ist notwendig, aber nicht hinreichend =&gt; Klimabildung muss in alle Fächer!)</a:t>
            </a:r>
          </a:p>
          <a:p>
            <a:pPr marL="0" indent="0">
              <a:buNone/>
            </a:pPr>
            <a:r>
              <a:rPr lang="de-DE" sz="2600" dirty="0" smtClean="0"/>
              <a:t>o „</a:t>
            </a:r>
            <a:r>
              <a:rPr lang="de-DE" sz="2600" b="1" dirty="0" smtClean="0"/>
              <a:t>Bildung</a:t>
            </a:r>
            <a:r>
              <a:rPr lang="de-DE" sz="2600" dirty="0" smtClean="0"/>
              <a:t>“ (wer gebildeter ist, verdient und emittiert paradoxerweise mehr)</a:t>
            </a:r>
          </a:p>
          <a:p>
            <a:pPr marL="0" indent="0">
              <a:buNone/>
            </a:pPr>
            <a:r>
              <a:rPr lang="de-DE" sz="2600" dirty="0"/>
              <a:t>o </a:t>
            </a:r>
            <a:r>
              <a:rPr lang="de-DE" sz="2600" b="1" dirty="0" smtClean="0">
                <a:sym typeface="Wingdings" panose="05000000000000000000" pitchFamily="2" charset="2"/>
              </a:rPr>
              <a:t>„Vieles ist noch unsicher!“ </a:t>
            </a:r>
            <a:r>
              <a:rPr lang="de-DE" sz="2600" dirty="0" smtClean="0">
                <a:sym typeface="Wingdings" panose="05000000000000000000" pitchFamily="2" charset="2"/>
              </a:rPr>
              <a:t>(es gibt sichere </a:t>
            </a:r>
            <a:r>
              <a:rPr lang="de-DE" sz="2600" dirty="0" smtClean="0">
                <a:sym typeface="Wingdings" panose="05000000000000000000" pitchFamily="2" charset="2"/>
                <a:hlinkClick r:id="rId3" action="ppaction://hlinksldjump"/>
              </a:rPr>
              <a:t>Basisfakten</a:t>
            </a:r>
            <a:r>
              <a:rPr lang="de-DE" sz="26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73" y="1146937"/>
            <a:ext cx="3426527" cy="2151339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77057" y="69121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/>
              <a:t>1</a:t>
            </a:r>
            <a:r>
              <a:rPr lang="de-DE" sz="4800" b="1" dirty="0" smtClean="0"/>
              <a:t>. Fehlvorstellungen</a:t>
            </a:r>
            <a:endParaRPr lang="de-DE" sz="4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815331" y="1779408"/>
            <a:ext cx="6964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(moralische Appelle bleiben zu diffus)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482822" y="1364267"/>
            <a:ext cx="6311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/>
              <a:t>o </a:t>
            </a:r>
            <a:r>
              <a:rPr lang="de-DE" sz="3000" b="1" dirty="0" smtClean="0"/>
              <a:t>„</a:t>
            </a:r>
            <a:r>
              <a:rPr lang="de-DE" sz="3000" b="1" dirty="0"/>
              <a:t>Ihr </a:t>
            </a:r>
            <a:r>
              <a:rPr lang="de-DE" sz="3000" b="1" dirty="0" smtClean="0"/>
              <a:t>seid alle </a:t>
            </a:r>
            <a:r>
              <a:rPr lang="de-DE" sz="3000" b="1" dirty="0"/>
              <a:t>verantwortlich!“</a:t>
            </a:r>
            <a:r>
              <a:rPr lang="de-DE" sz="3000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482822" y="2242401"/>
            <a:ext cx="78258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o </a:t>
            </a:r>
            <a:r>
              <a:rPr lang="de-DE" sz="3000" b="1" dirty="0"/>
              <a:t>„Abfallvermeidung nutzt dem Klimaschutz“</a:t>
            </a:r>
            <a:r>
              <a:rPr lang="de-DE" sz="3000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833254" y="2669956"/>
            <a:ext cx="7358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(nur 1% der THG gehen auf </a:t>
            </a:r>
            <a:r>
              <a:rPr lang="de-DE" sz="2800" dirty="0" smtClean="0"/>
              <a:t>Abfall </a:t>
            </a:r>
            <a:r>
              <a:rPr lang="de-DE" sz="2800" dirty="0"/>
              <a:t>zurück, die wirklich großen Emittenten sind </a:t>
            </a:r>
            <a:r>
              <a:rPr lang="de-DE" sz="2800" dirty="0" smtClean="0"/>
              <a:t>…, </a:t>
            </a:r>
            <a:r>
              <a:rPr lang="de-DE" sz="2800" dirty="0" smtClean="0">
                <a:hlinkClick r:id="rId5" action="ppaction://hlinksldjump"/>
              </a:rPr>
              <a:t>Folien 16</a:t>
            </a:r>
            <a:r>
              <a:rPr lang="de-DE" sz="2800" dirty="0" smtClean="0"/>
              <a:t>-</a:t>
            </a:r>
            <a:r>
              <a:rPr lang="de-DE" sz="2800" dirty="0" smtClean="0">
                <a:hlinkClick r:id="rId6" action="ppaction://hlinksldjump"/>
              </a:rPr>
              <a:t>17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15" name="Textfeld 1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Fehlvorstellungen</a:t>
            </a:r>
            <a:r>
              <a:rPr lang="de-DE" dirty="0" smtClean="0"/>
              <a:t> überwinden, Urteilskompetenz durch Basisfakten</a:t>
            </a:r>
            <a:endParaRPr lang="de-DE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0676" y="1722665"/>
            <a:ext cx="3022694" cy="189458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1033" y="2911642"/>
            <a:ext cx="3764298" cy="90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5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4557" y="809960"/>
            <a:ext cx="10515600" cy="720870"/>
          </a:xfrm>
        </p:spPr>
        <p:txBody>
          <a:bodyPr>
            <a:noAutofit/>
          </a:bodyPr>
          <a:lstStyle/>
          <a:p>
            <a:r>
              <a:rPr lang="de-DE" sz="4800" b="1" dirty="0" smtClean="0"/>
              <a:t>2. Urteilskompetenz …</a:t>
            </a:r>
            <a:endParaRPr lang="de-DE" sz="4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237394" y="1289531"/>
            <a:ext cx="5954606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Schülerinnen und Schüler…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nutzen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Basisfakten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action="ppaction://hlinksldjump"/>
              </a:rPr>
              <a:t>Folie 15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über die anthropogene Klimaerhitzung und kennen wirksame und gerechte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bewerten politische Positionen zu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Klimaschutzmaßnahmen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wissenschaftsfundiert,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nterscheiden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individuelle Verhaltensänderungen </a:t>
            </a: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von 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altLang="de-DE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kollektiv </a:t>
            </a:r>
            <a:r>
              <a:rPr lang="de-DE" altLang="de-DE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erstrittenen </a:t>
            </a:r>
            <a:r>
              <a:rPr lang="de-DE" altLang="de-DE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Strukturveränderungen</a:t>
            </a:r>
            <a:r>
              <a:rPr lang="de-DE" altLang="de-DE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de-DE" altLang="de-DE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ts val="600"/>
              </a:spcBef>
              <a:spcAft>
                <a:spcPct val="0"/>
              </a:spcAft>
              <a:buFont typeface="+mj-lt"/>
              <a:buAutoNum type="arabicPeriod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ngagieren sich auf eigenen Wunsch wirksam. </a:t>
            </a:r>
            <a:b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</a:t>
            </a:r>
            <a:r>
              <a:rPr lang="de-DE" b="1" dirty="0" smtClean="0"/>
              <a:t>Urteilskompetenz</a:t>
            </a:r>
            <a:r>
              <a:rPr lang="de-DE" dirty="0" smtClean="0"/>
              <a:t> durch Basisfakten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1530830"/>
            <a:ext cx="6122438" cy="350865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de-DE" sz="2400" b="1" u="sng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Klimadidaktische Prinzipien 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 </a:t>
            </a:r>
            <a:r>
              <a:rPr lang="de-DE" sz="2400" b="1" u="sng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Schwichow</a:t>
            </a:r>
            <a:r>
              <a:rPr lang="de-DE" sz="2400" b="1" u="sng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de-DE" sz="2400" b="1" dirty="0" smtClean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800"/>
              </a:spcAft>
            </a:pP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Klimawandel </a:t>
            </a:r>
            <a:r>
              <a:rPr lang="de-DE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 als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socio-scientific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i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</a:t>
            </a:r>
            <a:r>
              <a:rPr lang="de-DE" sz="2400" i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zu </a:t>
            </a:r>
            <a:r>
              <a:rPr lang="de-DE" sz="24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betrachten.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Klimadidaktik 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thematisiert „realpolitische Fragestellungen“ zu Strukturveränderungen auf der Basis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klimawissenschaftlicher Basisfakten und</a:t>
            </a:r>
          </a:p>
          <a:p>
            <a:pPr marL="342900" indent="-342900" algn="just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rmöglicht so eine wissenschaftsfundierte </a:t>
            </a:r>
            <a:r>
              <a:rPr lang="de-DE" sz="23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Bewertung von </a:t>
            </a:r>
            <a:r>
              <a:rPr lang="de-DE" sz="23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klimapolitischen Positionen. </a:t>
            </a:r>
            <a:endParaRPr lang="de-DE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69376" y="802674"/>
            <a:ext cx="10515600" cy="720870"/>
          </a:xfrm>
        </p:spPr>
        <p:txBody>
          <a:bodyPr>
            <a:normAutofit/>
          </a:bodyPr>
          <a:lstStyle/>
          <a:p>
            <a:r>
              <a:rPr lang="de-DE" b="1" dirty="0" smtClean="0"/>
              <a:t>… durch welche Basisfakten</a:t>
            </a:r>
            <a:r>
              <a:rPr lang="de-DE" b="1" dirty="0"/>
              <a:t>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642" y="1501432"/>
            <a:ext cx="10561458" cy="594626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46760" y="1513384"/>
            <a:ext cx="11445240" cy="53446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Die Erderhitzung geht auf die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menschengemachte Emission von Treibhausgasen (THG)</a:t>
            </a:r>
            <a:r>
              <a:rPr lang="de-DE" dirty="0" smtClean="0"/>
              <a:t> zurück, die das Strahlungsgleichgewicht der Infrarot-Wärmestrahlung zwischen Sonne, Erde und Weltall stören: </a:t>
            </a:r>
            <a:br>
              <a:rPr lang="de-DE" dirty="0" smtClean="0"/>
            </a:br>
            <a:r>
              <a:rPr lang="de-DE" dirty="0" smtClean="0"/>
              <a:t>Ohne </a:t>
            </a:r>
            <a:r>
              <a:rPr lang="de-DE" dirty="0" err="1" smtClean="0"/>
              <a:t>natürl</a:t>
            </a:r>
            <a:r>
              <a:rPr lang="de-DE" dirty="0" smtClean="0"/>
              <a:t>. THG wäre die Erde -18</a:t>
            </a:r>
            <a:r>
              <a:rPr lang="de-DE" baseline="30000" dirty="0" smtClean="0"/>
              <a:t>o</a:t>
            </a:r>
            <a:r>
              <a:rPr lang="de-DE" dirty="0" smtClean="0"/>
              <a:t>C kalt, mit ihnen ist sie +15</a:t>
            </a:r>
            <a:r>
              <a:rPr lang="de-DE" baseline="30000" dirty="0" smtClean="0"/>
              <a:t>o</a:t>
            </a:r>
            <a:r>
              <a:rPr lang="de-DE" dirty="0" smtClean="0"/>
              <a:t>C warm. Der Anteil 280</a:t>
            </a:r>
            <a:r>
              <a:rPr lang="de-DE" dirty="0"/>
              <a:t> </a:t>
            </a:r>
            <a:r>
              <a:rPr lang="de-DE" dirty="0" smtClean="0"/>
              <a:t>ppm CO</a:t>
            </a:r>
            <a:r>
              <a:rPr lang="de-DE" baseline="-25000" dirty="0" smtClean="0"/>
              <a:t>2</a:t>
            </a:r>
            <a:r>
              <a:rPr lang="de-DE" dirty="0" smtClean="0"/>
              <a:t> (=0,028 %, vorindustrieller</a:t>
            </a:r>
            <a:r>
              <a:rPr lang="de-DE" dirty="0"/>
              <a:t> </a:t>
            </a:r>
            <a:r>
              <a:rPr lang="de-DE" dirty="0" smtClean="0"/>
              <a:t>Wert) war dabei bis-lang an ca. 7,2</a:t>
            </a:r>
            <a:r>
              <a:rPr lang="de-DE" baseline="30000" dirty="0"/>
              <a:t>o</a:t>
            </a:r>
            <a:r>
              <a:rPr lang="de-DE" dirty="0"/>
              <a:t>C </a:t>
            </a:r>
            <a:r>
              <a:rPr lang="de-DE" dirty="0" smtClean="0"/>
              <a:t>des natürlichen Treibhauseffektes beteiligt. Die Erhöhung von 280 auf 425 ppm (Juli 2023) hat deshalb massive Auswirkungen! </a:t>
            </a:r>
            <a:r>
              <a:rPr lang="de-DE" sz="2200" dirty="0" smtClean="0">
                <a:hlinkClick r:id="rId3"/>
              </a:rPr>
              <a:t>Klimawandelinformationssystem </a:t>
            </a:r>
            <a:r>
              <a:rPr lang="de-DE" sz="2200" dirty="0">
                <a:hlinkClick r:id="rId3"/>
              </a:rPr>
              <a:t>Rheinland-Pfalz | Kohlendioxid in der </a:t>
            </a:r>
            <a:r>
              <a:rPr lang="de-DE" sz="2200" dirty="0" smtClean="0">
                <a:hlinkClick r:id="rId3"/>
              </a:rPr>
              <a:t>Atmosphäre</a:t>
            </a:r>
            <a:endParaRPr lang="de-DE" dirty="0" smtClean="0"/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 smtClean="0"/>
              <a:t>ab + 1,5 bis 2 Grad geraten mit hoher Wahrscheinlichkeit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Kippunkte</a:t>
            </a:r>
            <a:r>
              <a:rPr lang="de-DE" dirty="0" smtClean="0"/>
              <a:t> in Bewegung (siehe </a:t>
            </a:r>
            <a:r>
              <a:rPr lang="de-DE" dirty="0" smtClean="0">
                <a:hlinkClick r:id="rId4" action="ppaction://hlinksldjump"/>
              </a:rPr>
              <a:t>Folie 14</a:t>
            </a:r>
            <a:r>
              <a:rPr lang="de-DE" dirty="0" smtClean="0"/>
              <a:t>)</a:t>
            </a:r>
          </a:p>
          <a:p>
            <a:pPr marL="514350" indent="-514350">
              <a:lnSpc>
                <a:spcPct val="11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</a:rPr>
              <a:t>Klimaneutralität =  </a:t>
            </a:r>
            <a:r>
              <a:rPr lang="de-DE" dirty="0" smtClean="0"/>
              <a:t>ca. 2t CO</a:t>
            </a:r>
            <a:r>
              <a:rPr lang="de-DE" baseline="-25000" dirty="0" smtClean="0"/>
              <a:t>2</a:t>
            </a:r>
            <a:r>
              <a:rPr lang="de-DE" dirty="0" smtClean="0"/>
              <a:t> Äquivalente pro Jahr/Kopf (D z.Z. ca. 11t)</a:t>
            </a:r>
          </a:p>
        </p:txBody>
      </p:sp>
    </p:spTree>
    <p:extLst>
      <p:ext uri="{BB962C8B-B14F-4D97-AF65-F5344CB8AC3E}">
        <p14:creationId xmlns:p14="http://schemas.microsoft.com/office/powerpoint/2010/main" val="11875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9579" y="1068090"/>
            <a:ext cx="10395726" cy="586103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2t/J./Kopf ist </a:t>
            </a:r>
            <a:r>
              <a:rPr lang="de-DE" dirty="0"/>
              <a:t>mit </a:t>
            </a:r>
            <a:r>
              <a:rPr lang="de-DE" b="1" dirty="0">
                <a:solidFill>
                  <a:srgbClr val="0070C0"/>
                </a:solidFill>
              </a:rPr>
              <a:t>individuellen Verhaltensänderungen</a:t>
            </a:r>
            <a:r>
              <a:rPr lang="de-DE" dirty="0"/>
              <a:t> alleine nicht </a:t>
            </a:r>
            <a:r>
              <a:rPr lang="de-DE" dirty="0" smtClean="0"/>
              <a:t>zu </a:t>
            </a:r>
            <a:r>
              <a:rPr lang="de-DE" dirty="0"/>
              <a:t>erreichen. Es </a:t>
            </a:r>
            <a:r>
              <a:rPr lang="de-DE" dirty="0" smtClean="0"/>
              <a:t>braucht schnell wirksame und  kollektiv erstrittene und politisch gestaltete </a:t>
            </a:r>
            <a:r>
              <a:rPr lang="de-DE" b="1" dirty="0">
                <a:solidFill>
                  <a:srgbClr val="0070C0"/>
                </a:solidFill>
              </a:rPr>
              <a:t>Strukturveränderungen</a:t>
            </a:r>
            <a:r>
              <a:rPr lang="de-DE" dirty="0"/>
              <a:t>, um </a:t>
            </a:r>
            <a:r>
              <a:rPr lang="de-DE" dirty="0" smtClean="0"/>
              <a:t>das 1,5-/2-Grad-Limit des Pariser Klimaabkommens (vom </a:t>
            </a:r>
            <a:r>
              <a:rPr lang="de-DE" dirty="0"/>
              <a:t>Bundestag am 16.09.2016 </a:t>
            </a:r>
            <a:r>
              <a:rPr lang="de-DE" dirty="0" smtClean="0"/>
              <a:t>einstimmig ratifiziert) nicht zu überschreiten.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Strukturveränderung = schnellstmöglicher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Ausstieg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aus der Nutzung fossiler Energieträger</a:t>
            </a:r>
            <a:r>
              <a:rPr lang="de-DE" dirty="0" smtClean="0"/>
              <a:t> </a:t>
            </a:r>
            <a:r>
              <a:rPr lang="de-DE" dirty="0"/>
              <a:t>in </a:t>
            </a:r>
            <a:r>
              <a:rPr lang="de-DE" dirty="0">
                <a:hlinkClick r:id="rId3" action="ppaction://hlinksldjump"/>
              </a:rPr>
              <a:t>Stromerzeugung, Industrie, Verkehr und Gebäudeheizung </a:t>
            </a:r>
            <a:r>
              <a:rPr lang="de-DE" dirty="0" smtClean="0"/>
              <a:t>(+ Transformation unserer Ernährung</a:t>
            </a:r>
            <a:r>
              <a:rPr lang="de-DE" dirty="0"/>
              <a:t>, </a:t>
            </a:r>
            <a:r>
              <a:rPr lang="de-DE" dirty="0" smtClean="0"/>
              <a:t>v.a. weniger Fleisch- und Milcherzeugung)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 smtClean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Folgen der Erderhitzung: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- Extremwetter, da mehr Energie und Wasser in der Atmosphäre </a:t>
            </a:r>
            <a:br>
              <a:rPr lang="de-DE" dirty="0" smtClean="0"/>
            </a:br>
            <a:r>
              <a:rPr lang="de-DE" dirty="0" smtClean="0"/>
              <a:t>- Klimaflucht, die Demokratien </a:t>
            </a:r>
            <a:r>
              <a:rPr lang="de-DE" sz="3000" dirty="0" smtClean="0"/>
              <a:t>destabilisieren wird</a:t>
            </a:r>
            <a:endParaRPr lang="de-DE" sz="30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de-DE" dirty="0"/>
              <a:t>d</a:t>
            </a:r>
            <a:r>
              <a:rPr lang="de-DE" dirty="0" smtClean="0"/>
              <a:t>ie historische moralische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Verantwortung </a:t>
            </a:r>
            <a:r>
              <a:rPr lang="de-DE" dirty="0" smtClean="0"/>
              <a:t>tragen wir </a:t>
            </a:r>
            <a:br>
              <a:rPr lang="de-DE" dirty="0" smtClean="0"/>
            </a:br>
            <a:r>
              <a:rPr lang="de-DE" dirty="0" smtClean="0"/>
              <a:t>(d.h. die G7-Staaten, siehe </a:t>
            </a:r>
            <a:r>
              <a:rPr lang="de-DE" dirty="0" smtClean="0">
                <a:hlinkClick r:id="rId4" action="ppaction://hlinksldjump"/>
              </a:rPr>
              <a:t>Folie 13</a:t>
            </a:r>
            <a:r>
              <a:rPr lang="de-DE" dirty="0" smtClean="0"/>
              <a:t>)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3538853" y="1048429"/>
            <a:ext cx="5530273" cy="475986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  <p:sp>
        <p:nvSpPr>
          <p:cNvPr id="13" name="Abgerundetes Rechteck 12"/>
          <p:cNvSpPr/>
          <p:nvPr/>
        </p:nvSpPr>
        <p:spPr>
          <a:xfrm>
            <a:off x="983678" y="3082799"/>
            <a:ext cx="9015346" cy="16129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1733797" y="1855671"/>
            <a:ext cx="6388930" cy="44814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5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900" y="1778791"/>
            <a:ext cx="2451100" cy="24511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72159" y="993432"/>
            <a:ext cx="10319394" cy="619631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Klimaneutralität </a:t>
            </a:r>
            <a:r>
              <a:rPr lang="de-DE" dirty="0" smtClean="0"/>
              <a:t>ist gesetzlich </a:t>
            </a:r>
            <a:r>
              <a:rPr lang="de-DE" dirty="0"/>
              <a:t>vereinbart und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technisch möglich</a:t>
            </a:r>
            <a:r>
              <a:rPr lang="de-DE" dirty="0"/>
              <a:t>: 100% Elektrifizierung durch Windkraft, Sonnenenergie und Speichertechnik </a:t>
            </a:r>
            <a:r>
              <a:rPr lang="de-DE" dirty="0" smtClean="0"/>
              <a:t>wird funktionieren.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Atomkraft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 ist [in D]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keine Option</a:t>
            </a:r>
            <a:r>
              <a:rPr lang="de-DE" dirty="0"/>
              <a:t> (Bauzeiten und -kosten)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Wasserstoff- oder E-Fuel-Mobilität 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</a:rPr>
              <a:t>sind keine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</a:rPr>
              <a:t>Option</a:t>
            </a:r>
            <a:r>
              <a:rPr lang="de-DE" dirty="0"/>
              <a:t> (Verfügbarkeit und </a:t>
            </a:r>
            <a:r>
              <a:rPr lang="de-DE" dirty="0" smtClean="0"/>
              <a:t>Kosten) siehe </a:t>
            </a:r>
            <a:r>
              <a:rPr lang="de-DE" dirty="0" smtClean="0">
                <a:hlinkClick r:id="rId3" action="ppaction://hlinksldjump"/>
              </a:rPr>
              <a:t>Folie 11</a:t>
            </a:r>
            <a:r>
              <a:rPr lang="de-DE" dirty="0" smtClean="0"/>
              <a:t> und Vortrag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  <a:hlinkClick r:id="rId4"/>
              </a:rPr>
              <a:t>www.t1p.de/eichberger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 smtClean="0"/>
              <a:t>Es braucht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schnell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wirksame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Maßnahmen</a:t>
            </a:r>
            <a:r>
              <a:rPr lang="de-DE" dirty="0" smtClean="0"/>
              <a:t> (</a:t>
            </a:r>
            <a:r>
              <a:rPr lang="de-DE" dirty="0" smtClean="0">
                <a:hlinkClick r:id="rId5" action="ppaction://hlinksldjump"/>
              </a:rPr>
              <a:t>Folie-THG-Budget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/>
              <a:t>die </a:t>
            </a:r>
            <a:r>
              <a:rPr lang="de-DE" dirty="0"/>
              <a:t>Welt ist </a:t>
            </a:r>
            <a:r>
              <a:rPr lang="de-DE" dirty="0" smtClean="0"/>
              <a:t>auf </a:t>
            </a:r>
            <a:r>
              <a:rPr lang="de-DE" dirty="0"/>
              <a:t>einem </a:t>
            </a:r>
            <a:r>
              <a:rPr lang="de-DE" dirty="0" smtClean="0"/>
              <a:t>3-Grad-Plus-Pfad (6</a:t>
            </a:r>
            <a:r>
              <a:rPr lang="de-DE" baseline="30000" dirty="0" smtClean="0"/>
              <a:t>o</a:t>
            </a:r>
            <a:r>
              <a:rPr lang="de-DE" dirty="0" smtClean="0"/>
              <a:t>C auf Landfläche) </a:t>
            </a:r>
            <a:endParaRPr lang="de-DE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8"/>
            </a:pPr>
            <a:r>
              <a:rPr lang="de-DE" dirty="0"/>
              <a:t>Maßnahmen müssen 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</a:rPr>
              <a:t>sozial gerecht </a:t>
            </a:r>
            <a:r>
              <a:rPr lang="de-DE" dirty="0" smtClean="0"/>
              <a:t>sein, da </a:t>
            </a:r>
            <a:r>
              <a:rPr lang="de-DE" dirty="0" smtClean="0"/>
              <a:t>sonst </a:t>
            </a:r>
            <a:r>
              <a:rPr lang="de-DE" dirty="0"/>
              <a:t>keine </a:t>
            </a:r>
            <a:r>
              <a:rPr lang="de-DE" dirty="0" err="1" smtClean="0"/>
              <a:t>poli</a:t>
            </a:r>
            <a:r>
              <a:rPr lang="de-DE" dirty="0" smtClean="0"/>
              <a:t>-tischen Mehrheiten (=&gt; </a:t>
            </a:r>
            <a:r>
              <a:rPr lang="de-DE" dirty="0"/>
              <a:t>Klimageld </a:t>
            </a:r>
            <a:r>
              <a:rPr lang="de-DE" dirty="0" smtClean="0"/>
              <a:t>=&gt; Investitionen in Struktur-veränderungen =&gt; Schuldenbremse ist zu reformieren, sie </a:t>
            </a:r>
            <a:r>
              <a:rPr lang="de-DE" dirty="0" err="1" smtClean="0"/>
              <a:t>ver</a:t>
            </a:r>
            <a:r>
              <a:rPr lang="de-DE" dirty="0" smtClean="0"/>
              <a:t>- hindert Investitionen </a:t>
            </a:r>
            <a:r>
              <a:rPr lang="de-DE" dirty="0"/>
              <a:t>in die Zukunft </a:t>
            </a:r>
            <a:r>
              <a:rPr lang="de-DE" dirty="0" smtClean="0"/>
              <a:t>unserer Schüler*innen, siehe </a:t>
            </a:r>
            <a:r>
              <a:rPr lang="de-DE" dirty="0" smtClean="0">
                <a:hlinkClick r:id="rId6" action="ppaction://hlinksldjump"/>
              </a:rPr>
              <a:t>Folie 12</a:t>
            </a:r>
            <a:r>
              <a:rPr lang="de-DE" dirty="0"/>
              <a:t> </a:t>
            </a:r>
            <a:r>
              <a:rPr lang="de-DE" dirty="0" smtClean="0"/>
              <a:t>=&gt; 65 Mrd. Subventionen fossiler Energien abbauen)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Klimaforschung: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</a:t>
            </a:r>
            <a:r>
              <a:rPr lang="de-DE" b="1" dirty="0" smtClean="0"/>
              <a:t>Basisfakten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600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33" y="2018806"/>
            <a:ext cx="6030167" cy="46488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806" y="866432"/>
            <a:ext cx="10766627" cy="1261420"/>
          </a:xfrm>
        </p:spPr>
        <p:txBody>
          <a:bodyPr>
            <a:normAutofit/>
          </a:bodyPr>
          <a:lstStyle/>
          <a:p>
            <a:r>
              <a:rPr lang="de-DE" sz="3200" dirty="0">
                <a:latin typeface="+mn-lt"/>
                <a:ea typeface="+mn-ea"/>
                <a:cs typeface="+mn-cs"/>
              </a:rPr>
              <a:t>Die Referenzaufgabe 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nimmt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public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sphere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</a:t>
            </a:r>
            <a:r>
              <a:rPr lang="de-DE" sz="3200" dirty="0" err="1" smtClean="0">
                <a:latin typeface="+mn-lt"/>
                <a:ea typeface="+mn-ea"/>
                <a:cs typeface="+mn-cs"/>
              </a:rPr>
              <a:t>actions</a:t>
            </a:r>
            <a:r>
              <a:rPr lang="de-DE" sz="3200" dirty="0" smtClean="0">
                <a:latin typeface="+mn-lt"/>
                <a:ea typeface="+mn-ea"/>
                <a:cs typeface="+mn-cs"/>
              </a:rPr>
              <a:t> in den Blick und basiert so auf klimadidaktischen </a:t>
            </a:r>
            <a:r>
              <a:rPr lang="de-DE" sz="3200" dirty="0">
                <a:latin typeface="+mn-lt"/>
                <a:ea typeface="+mn-ea"/>
                <a:cs typeface="+mn-cs"/>
              </a:rPr>
              <a:t>Prinzipien: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92851" y="3836092"/>
            <a:ext cx="3697987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Schwerpunkt der Referenzaufgabe und Lernsequenz liegt </a:t>
            </a:r>
          </a:p>
          <a:p>
            <a:r>
              <a:rPr lang="de-DE" sz="2400" dirty="0"/>
              <a:t>a</a:t>
            </a:r>
            <a:r>
              <a:rPr lang="de-DE" sz="2400" dirty="0" smtClean="0"/>
              <a:t>uf 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sphere</a:t>
            </a:r>
            <a:r>
              <a:rPr lang="de-DE" sz="2400" dirty="0" smtClean="0"/>
              <a:t> </a:t>
            </a:r>
            <a:r>
              <a:rPr lang="de-DE" sz="2400" dirty="0" err="1" smtClean="0"/>
              <a:t>actions</a:t>
            </a:r>
            <a:r>
              <a:rPr lang="de-DE" sz="2400" dirty="0" smtClean="0"/>
              <a:t>, d.h. auf </a:t>
            </a:r>
            <a:r>
              <a:rPr lang="de-DE" sz="2400" b="1" dirty="0" smtClean="0"/>
              <a:t>Veränderung von gesellschaftlichen Strukturen</a:t>
            </a:r>
            <a:r>
              <a:rPr lang="de-DE" sz="2400" dirty="0"/>
              <a:t>.</a:t>
            </a:r>
            <a:r>
              <a:rPr lang="de-DE" sz="2400" dirty="0" smtClean="0"/>
              <a:t> </a:t>
            </a:r>
          </a:p>
        </p:txBody>
      </p:sp>
      <p:sp>
        <p:nvSpPr>
          <p:cNvPr id="7" name="Rechteck 6"/>
          <p:cNvSpPr/>
          <p:nvPr/>
        </p:nvSpPr>
        <p:spPr>
          <a:xfrm>
            <a:off x="1367647" y="4448547"/>
            <a:ext cx="2705589" cy="35792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786120" y="497100"/>
            <a:ext cx="483108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Gesichertes Wissen aus der Klimaforschung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203700" y="159810"/>
            <a:ext cx="6590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Fehlvorstellungen überwinden, Urteilskompetenz durch Basisfakten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421416" y="5936095"/>
            <a:ext cx="2667000" cy="36310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43792" y="5174920"/>
            <a:ext cx="3562598" cy="392721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640950" y="4986067"/>
            <a:ext cx="2844800" cy="37283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rechts 5"/>
          <p:cNvSpPr/>
          <p:nvPr/>
        </p:nvSpPr>
        <p:spPr>
          <a:xfrm rot="10800000">
            <a:off x="6923314" y="4986067"/>
            <a:ext cx="985652" cy="50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7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669" y="1050593"/>
            <a:ext cx="4838700" cy="1311607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sz="2500" dirty="0" smtClean="0">
                <a:latin typeface="+mn-lt"/>
                <a:ea typeface="+mn-ea"/>
                <a:cs typeface="+mn-cs"/>
              </a:rPr>
              <a:t>Erfahrene Lehrpersonen </a:t>
            </a:r>
            <a:r>
              <a:rPr lang="de-DE" sz="2500" dirty="0">
                <a:latin typeface="+mn-lt"/>
                <a:ea typeface="+mn-ea"/>
                <a:cs typeface="+mn-cs"/>
              </a:rPr>
              <a:t>können die Referenzaufgabe einer Lernsequenz lösen. </a:t>
            </a:r>
            <a:r>
              <a:rPr lang="de-DE" sz="2500" dirty="0" smtClean="0">
                <a:latin typeface="+mn-lt"/>
                <a:ea typeface="+mn-ea"/>
                <a:cs typeface="+mn-cs"/>
              </a:rPr>
              <a:t>(Fraefel 2023)</a:t>
            </a:r>
            <a:endParaRPr lang="de-DE" sz="25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0369" y="2564517"/>
            <a:ext cx="48387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 smtClean="0"/>
              <a:t>Welche </a:t>
            </a:r>
            <a:r>
              <a:rPr lang="de-DE" sz="2400" b="1" dirty="0" smtClean="0"/>
              <a:t>Strukturveränderungen</a:t>
            </a:r>
            <a:r>
              <a:rPr lang="de-DE" sz="2400" dirty="0" smtClean="0"/>
              <a:t>, 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zeigt eigentlich der </a:t>
            </a:r>
            <a:r>
              <a:rPr lang="de-DE" sz="2400" b="1" dirty="0" smtClean="0"/>
              <a:t>Film</a:t>
            </a:r>
            <a:r>
              <a:rPr lang="de-DE" sz="2400" dirty="0" smtClean="0"/>
              <a:t>,</a:t>
            </a:r>
            <a:r>
              <a:rPr lang="de-DE" sz="2400" b="1" dirty="0" smtClean="0"/>
              <a:t> </a:t>
            </a:r>
            <a:r>
              <a:rPr lang="de-DE" sz="2400" dirty="0" smtClean="0"/>
              <a:t>über den ich mit </a:t>
            </a:r>
            <a:r>
              <a:rPr lang="de-DE" sz="2400" dirty="0" err="1" smtClean="0"/>
              <a:t>SuS</a:t>
            </a:r>
            <a:r>
              <a:rPr lang="de-DE" sz="2400" dirty="0" smtClean="0"/>
              <a:t> sprechen will?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werden in öffentlichen Debatten </a:t>
            </a:r>
            <a:r>
              <a:rPr lang="de-DE" sz="2400" b="1" dirty="0" smtClean="0"/>
              <a:t>kontrovers diskutiert*</a:t>
            </a:r>
            <a:r>
              <a:rPr lang="de-DE" sz="2400" dirty="0" smtClean="0"/>
              <a:t>?</a:t>
            </a:r>
          </a:p>
          <a:p>
            <a:pPr marL="514350" lvl="0" indent="-514350">
              <a:spcBef>
                <a:spcPts val="600"/>
              </a:spcBef>
              <a:buFont typeface="+mj-lt"/>
              <a:buAutoNum type="romanUcPeriod"/>
            </a:pPr>
            <a:r>
              <a:rPr lang="de-DE" sz="2400" dirty="0" smtClean="0"/>
              <a:t>… können von </a:t>
            </a:r>
            <a:r>
              <a:rPr lang="de-DE" sz="2400" dirty="0" err="1" smtClean="0"/>
              <a:t>SuS</a:t>
            </a:r>
            <a:r>
              <a:rPr lang="de-DE" sz="2400" dirty="0" smtClean="0"/>
              <a:t> durch Engagement beeinflusst </a:t>
            </a:r>
            <a:br>
              <a:rPr lang="de-DE" sz="2400" dirty="0" smtClean="0"/>
            </a:br>
            <a:r>
              <a:rPr lang="de-DE" sz="2400" dirty="0" smtClean="0"/>
              <a:t>werden?</a:t>
            </a:r>
          </a:p>
          <a:p>
            <a:pPr lvl="0">
              <a:spcBef>
                <a:spcPts val="600"/>
              </a:spcBef>
            </a:pPr>
            <a:r>
              <a:rPr lang="de-DE" sz="1600" dirty="0" smtClean="0"/>
              <a:t>(*) und </a:t>
            </a:r>
            <a:r>
              <a:rPr lang="de-DE" sz="1600" dirty="0"/>
              <a:t>sollten deshalb von </a:t>
            </a:r>
            <a:r>
              <a:rPr lang="de-DE" sz="1600" dirty="0" err="1"/>
              <a:t>SuS</a:t>
            </a:r>
            <a:r>
              <a:rPr lang="de-DE" sz="1600" dirty="0"/>
              <a:t> „wissenschafts-fundiert beurteilt“ werden </a:t>
            </a:r>
            <a:r>
              <a:rPr lang="de-DE" sz="1600" dirty="0" smtClean="0"/>
              <a:t>können.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469F1D0-EA10-6619-13C1-82D50292B90B}"/>
              </a:ext>
            </a:extLst>
          </p:cNvPr>
          <p:cNvSpPr txBox="1"/>
          <p:nvPr/>
        </p:nvSpPr>
        <p:spPr>
          <a:xfrm>
            <a:off x="5942562" y="1887408"/>
            <a:ext cx="6122438" cy="278537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de-DE" sz="2500" dirty="0" smtClean="0"/>
              <a:t>Tauschen Sie sich zu </a:t>
            </a:r>
            <a:r>
              <a:rPr lang="de-DE" sz="2500" dirty="0"/>
              <a:t>zweit (15 Min</a:t>
            </a:r>
            <a:r>
              <a:rPr lang="de-DE" sz="2500" dirty="0" smtClean="0"/>
              <a:t>.) und dann im </a:t>
            </a:r>
            <a:r>
              <a:rPr lang="de-DE" sz="2500" dirty="0"/>
              <a:t>Plenum (15 Min</a:t>
            </a:r>
            <a:r>
              <a:rPr lang="de-DE" sz="2500" dirty="0" smtClean="0"/>
              <a:t>.) über die Fragen I-III aus. </a:t>
            </a:r>
          </a:p>
          <a:p>
            <a:pPr>
              <a:spcBef>
                <a:spcPts val="1000"/>
              </a:spcBef>
            </a:pPr>
            <a:r>
              <a:rPr lang="de-DE" sz="2500" dirty="0" smtClean="0"/>
              <a:t>Notieren Sie </a:t>
            </a:r>
            <a:r>
              <a:rPr lang="de-DE" sz="2500" dirty="0"/>
              <a:t>dann für sich, worauf Sie im </a:t>
            </a:r>
            <a:r>
              <a:rPr lang="de-DE" sz="2500" dirty="0" smtClean="0"/>
              <a:t>Gespräch über den Film achten wollen.</a:t>
            </a:r>
          </a:p>
          <a:p>
            <a:pPr>
              <a:spcBef>
                <a:spcPts val="1000"/>
              </a:spcBef>
            </a:pPr>
            <a:endParaRPr lang="de-DE" sz="2500" dirty="0"/>
          </a:p>
          <a:p>
            <a:pPr>
              <a:spcBef>
                <a:spcPts val="1000"/>
              </a:spcBef>
            </a:pPr>
            <a:endParaRPr lang="de-DE" sz="2500" dirty="0"/>
          </a:p>
        </p:txBody>
      </p:sp>
      <p:sp>
        <p:nvSpPr>
          <p:cNvPr id="10" name="Textfeld 9"/>
          <p:cNvSpPr txBox="1"/>
          <p:nvPr/>
        </p:nvSpPr>
        <p:spPr>
          <a:xfrm>
            <a:off x="7277100" y="5118100"/>
            <a:ext cx="85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/>
              <a:t>PPT -&gt;</a:t>
            </a:r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940" y="4725281"/>
            <a:ext cx="2132719" cy="21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2557</Words>
  <Application>Microsoft Office PowerPoint</Application>
  <PresentationFormat>Breitbild</PresentationFormat>
  <Paragraphs>196</Paragraphs>
  <Slides>29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Roboto</vt:lpstr>
      <vt:lpstr>Times New Roman</vt:lpstr>
      <vt:lpstr>Wingdings</vt:lpstr>
      <vt:lpstr>Office</vt:lpstr>
      <vt:lpstr>1_Benutzerdefiniertes Design</vt:lpstr>
      <vt:lpstr>Benutzerdefiniertes Design</vt:lpstr>
      <vt:lpstr>PowerPoint-Präsentation</vt:lpstr>
      <vt:lpstr>PowerPoint-Präsentation</vt:lpstr>
      <vt:lpstr>1. Fehlvorstellungen</vt:lpstr>
      <vt:lpstr>2. Urteilskompetenz …</vt:lpstr>
      <vt:lpstr>… durch welche Basisfakten?</vt:lpstr>
      <vt:lpstr>PowerPoint-Präsentation</vt:lpstr>
      <vt:lpstr>PowerPoint-Präsentation</vt:lpstr>
      <vt:lpstr>Die Referenzaufgabe nimmt public sphere actions in den Blick und basiert so auf klimadidaktischen Prinzipien:</vt:lpstr>
      <vt:lpstr>Erfahrene Lehrpersonen können die Referenzaufgabe einer Lernsequenz lösen. (Fraefel 2023)</vt:lpstr>
      <vt:lpstr>PowerPoint-Präsentation</vt:lpstr>
      <vt:lpstr>Anhang</vt:lpstr>
      <vt:lpstr>Anhang</vt:lpstr>
      <vt:lpstr>Anhang</vt:lpstr>
      <vt:lpstr>Anhang</vt:lpstr>
      <vt:lpstr>Anhang</vt:lpstr>
      <vt:lpstr>Anhang</vt:lpstr>
      <vt:lpstr>Anhang</vt:lpstr>
      <vt:lpstr>Anhang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  <vt:lpstr>Nutzen Sie KI bei der Planung! 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Schröder, Dr. Achim (LA Wi)</dc:creator>
  <cp:lastModifiedBy>Schröder, Dr. Achim (LA Wi)</cp:lastModifiedBy>
  <cp:revision>249</cp:revision>
  <dcterms:created xsi:type="dcterms:W3CDTF">2023-09-13T17:58:20Z</dcterms:created>
  <dcterms:modified xsi:type="dcterms:W3CDTF">2024-04-30T15:56:42Z</dcterms:modified>
</cp:coreProperties>
</file>