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61" r:id="rId3"/>
  </p:sldMasterIdLst>
  <p:notesMasterIdLst>
    <p:notesMasterId r:id="rId42"/>
  </p:notesMasterIdLst>
  <p:sldIdLst>
    <p:sldId id="336" r:id="rId4"/>
    <p:sldId id="337" r:id="rId5"/>
    <p:sldId id="300" r:id="rId6"/>
    <p:sldId id="256" r:id="rId7"/>
    <p:sldId id="306" r:id="rId8"/>
    <p:sldId id="344" r:id="rId9"/>
    <p:sldId id="307" r:id="rId10"/>
    <p:sldId id="313" r:id="rId11"/>
    <p:sldId id="338" r:id="rId12"/>
    <p:sldId id="341" r:id="rId13"/>
    <p:sldId id="339" r:id="rId14"/>
    <p:sldId id="340" r:id="rId15"/>
    <p:sldId id="312" r:id="rId16"/>
    <p:sldId id="314" r:id="rId17"/>
    <p:sldId id="342" r:id="rId18"/>
    <p:sldId id="295" r:id="rId19"/>
    <p:sldId id="308" r:id="rId20"/>
    <p:sldId id="323" r:id="rId21"/>
    <p:sldId id="343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röder, Dr. Achim (LA Wi)" initials="SDA(W" lastIdx="0" clrIdx="0">
    <p:extLst>
      <p:ext uri="{19B8F6BF-5375-455C-9EA6-DF929625EA0E}">
        <p15:presenceInfo xmlns:p15="http://schemas.microsoft.com/office/powerpoint/2012/main" userId="Schröder, Dr. Achim (LA Wi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45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78796" autoAdjust="0"/>
  </p:normalViewPr>
  <p:slideViewPr>
    <p:cSldViewPr snapToGrid="0">
      <p:cViewPr varScale="1">
        <p:scale>
          <a:sx n="89" d="100"/>
          <a:sy n="89" d="100"/>
        </p:scale>
        <p:origin x="132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19EE7-1352-4659-9BB8-17ED1F873175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3E6A3-2275-4825-85B1-A50CA1B40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Wenn man mehr Vorbereitungszeit als Ihnen zur Verfügung steht hat, würde man im Einstiegsgespräch über den Film und in der Lernsequenz zwei Prinzipien der Klimadidaktik berücksichtigen: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802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36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867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82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87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072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581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990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010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2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411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Wenn man mehr Vorbereitungszeit als Ihnen zur Verfügung steht hat, würde man im Einstiegsgespräch über den Film und in der Lernsequenz zwei Prinzipien der Klimadidaktik berücksichtigen: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080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354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133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93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5759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3367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063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625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5943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4035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3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0088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0895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Tempolimit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autofreie Innenstädte ja/nein?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Klimageld einführen?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usw.</a:t>
            </a:r>
            <a:r>
              <a:rPr lang="de-DE" sz="1000" dirty="0"/>
              <a:t> </a:t>
            </a:r>
            <a:endParaRPr lang="de-DE" altLang="de-DE" sz="10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12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Wenn man mehr Vorbereitungszeit als Ihnen zur Verfügung steht hat, würde man im Einstiegsgespräch über den Film und in der Lernsequenz zwei Prinzipien der Klimadidaktik berücksichtigen: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404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314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09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324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861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Denn: …  Vor</a:t>
            </a:r>
            <a:r>
              <a:rPr lang="de-DE" baseline="0" dirty="0"/>
              <a:t> welche Herausforderung stellen wir die neuen Kolleg*innen?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01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10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05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864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31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497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665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486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327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280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150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09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840" y="868222"/>
            <a:ext cx="10515600" cy="72087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961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176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043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098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320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63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490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212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786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222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9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964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375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09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821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283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143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52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10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10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04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6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97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84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969818"/>
            <a:ext cx="10515600" cy="720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92BB-D48D-4CDD-9901-1155052507CA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bject 27"/>
          <p:cNvSpPr/>
          <p:nvPr userDrawn="1"/>
        </p:nvSpPr>
        <p:spPr>
          <a:xfrm>
            <a:off x="10889673" y="230188"/>
            <a:ext cx="952357" cy="14160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1"/>
          <p:cNvSpPr txBox="1"/>
          <p:nvPr userDrawn="1"/>
        </p:nvSpPr>
        <p:spPr>
          <a:xfrm>
            <a:off x="838200" y="248933"/>
            <a:ext cx="3554417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>
                <a:solidFill>
                  <a:srgbClr val="003695"/>
                </a:solidFill>
                <a:latin typeface="Arial"/>
                <a:cs typeface="Arial"/>
              </a:rPr>
              <a:t>Hessische</a:t>
            </a:r>
            <a:r>
              <a:rPr sz="1400" b="1" spc="10" dirty="0">
                <a:solidFill>
                  <a:srgbClr val="003695"/>
                </a:solidFill>
                <a:latin typeface="Arial"/>
                <a:cs typeface="Arial"/>
              </a:rPr>
              <a:t> </a:t>
            </a:r>
            <a:r>
              <a:rPr sz="1400" b="1" spc="-5" dirty="0" err="1">
                <a:solidFill>
                  <a:srgbClr val="003695"/>
                </a:solidFill>
                <a:latin typeface="Arial"/>
                <a:cs typeface="Arial"/>
              </a:rPr>
              <a:t>Lehrkräfteakademie</a:t>
            </a:r>
            <a:endParaRPr lang="de-DE" sz="1400" b="1" spc="-5" dirty="0">
              <a:solidFill>
                <a:srgbClr val="003695"/>
              </a:solidFill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r>
              <a:rPr lang="de-DE" sz="1400" spc="-5" dirty="0">
                <a:solidFill>
                  <a:srgbClr val="003695"/>
                </a:solidFill>
                <a:latin typeface="Arial"/>
                <a:cs typeface="Arial"/>
              </a:rPr>
              <a:t>Studienseminar für Gymnasien</a:t>
            </a:r>
            <a:r>
              <a:rPr lang="de-DE" sz="1400" dirty="0">
                <a:solidFill>
                  <a:srgbClr val="003695"/>
                </a:solidFill>
                <a:latin typeface="Arial"/>
                <a:cs typeface="Arial"/>
              </a:rPr>
              <a:t> </a:t>
            </a:r>
            <a:r>
              <a:rPr lang="de-DE" sz="1400" spc="-5" dirty="0">
                <a:solidFill>
                  <a:srgbClr val="003695"/>
                </a:solidFill>
                <a:latin typeface="Arial"/>
                <a:cs typeface="Arial"/>
              </a:rPr>
              <a:t>Bad Vilbel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2"/>
          <p:cNvSpPr/>
          <p:nvPr userDrawn="1"/>
        </p:nvSpPr>
        <p:spPr>
          <a:xfrm>
            <a:off x="3176" y="333375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0" y="0"/>
                </a:moveTo>
                <a:lnTo>
                  <a:pt x="287333" y="0"/>
                </a:lnTo>
                <a:lnTo>
                  <a:pt x="287333" y="287338"/>
                </a:lnTo>
                <a:lnTo>
                  <a:pt x="0" y="287338"/>
                </a:lnTo>
                <a:lnTo>
                  <a:pt x="0" y="0"/>
                </a:lnTo>
                <a:close/>
              </a:path>
            </a:pathLst>
          </a:custGeom>
          <a:ln w="9527">
            <a:solidFill>
              <a:srgbClr val="DB2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/>
          <p:nvPr userDrawn="1"/>
        </p:nvSpPr>
        <p:spPr>
          <a:xfrm>
            <a:off x="3176" y="925512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0" y="0"/>
                </a:moveTo>
                <a:lnTo>
                  <a:pt x="287333" y="0"/>
                </a:lnTo>
                <a:lnTo>
                  <a:pt x="287333" y="287338"/>
                </a:lnTo>
                <a:lnTo>
                  <a:pt x="0" y="287338"/>
                </a:lnTo>
                <a:lnTo>
                  <a:pt x="0" y="0"/>
                </a:lnTo>
                <a:close/>
              </a:path>
            </a:pathLst>
          </a:custGeom>
          <a:ln w="9527">
            <a:solidFill>
              <a:srgbClr val="DB2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/>
          <p:nvPr userDrawn="1"/>
        </p:nvSpPr>
        <p:spPr>
          <a:xfrm>
            <a:off x="1591" y="1517650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0" y="0"/>
                </a:moveTo>
                <a:lnTo>
                  <a:pt x="287333" y="0"/>
                </a:lnTo>
                <a:lnTo>
                  <a:pt x="287333" y="287338"/>
                </a:lnTo>
                <a:lnTo>
                  <a:pt x="0" y="287338"/>
                </a:lnTo>
                <a:lnTo>
                  <a:pt x="0" y="0"/>
                </a:lnTo>
                <a:close/>
              </a:path>
            </a:pathLst>
          </a:custGeom>
          <a:ln w="9527">
            <a:solidFill>
              <a:srgbClr val="DB2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5"/>
          <p:cNvGrpSpPr/>
          <p:nvPr userDrawn="1"/>
        </p:nvGrpSpPr>
        <p:grpSpPr>
          <a:xfrm>
            <a:off x="-4764" y="2105023"/>
            <a:ext cx="297180" cy="297180"/>
            <a:chOff x="-4764" y="2105023"/>
            <a:chExt cx="297180" cy="297180"/>
          </a:xfrm>
        </p:grpSpPr>
        <p:sp>
          <p:nvSpPr>
            <p:cNvPr id="13" name="object 6"/>
            <p:cNvSpPr/>
            <p:nvPr/>
          </p:nvSpPr>
          <p:spPr>
            <a:xfrm>
              <a:off x="0" y="2109786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38"/>
                  </a:lnTo>
                  <a:lnTo>
                    <a:pt x="287333" y="287338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0" y="2109787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38"/>
                  </a:lnTo>
                  <a:lnTo>
                    <a:pt x="0" y="287338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2"/>
          <p:cNvGrpSpPr/>
          <p:nvPr userDrawn="1"/>
        </p:nvGrpSpPr>
        <p:grpSpPr>
          <a:xfrm>
            <a:off x="-1587" y="328610"/>
            <a:ext cx="297180" cy="297180"/>
            <a:chOff x="-1587" y="328610"/>
            <a:chExt cx="297180" cy="297180"/>
          </a:xfrm>
        </p:grpSpPr>
        <p:sp>
          <p:nvSpPr>
            <p:cNvPr id="16" name="object 13"/>
            <p:cNvSpPr/>
            <p:nvPr/>
          </p:nvSpPr>
          <p:spPr>
            <a:xfrm>
              <a:off x="3176" y="333385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7333" y="287340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/>
            <p:cNvSpPr/>
            <p:nvPr/>
          </p:nvSpPr>
          <p:spPr>
            <a:xfrm>
              <a:off x="3176" y="333374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40"/>
                  </a:lnTo>
                  <a:lnTo>
                    <a:pt x="0" y="287340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5"/>
          <p:cNvGrpSpPr/>
          <p:nvPr userDrawn="1"/>
        </p:nvGrpSpPr>
        <p:grpSpPr>
          <a:xfrm>
            <a:off x="-1587" y="920748"/>
            <a:ext cx="297180" cy="297180"/>
            <a:chOff x="-1587" y="920748"/>
            <a:chExt cx="297180" cy="297180"/>
          </a:xfrm>
        </p:grpSpPr>
        <p:sp>
          <p:nvSpPr>
            <p:cNvPr id="19" name="object 16"/>
            <p:cNvSpPr/>
            <p:nvPr/>
          </p:nvSpPr>
          <p:spPr>
            <a:xfrm>
              <a:off x="3176" y="925510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7333" y="287340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/>
            <p:cNvSpPr/>
            <p:nvPr/>
          </p:nvSpPr>
          <p:spPr>
            <a:xfrm>
              <a:off x="3176" y="925512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40"/>
                  </a:lnTo>
                  <a:lnTo>
                    <a:pt x="0" y="287340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18"/>
          <p:cNvGrpSpPr/>
          <p:nvPr userDrawn="1"/>
        </p:nvGrpSpPr>
        <p:grpSpPr>
          <a:xfrm>
            <a:off x="-1587" y="1512886"/>
            <a:ext cx="297180" cy="297180"/>
            <a:chOff x="-1587" y="1512886"/>
            <a:chExt cx="297180" cy="297180"/>
          </a:xfrm>
        </p:grpSpPr>
        <p:sp>
          <p:nvSpPr>
            <p:cNvPr id="22" name="object 19"/>
            <p:cNvSpPr/>
            <p:nvPr/>
          </p:nvSpPr>
          <p:spPr>
            <a:xfrm>
              <a:off x="3176" y="1517647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7333" y="287340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/>
            <p:cNvSpPr/>
            <p:nvPr/>
          </p:nvSpPr>
          <p:spPr>
            <a:xfrm>
              <a:off x="3176" y="1517650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40"/>
                  </a:lnTo>
                  <a:lnTo>
                    <a:pt x="0" y="287340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1"/>
          <p:cNvGrpSpPr/>
          <p:nvPr userDrawn="1"/>
        </p:nvGrpSpPr>
        <p:grpSpPr>
          <a:xfrm>
            <a:off x="-1587" y="2105023"/>
            <a:ext cx="297180" cy="297180"/>
            <a:chOff x="-1587" y="2105023"/>
            <a:chExt cx="297180" cy="297180"/>
          </a:xfrm>
        </p:grpSpPr>
        <p:sp>
          <p:nvSpPr>
            <p:cNvPr id="25" name="object 22"/>
            <p:cNvSpPr/>
            <p:nvPr/>
          </p:nvSpPr>
          <p:spPr>
            <a:xfrm>
              <a:off x="3176" y="2109784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7333" y="287340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3"/>
            <p:cNvSpPr/>
            <p:nvPr/>
          </p:nvSpPr>
          <p:spPr>
            <a:xfrm>
              <a:off x="3176" y="2109787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40"/>
                  </a:lnTo>
                  <a:lnTo>
                    <a:pt x="0" y="287340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4"/>
          <p:cNvGrpSpPr/>
          <p:nvPr userDrawn="1"/>
        </p:nvGrpSpPr>
        <p:grpSpPr>
          <a:xfrm>
            <a:off x="-4763" y="2697160"/>
            <a:ext cx="294005" cy="297180"/>
            <a:chOff x="-4763" y="2697160"/>
            <a:chExt cx="294005" cy="297180"/>
          </a:xfrm>
        </p:grpSpPr>
        <p:sp>
          <p:nvSpPr>
            <p:cNvPr id="28" name="object 25"/>
            <p:cNvSpPr/>
            <p:nvPr/>
          </p:nvSpPr>
          <p:spPr>
            <a:xfrm>
              <a:off x="0" y="2701922"/>
              <a:ext cx="284480" cy="287655"/>
            </a:xfrm>
            <a:custGeom>
              <a:avLst/>
              <a:gdLst/>
              <a:ahLst/>
              <a:cxnLst/>
              <a:rect l="l" t="t" r="r" b="b"/>
              <a:pathLst>
                <a:path w="284480" h="287655">
                  <a:moveTo>
                    <a:pt x="284156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4156" y="287340"/>
                  </a:lnTo>
                  <a:lnTo>
                    <a:pt x="284156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/>
            <p:cNvSpPr/>
            <p:nvPr/>
          </p:nvSpPr>
          <p:spPr>
            <a:xfrm>
              <a:off x="0" y="2701924"/>
              <a:ext cx="284480" cy="287655"/>
            </a:xfrm>
            <a:custGeom>
              <a:avLst/>
              <a:gdLst/>
              <a:ahLst/>
              <a:cxnLst/>
              <a:rect l="l" t="t" r="r" b="b"/>
              <a:pathLst>
                <a:path w="284480" h="287655">
                  <a:moveTo>
                    <a:pt x="0" y="0"/>
                  </a:moveTo>
                  <a:lnTo>
                    <a:pt x="284156" y="0"/>
                  </a:lnTo>
                  <a:lnTo>
                    <a:pt x="284156" y="287340"/>
                  </a:lnTo>
                  <a:lnTo>
                    <a:pt x="0" y="287340"/>
                  </a:lnTo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6849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31C8-BEFD-4D92-B86F-239BFA6F6441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42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2776-5649-40E6-B230-91343F44802D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3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22.xml"/><Relationship Id="rId4" Type="http://schemas.openxmlformats.org/officeDocument/2006/relationships/slide" Target="slide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ntributed-most-global-co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hyperlink" Target="https://www.pik-potsdam.de/de/aktuelles/nachrichten/risiko-des-ueberschreitens-mehrerer-klima-kipppunkte-steigt-bei-einer-globalen-erwaermung-von-mehr-als-1-5degc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utsches-klima-konsortium.de/de/basisfakten.html" TargetMode="External"/><Relationship Id="rId7" Type="http://schemas.openxmlformats.org/officeDocument/2006/relationships/slide" Target="slide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limafakten.de/glossar/letter_i#ipcc" TargetMode="External"/><Relationship Id="rId4" Type="http://schemas.openxmlformats.org/officeDocument/2006/relationships/hyperlink" Target="https://www.klimafakten.de/glossar/letter_1#grad-limi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ts-bv.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hyperlink" Target="http://www.t1p.de/eichberger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klimawandel-rlp.de/de/daten-und-fakten/klimawandel-global/kohlendioxid-in-der-atmosphaere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2"/>
          <p:cNvSpPr txBox="1"/>
          <p:nvPr/>
        </p:nvSpPr>
        <p:spPr>
          <a:xfrm>
            <a:off x="804024" y="802511"/>
            <a:ext cx="10956176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>
              <a:tabLst>
                <a:tab pos="3239770" algn="l"/>
              </a:tabLst>
            </a:pPr>
            <a:r>
              <a:rPr lang="de-DE" sz="4000" dirty="0"/>
              <a:t>Didaktische Prinzipien sichern Lernerfolge!</a:t>
            </a:r>
          </a:p>
          <a:p>
            <a:pPr marL="3810">
              <a:tabLst>
                <a:tab pos="3239770" algn="l"/>
              </a:tabLst>
            </a:pPr>
            <a:r>
              <a:rPr lang="de-DE" sz="4000" dirty="0"/>
              <a:t>Didaktische Prinzipien gibt es in jedem Fach!</a:t>
            </a:r>
          </a:p>
          <a:p>
            <a:pPr marL="3810">
              <a:tabLst>
                <a:tab pos="3239770" algn="l"/>
              </a:tabLst>
            </a:pPr>
            <a:endParaRPr lang="de-DE" sz="4000" dirty="0"/>
          </a:p>
          <a:p>
            <a:pPr marL="3810">
              <a:tabLst>
                <a:tab pos="3239770" algn="l"/>
              </a:tabLst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81109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0A5739CC-D053-4CDC-9BA6-3F2D9AB2F370}"/>
              </a:ext>
            </a:extLst>
          </p:cNvPr>
          <p:cNvSpPr txBox="1">
            <a:spLocks/>
          </p:cNvSpPr>
          <p:nvPr/>
        </p:nvSpPr>
        <p:spPr>
          <a:xfrm>
            <a:off x="724557" y="809960"/>
            <a:ext cx="10515600" cy="720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/>
              <a:t>2. Urteilskompetenz durch Basisfakten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741EFBD-2C7C-4EA2-86D3-C1AEE1DF1C5E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</a:t>
            </a:r>
            <a:r>
              <a:rPr lang="de-DE" b="1" dirty="0"/>
              <a:t>2. Basisfakten zu Klimapolitik -&gt; 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BC56090-822F-4FC0-9CE1-09E7FF79A3C5}"/>
              </a:ext>
            </a:extLst>
          </p:cNvPr>
          <p:cNvSpPr txBox="1">
            <a:spLocks/>
          </p:cNvSpPr>
          <p:nvPr/>
        </p:nvSpPr>
        <p:spPr>
          <a:xfrm>
            <a:off x="746760" y="2010484"/>
            <a:ext cx="11445240" cy="22280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spcBef>
                <a:spcPts val="300"/>
              </a:spcBef>
              <a:buFont typeface="+mj-lt"/>
              <a:buAutoNum type="arabicPeriod" startAt="2"/>
            </a:pPr>
            <a:r>
              <a:rPr lang="de-DE" dirty="0"/>
              <a:t>Welches Ziel formuliert das Pariser Klimaabkommen von 2015 ? </a:t>
            </a:r>
            <a:br>
              <a:rPr lang="de-DE" dirty="0"/>
            </a:br>
            <a:r>
              <a:rPr lang="de-DE" dirty="0"/>
              <a:t>Und warum genau dieses Ziel? </a:t>
            </a:r>
            <a:br>
              <a:rPr lang="de-DE" dirty="0"/>
            </a:br>
            <a:r>
              <a:rPr lang="de-DE" dirty="0"/>
              <a:t>Ab + 1,5 bis 2 Grad geraten mit hoher Wahrscheinlichkeit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Kippunkte</a:t>
            </a:r>
            <a:r>
              <a:rPr lang="de-DE" dirty="0"/>
              <a:t> in Bewegung (</a:t>
            </a:r>
            <a:r>
              <a:rPr lang="de-DE" dirty="0">
                <a:hlinkClick r:id="rId2" action="ppaction://hlinksldjump"/>
              </a:rPr>
              <a:t>Folie 14</a:t>
            </a:r>
            <a:r>
              <a:rPr lang="de-DE" dirty="0"/>
              <a:t>)</a:t>
            </a:r>
          </a:p>
          <a:p>
            <a:pPr marL="514350" indent="-514350">
              <a:lnSpc>
                <a:spcPct val="110000"/>
              </a:lnSpc>
              <a:spcBef>
                <a:spcPts val="300"/>
              </a:spcBef>
              <a:buFont typeface="+mj-lt"/>
              <a:buAutoNum type="arabicPeriod" startAt="2"/>
            </a:pPr>
            <a:endParaRPr lang="de-DE" sz="16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21686AB-ADB2-4805-A2D4-55B37063FC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197"/>
          <a:stretch/>
        </p:blipFill>
        <p:spPr>
          <a:xfrm>
            <a:off x="1287642" y="6605194"/>
            <a:ext cx="10561458" cy="11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3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0A5739CC-D053-4CDC-9BA6-3F2D9AB2F370}"/>
              </a:ext>
            </a:extLst>
          </p:cNvPr>
          <p:cNvSpPr txBox="1">
            <a:spLocks/>
          </p:cNvSpPr>
          <p:nvPr/>
        </p:nvSpPr>
        <p:spPr>
          <a:xfrm>
            <a:off x="724557" y="809960"/>
            <a:ext cx="10515600" cy="720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/>
              <a:t>2. Urteilskompetenz durch Basisfakten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741EFBD-2C7C-4EA2-86D3-C1AEE1DF1C5E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</a:t>
            </a:r>
            <a:r>
              <a:rPr lang="de-DE" b="1" dirty="0"/>
              <a:t>2. Basisfakten zu Klimapolitik -&gt; 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8CC4A092-C873-437C-9F46-457E49117E24}"/>
              </a:ext>
            </a:extLst>
          </p:cNvPr>
          <p:cNvSpPr txBox="1">
            <a:spLocks/>
          </p:cNvSpPr>
          <p:nvPr/>
        </p:nvSpPr>
        <p:spPr>
          <a:xfrm>
            <a:off x="746760" y="2004216"/>
            <a:ext cx="11445240" cy="48475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3"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Klimaneutralität ab 20__ ist in D Gesetz und hat Verfassungsrang </a:t>
            </a:r>
            <a:br>
              <a:rPr lang="de-DE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/>
              <a:t>Klimaneutralität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=  </a:t>
            </a:r>
            <a:r>
              <a:rPr lang="de-DE" dirty="0"/>
              <a:t>ca. _t CO</a:t>
            </a:r>
            <a:r>
              <a:rPr lang="de-DE" baseline="-25000" dirty="0"/>
              <a:t>2</a:t>
            </a:r>
            <a:r>
              <a:rPr lang="de-DE" dirty="0"/>
              <a:t> Äquivalente pro Jahr/Kopf (D z.Z. ca. __t)</a:t>
            </a:r>
            <a:br>
              <a:rPr lang="de-DE" dirty="0"/>
            </a:br>
            <a:r>
              <a:rPr lang="de-DE" sz="1600" dirty="0"/>
              <a:t>Pariser Klimaschutzabkommen 16.09.20__ einstimmig ratifiziert, Klimaschutzgesetz nach BVG-Beschluss von 20__!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2A4F007-44FF-4372-8F8B-4AAD50E2B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197"/>
          <a:stretch/>
        </p:blipFill>
        <p:spPr>
          <a:xfrm>
            <a:off x="1287642" y="6605194"/>
            <a:ext cx="10561458" cy="11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0A5739CC-D053-4CDC-9BA6-3F2D9AB2F370}"/>
              </a:ext>
            </a:extLst>
          </p:cNvPr>
          <p:cNvSpPr txBox="1">
            <a:spLocks/>
          </p:cNvSpPr>
          <p:nvPr/>
        </p:nvSpPr>
        <p:spPr>
          <a:xfrm>
            <a:off x="724557" y="809960"/>
            <a:ext cx="10515600" cy="720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/>
              <a:t>2. Urteilskompetenz durch Basisfakten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741EFBD-2C7C-4EA2-86D3-C1AEE1DF1C5E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</a:t>
            </a:r>
            <a:r>
              <a:rPr lang="de-DE" b="1" dirty="0"/>
              <a:t>2. Basisfakten zu Klimapolitik -&gt; 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8CC4A092-C873-437C-9F46-457E49117E24}"/>
              </a:ext>
            </a:extLst>
          </p:cNvPr>
          <p:cNvSpPr txBox="1">
            <a:spLocks/>
          </p:cNvSpPr>
          <p:nvPr/>
        </p:nvSpPr>
        <p:spPr>
          <a:xfrm>
            <a:off x="746760" y="2004216"/>
            <a:ext cx="11445240" cy="48475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 startAt="3"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Klimaneutralität ab 2045 ist in D Gesetz und hat Verfassungsrang </a:t>
            </a:r>
            <a:br>
              <a:rPr lang="de-DE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/>
              <a:t>Klimaneutralität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=  </a:t>
            </a:r>
            <a:r>
              <a:rPr lang="de-DE" dirty="0"/>
              <a:t>ca. 2t CO</a:t>
            </a:r>
            <a:r>
              <a:rPr lang="de-DE" baseline="-25000" dirty="0"/>
              <a:t>2</a:t>
            </a:r>
            <a:r>
              <a:rPr lang="de-DE" dirty="0"/>
              <a:t> Äquivalente pro Jahr/Kopf (D z.Z. ca. 11t)</a:t>
            </a:r>
            <a:br>
              <a:rPr lang="de-DE" dirty="0"/>
            </a:br>
            <a:r>
              <a:rPr lang="de-DE" sz="1600" dirty="0"/>
              <a:t>Pariser Klimaschutzabkommen 16.09.2016 einstimmig ratifiziert, Klimaschutzgesetz nach BVG-Beschluss von 2021!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2A4F007-44FF-4372-8F8B-4AAD50E2B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197"/>
          <a:stretch/>
        </p:blipFill>
        <p:spPr>
          <a:xfrm>
            <a:off x="1287642" y="6605194"/>
            <a:ext cx="10561458" cy="11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5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B35E5C8-901A-4522-BA93-21257E354A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197"/>
          <a:stretch/>
        </p:blipFill>
        <p:spPr>
          <a:xfrm>
            <a:off x="1287642" y="6605194"/>
            <a:ext cx="10561458" cy="111807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9579" y="1068090"/>
            <a:ext cx="11469588" cy="586103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de-DE" dirty="0"/>
              <a:t>2t/J./Kopf mit individuellen Verhaltensänderungen unerreichbar. </a:t>
            </a:r>
            <a:br>
              <a:rPr lang="de-DE" dirty="0"/>
            </a:br>
            <a:r>
              <a:rPr lang="de-DE" sz="2000" dirty="0"/>
              <a:t>Es braucht schnell wirksame, politisch gestaltete </a:t>
            </a:r>
            <a:r>
              <a:rPr lang="de-DE" sz="2000" b="1" dirty="0">
                <a:solidFill>
                  <a:schemeClr val="accent5">
                    <a:lumMod val="75000"/>
                  </a:schemeClr>
                </a:solidFill>
              </a:rPr>
              <a:t>Strukturveränderungen:</a:t>
            </a:r>
            <a:br>
              <a:rPr lang="de-DE" sz="20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de-DE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de-DE" dirty="0"/>
              <a:t> </a:t>
            </a:r>
            <a:r>
              <a:rPr lang="de-DE" b="1" dirty="0"/>
              <a:t>Ausstieg aus der Nutzung fossiler Energieträger</a:t>
            </a:r>
            <a:r>
              <a:rPr lang="de-DE" dirty="0"/>
              <a:t> </a:t>
            </a:r>
            <a:br>
              <a:rPr lang="de-DE" dirty="0"/>
            </a:br>
            <a:r>
              <a:rPr lang="de-DE" sz="2000" dirty="0"/>
              <a:t>1. </a:t>
            </a:r>
            <a:r>
              <a:rPr lang="de-DE" sz="2000" dirty="0">
                <a:hlinkClick r:id="rId4" action="ppaction://hlinksldjump"/>
              </a:rPr>
              <a:t>Stromerzeugung, </a:t>
            </a:r>
            <a:r>
              <a:rPr lang="de-DE" sz="2000" dirty="0"/>
              <a:t>2. </a:t>
            </a:r>
            <a:r>
              <a:rPr lang="de-DE" sz="2000" dirty="0">
                <a:hlinkClick r:id="rId4" action="ppaction://hlinksldjump"/>
              </a:rPr>
              <a:t>Industrie</a:t>
            </a:r>
            <a:r>
              <a:rPr lang="de-DE" sz="2000" dirty="0"/>
              <a:t>, 3. </a:t>
            </a:r>
            <a:r>
              <a:rPr lang="de-DE" sz="2000" dirty="0">
                <a:hlinkClick r:id="rId4" action="ppaction://hlinksldjump"/>
              </a:rPr>
              <a:t>Verkehr</a:t>
            </a:r>
            <a:r>
              <a:rPr lang="de-DE" sz="2000" dirty="0"/>
              <a:t>, 4. </a:t>
            </a:r>
            <a:r>
              <a:rPr lang="de-DE" sz="2000" dirty="0">
                <a:hlinkClick r:id="rId4" action="ppaction://hlinksldjump"/>
              </a:rPr>
              <a:t>Gebäudeheizung</a:t>
            </a:r>
            <a:r>
              <a:rPr lang="de-DE" sz="2000" dirty="0"/>
              <a:t>,</a:t>
            </a:r>
            <a:br>
              <a:rPr lang="de-DE" sz="2000" dirty="0"/>
            </a:br>
            <a:r>
              <a:rPr lang="de-DE" sz="2000" dirty="0"/>
              <a:t>5. </a:t>
            </a:r>
            <a:r>
              <a:rPr lang="de-DE" sz="2000" b="1" dirty="0"/>
              <a:t>Ernährungswende</a:t>
            </a:r>
            <a:r>
              <a:rPr lang="de-DE" sz="2000" dirty="0"/>
              <a:t> (v.a. weniger Fleisch- und Milcherzeugung)</a:t>
            </a:r>
            <a:br>
              <a:rPr lang="de-DE" sz="2000" dirty="0"/>
            </a:br>
            <a:endParaRPr lang="de-DE" sz="2000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de-DE" dirty="0"/>
              <a:t>Folgen der Erderhitzung destabilisieren Demokratien:</a:t>
            </a:r>
            <a:br>
              <a:rPr lang="de-DE" dirty="0"/>
            </a:br>
            <a:r>
              <a:rPr lang="de-DE" sz="2000" dirty="0"/>
              <a:t>Wohlstandsverluste durch Extremwetter, Klimaflucht, Inflation</a:t>
            </a:r>
            <a:br>
              <a:rPr lang="de-DE" sz="2000" dirty="0"/>
            </a:br>
            <a:endParaRPr lang="de-DE" sz="2400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de-DE" dirty="0"/>
              <a:t>Trittbrettfahrer-Problematik: „Aber zuerst China!“ ?</a:t>
            </a:r>
            <a:br>
              <a:rPr lang="de-DE" dirty="0"/>
            </a:br>
            <a:r>
              <a:rPr lang="de-DE" sz="2000" dirty="0"/>
              <a:t>a) historische </a:t>
            </a:r>
            <a:r>
              <a:rPr lang="de-DE" sz="2000" b="1" dirty="0">
                <a:solidFill>
                  <a:schemeClr val="accent5">
                    <a:lumMod val="75000"/>
                  </a:schemeClr>
                </a:solidFill>
              </a:rPr>
              <a:t>Verantwortung </a:t>
            </a:r>
            <a:r>
              <a:rPr lang="de-DE" sz="2000" dirty="0"/>
              <a:t>tragen alle G7-Staaten (</a:t>
            </a:r>
            <a:r>
              <a:rPr lang="de-DE" sz="2000" dirty="0">
                <a:hlinkClick r:id="rId5" action="ppaction://hlinksldjump"/>
              </a:rPr>
              <a:t>Folie 13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/>
              <a:t>b) erfordert Initiativen in allen Staaten, sonst sagen andere „Aber zuerst Europa!“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F373EBE-ACBF-4398-9A95-0F97887D1574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</a:t>
            </a:r>
            <a:r>
              <a:rPr lang="de-DE" b="1" dirty="0"/>
              <a:t>2. Basisfakten zu Klimapolitik -&gt; 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7650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72158" y="993432"/>
            <a:ext cx="11208348" cy="619631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Klimaneutralität ist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technisch möglich</a:t>
            </a:r>
            <a:br>
              <a:rPr lang="de-DE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sz="2000" dirty="0"/>
              <a:t>100% Elektrifizierung mit Windkraft + Sonnenenergie durch Speichertechniken</a:t>
            </a:r>
            <a:br>
              <a:rPr lang="de-DE" sz="2000" dirty="0"/>
            </a:br>
            <a:endParaRPr lang="de-DE" sz="2000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Denn es braucht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schnell wirksame Maßnahmen</a:t>
            </a:r>
            <a:r>
              <a:rPr lang="de-DE" dirty="0"/>
              <a:t> (</a:t>
            </a:r>
            <a:r>
              <a:rPr lang="de-DE" dirty="0">
                <a:hlinkClick r:id="rId2" action="ppaction://hlinksldjump"/>
              </a:rPr>
              <a:t>Folie-THG-Budget</a:t>
            </a:r>
            <a:r>
              <a:rPr lang="de-DE" dirty="0"/>
              <a:t>) </a:t>
            </a:r>
            <a:br>
              <a:rPr lang="de-DE" dirty="0"/>
            </a:br>
            <a:r>
              <a:rPr lang="de-DE" sz="2000" dirty="0"/>
              <a:t>die Welt ist auf einem 3-Grad-Plus-Pfad (= __</a:t>
            </a:r>
            <a:r>
              <a:rPr lang="de-DE" sz="2000" baseline="30000" dirty="0" err="1"/>
              <a:t>o</a:t>
            </a:r>
            <a:r>
              <a:rPr lang="de-DE" sz="2000" dirty="0" err="1"/>
              <a:t>C</a:t>
            </a:r>
            <a:r>
              <a:rPr lang="de-DE" sz="2000" dirty="0"/>
              <a:t> auf Landfläche) </a:t>
            </a:r>
            <a:br>
              <a:rPr lang="de-DE" sz="2000" dirty="0"/>
            </a:br>
            <a:endParaRPr lang="de-DE" sz="2000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Nur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sozial gerechte </a:t>
            </a:r>
            <a:r>
              <a:rPr lang="de-DE" dirty="0"/>
              <a:t>Maßnahmen finden politische Mehrheiten: </a:t>
            </a:r>
            <a:br>
              <a:rPr lang="de-DE" dirty="0"/>
            </a:br>
            <a:br>
              <a:rPr lang="de-DE" dirty="0"/>
            </a:br>
            <a:r>
              <a:rPr lang="de-DE" sz="2000" dirty="0"/>
              <a:t>=&gt; massive Investitionen in Strukturveränderungen sind generationengerecht (BHG-Urteil von 2021)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=&gt; Ausgleich der CO2-Steuer z.B. durch Klimageld 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=&gt; Schuldenbremse ist zu reformieren, sie verhindert Investitionen in die Zukunft aller Kinder und Jugendlichen (Folie = die Position des Sachverständigenrats der Bundesregierung)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287F014-85EF-4212-8772-C1AFC42726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197"/>
          <a:stretch/>
        </p:blipFill>
        <p:spPr>
          <a:xfrm>
            <a:off x="1287642" y="6605194"/>
            <a:ext cx="10561458" cy="111807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7199D7C-2E30-4E7C-B478-D4EC429A01E6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</a:t>
            </a:r>
            <a:r>
              <a:rPr lang="de-DE" b="1" dirty="0"/>
              <a:t>2. Basisfakten zu Klimapolitik -&gt; 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6003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72158" y="993432"/>
            <a:ext cx="11208348" cy="619631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Klimaneutralität ist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technisch möglich</a:t>
            </a:r>
            <a:br>
              <a:rPr lang="de-DE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sz="2000" dirty="0"/>
              <a:t>100% Elektrifizierung mit Windkraft + Sonnenenergie durch Speichertechniken</a:t>
            </a:r>
            <a:br>
              <a:rPr lang="de-DE" sz="2000" dirty="0"/>
            </a:br>
            <a:endParaRPr lang="de-DE" sz="2000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Denn es braucht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schnell wirksame Maßnahmen</a:t>
            </a:r>
            <a:r>
              <a:rPr lang="de-DE" dirty="0"/>
              <a:t> (</a:t>
            </a:r>
            <a:r>
              <a:rPr lang="de-DE" dirty="0">
                <a:hlinkClick r:id="rId2" action="ppaction://hlinksldjump"/>
              </a:rPr>
              <a:t>Folie-THG-Budget</a:t>
            </a:r>
            <a:r>
              <a:rPr lang="de-DE" dirty="0"/>
              <a:t>) </a:t>
            </a:r>
            <a:br>
              <a:rPr lang="de-DE" dirty="0"/>
            </a:br>
            <a:r>
              <a:rPr lang="de-DE" sz="2000" dirty="0"/>
              <a:t>die Welt ist auf einem 3-Grad-Plus-Pfad (=   6</a:t>
            </a:r>
            <a:r>
              <a:rPr lang="de-DE" sz="2000" baseline="30000" dirty="0"/>
              <a:t>o</a:t>
            </a:r>
            <a:r>
              <a:rPr lang="de-DE" sz="2000" dirty="0"/>
              <a:t>C auf Landfläche) </a:t>
            </a:r>
            <a:br>
              <a:rPr lang="de-DE" sz="2000" dirty="0"/>
            </a:br>
            <a:endParaRPr lang="de-DE" sz="2000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Nur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sozial gerechte </a:t>
            </a:r>
            <a:r>
              <a:rPr lang="de-DE" dirty="0"/>
              <a:t>Maßnahmen finden politische Mehrheiten </a:t>
            </a:r>
            <a:br>
              <a:rPr lang="de-DE" dirty="0"/>
            </a:br>
            <a:br>
              <a:rPr lang="de-DE" dirty="0"/>
            </a:br>
            <a:r>
              <a:rPr lang="de-DE" sz="2000" dirty="0"/>
              <a:t>=&gt; massive Investitionen in Strukturveränderungen sind generationengerecht (BHG-Urteil von 2021)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=&gt; Ausgleich der CO2-Steuer z.B. durch Klimageld 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=&gt; Schuldenbremse ist zu reformieren, sie verhindert Investitionen in die Zukunft aller Kinder und Jugendlichen (</a:t>
            </a:r>
            <a:r>
              <a:rPr lang="de-DE" sz="2000" dirty="0">
                <a:hlinkClick r:id="rId3" action="ppaction://hlinksldjump"/>
              </a:rPr>
              <a:t>Folie </a:t>
            </a:r>
            <a:r>
              <a:rPr lang="de-DE" sz="2000" dirty="0"/>
              <a:t>= die Position des Sachverständigenrats der Bundesregierung)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287F014-85EF-4212-8772-C1AFC42726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197"/>
          <a:stretch/>
        </p:blipFill>
        <p:spPr>
          <a:xfrm>
            <a:off x="1287642" y="6605194"/>
            <a:ext cx="10561458" cy="111807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6F1A998-C496-470C-BB0A-C79500AA35C2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</a:t>
            </a:r>
            <a:r>
              <a:rPr lang="de-DE" b="1" dirty="0"/>
              <a:t>2. Basisfakten zu Klimapolitik -&gt; 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84170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06" y="2127852"/>
            <a:ext cx="6232457" cy="45351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806" y="866432"/>
            <a:ext cx="10766627" cy="1261420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+mn-lt"/>
                <a:ea typeface="+mn-ea"/>
                <a:cs typeface="+mn-cs"/>
              </a:rPr>
              <a:t>Die Referenzaufgabe nimmt </a:t>
            </a:r>
            <a:r>
              <a:rPr lang="de-DE" sz="3200" i="1" dirty="0" err="1">
                <a:latin typeface="+mn-lt"/>
                <a:ea typeface="+mn-ea"/>
                <a:cs typeface="+mn-cs"/>
              </a:rPr>
              <a:t>public</a:t>
            </a:r>
            <a:r>
              <a:rPr lang="de-DE" sz="3200" i="1" dirty="0">
                <a:latin typeface="+mn-lt"/>
                <a:ea typeface="+mn-ea"/>
                <a:cs typeface="+mn-cs"/>
              </a:rPr>
              <a:t> </a:t>
            </a:r>
            <a:r>
              <a:rPr lang="de-DE" sz="3200" i="1" dirty="0" err="1">
                <a:latin typeface="+mn-lt"/>
                <a:ea typeface="+mn-ea"/>
                <a:cs typeface="+mn-cs"/>
              </a:rPr>
              <a:t>sphere</a:t>
            </a:r>
            <a:r>
              <a:rPr lang="de-DE" sz="3200" i="1" dirty="0">
                <a:latin typeface="+mn-lt"/>
                <a:ea typeface="+mn-ea"/>
                <a:cs typeface="+mn-cs"/>
              </a:rPr>
              <a:t> </a:t>
            </a:r>
            <a:r>
              <a:rPr lang="de-DE" sz="3200" i="1" dirty="0" err="1">
                <a:latin typeface="+mn-lt"/>
                <a:ea typeface="+mn-ea"/>
                <a:cs typeface="+mn-cs"/>
              </a:rPr>
              <a:t>actions</a:t>
            </a:r>
            <a:r>
              <a:rPr lang="de-DE" sz="3200" i="1" dirty="0">
                <a:latin typeface="+mn-lt"/>
                <a:ea typeface="+mn-ea"/>
                <a:cs typeface="+mn-cs"/>
              </a:rPr>
              <a:t> </a:t>
            </a:r>
            <a:r>
              <a:rPr lang="de-DE" sz="3200" dirty="0">
                <a:latin typeface="+mn-lt"/>
                <a:ea typeface="+mn-ea"/>
                <a:cs typeface="+mn-cs"/>
              </a:rPr>
              <a:t>in den Blick und konkretisiert die klimadidaktischen Prinzipien: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092851" y="3836092"/>
            <a:ext cx="3697987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Schwerpunkt der Referenzaufgabe liegt </a:t>
            </a:r>
          </a:p>
          <a:p>
            <a:r>
              <a:rPr lang="de-DE" sz="2400" dirty="0"/>
              <a:t>auf  </a:t>
            </a:r>
            <a:r>
              <a:rPr lang="de-DE" sz="2400" dirty="0" err="1"/>
              <a:t>public</a:t>
            </a:r>
            <a:r>
              <a:rPr lang="de-DE" sz="2400" dirty="0"/>
              <a:t> </a:t>
            </a:r>
            <a:r>
              <a:rPr lang="de-DE" sz="2400" dirty="0" err="1"/>
              <a:t>sphere</a:t>
            </a:r>
            <a:r>
              <a:rPr lang="de-DE" sz="2400" dirty="0"/>
              <a:t> </a:t>
            </a:r>
            <a:r>
              <a:rPr lang="de-DE" sz="2400" dirty="0" err="1"/>
              <a:t>actions</a:t>
            </a:r>
            <a:r>
              <a:rPr lang="de-DE" sz="2400" dirty="0"/>
              <a:t>, d.h. auf </a:t>
            </a:r>
            <a:r>
              <a:rPr lang="de-DE" sz="2400" b="1" dirty="0"/>
              <a:t>Veränderung von gesellschaftlichen Strukturen</a:t>
            </a:r>
            <a:r>
              <a:rPr lang="de-DE" sz="2400" dirty="0"/>
              <a:t>. </a:t>
            </a:r>
          </a:p>
        </p:txBody>
      </p:sp>
      <p:sp>
        <p:nvSpPr>
          <p:cNvPr id="7" name="Rechteck 6"/>
          <p:cNvSpPr/>
          <p:nvPr/>
        </p:nvSpPr>
        <p:spPr>
          <a:xfrm>
            <a:off x="1367647" y="4448547"/>
            <a:ext cx="2705589" cy="35792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786120" y="5933835"/>
            <a:ext cx="863144" cy="33633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499349" y="5183989"/>
            <a:ext cx="1469482" cy="30323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 rot="10800000">
            <a:off x="6923314" y="4986067"/>
            <a:ext cx="985652" cy="50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53080" y="6270171"/>
            <a:ext cx="1774484" cy="39278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DA6344F-3274-4215-8AB2-6685239A7035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2. Basisfakten zu Klimapolitik -&gt; </a:t>
            </a:r>
            <a:r>
              <a:rPr lang="de-DE" b="1" dirty="0"/>
              <a:t>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0077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669" y="1050593"/>
            <a:ext cx="4838700" cy="1311607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500" dirty="0">
                <a:latin typeface="+mn-lt"/>
                <a:ea typeface="+mn-ea"/>
                <a:cs typeface="+mn-cs"/>
              </a:rPr>
              <a:t>Erfahrene Lehrpersonen können die Referenzaufgabe einer Lernsequenz lösen. (Fraefel 2023)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44669" y="2564516"/>
            <a:ext cx="48387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2400" dirty="0"/>
              <a:t>Welche </a:t>
            </a:r>
            <a:r>
              <a:rPr lang="de-DE" sz="2400" b="1" dirty="0"/>
              <a:t>Strukturveränderungen</a:t>
            </a:r>
            <a:r>
              <a:rPr lang="de-DE" sz="2400" dirty="0"/>
              <a:t>, 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romanUcPeriod"/>
            </a:pPr>
            <a:r>
              <a:rPr lang="de-DE" sz="2400" dirty="0"/>
              <a:t>… zeigt eigentlich der </a:t>
            </a:r>
            <a:r>
              <a:rPr lang="de-DE" sz="2400" b="1" dirty="0"/>
              <a:t>Film</a:t>
            </a:r>
            <a:r>
              <a:rPr lang="de-DE" sz="2400" dirty="0"/>
              <a:t>,</a:t>
            </a:r>
            <a:r>
              <a:rPr lang="de-DE" sz="2400" b="1" dirty="0"/>
              <a:t> </a:t>
            </a:r>
            <a:r>
              <a:rPr lang="de-DE" sz="2400" dirty="0"/>
              <a:t>über den ich mit </a:t>
            </a:r>
            <a:r>
              <a:rPr lang="de-DE" sz="2400" dirty="0" err="1"/>
              <a:t>SuS</a:t>
            </a:r>
            <a:r>
              <a:rPr lang="de-DE" sz="2400" dirty="0"/>
              <a:t> sprechen will?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romanUcPeriod"/>
            </a:pPr>
            <a:r>
              <a:rPr lang="de-DE" sz="2400" dirty="0"/>
              <a:t>… werden in öffentlichen Debatten </a:t>
            </a:r>
            <a:r>
              <a:rPr lang="de-DE" sz="2400" b="1" dirty="0"/>
              <a:t>kontrovers diskutiert*</a:t>
            </a:r>
            <a:r>
              <a:rPr lang="de-DE" sz="2400" dirty="0"/>
              <a:t>?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romanUcPeriod"/>
            </a:pPr>
            <a:r>
              <a:rPr lang="de-DE" sz="2400" dirty="0"/>
              <a:t>… können von </a:t>
            </a:r>
            <a:r>
              <a:rPr lang="de-DE" sz="2400" dirty="0" err="1"/>
              <a:t>SuS</a:t>
            </a:r>
            <a:r>
              <a:rPr lang="de-DE" sz="2400" dirty="0"/>
              <a:t> durch Engagement beeinflusst </a:t>
            </a:r>
            <a:br>
              <a:rPr lang="de-DE" sz="2400" dirty="0"/>
            </a:br>
            <a:r>
              <a:rPr lang="de-DE" sz="2400" dirty="0"/>
              <a:t>werden?</a:t>
            </a:r>
          </a:p>
          <a:p>
            <a:pPr lvl="0">
              <a:spcBef>
                <a:spcPts val="600"/>
              </a:spcBef>
            </a:pPr>
            <a:r>
              <a:rPr lang="de-DE" sz="1600" dirty="0"/>
              <a:t>(*) und sollten deshalb von </a:t>
            </a:r>
            <a:r>
              <a:rPr lang="de-DE" sz="1600" dirty="0" err="1"/>
              <a:t>SuS</a:t>
            </a:r>
            <a:r>
              <a:rPr lang="de-DE" sz="1600" dirty="0"/>
              <a:t> „wissenschaftsfundiert beurteilt“ werden können.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0FC8419-6995-400F-AF9C-721DFB599729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2. Basisfakten zu Klimapolitik -&gt; </a:t>
            </a:r>
            <a:r>
              <a:rPr lang="de-DE" b="1" dirty="0"/>
              <a:t>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71849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30369" y="2438895"/>
            <a:ext cx="4530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2400" dirty="0"/>
              <a:t>Welche </a:t>
            </a:r>
            <a:r>
              <a:rPr lang="de-DE" sz="2400" b="1" dirty="0"/>
              <a:t>Strukturveränderungen</a:t>
            </a:r>
            <a:r>
              <a:rPr lang="de-DE" sz="2400" dirty="0"/>
              <a:t>, </a:t>
            </a:r>
          </a:p>
          <a:p>
            <a:pPr lvl="0">
              <a:spcBef>
                <a:spcPts val="600"/>
              </a:spcBef>
            </a:pPr>
            <a:r>
              <a:rPr lang="de-DE" sz="2400" dirty="0"/>
              <a:t>(…)</a:t>
            </a: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endParaRPr lang="de-DE" sz="2400" dirty="0"/>
          </a:p>
          <a:p>
            <a:pPr marL="514350" lvl="0" indent="-514350">
              <a:spcBef>
                <a:spcPts val="600"/>
              </a:spcBef>
              <a:buFont typeface="+mj-lt"/>
              <a:buAutoNum type="romanUcPeriod" startAt="3"/>
            </a:pPr>
            <a:r>
              <a:rPr lang="de-DE" sz="2400" dirty="0"/>
              <a:t>… können von </a:t>
            </a:r>
            <a:r>
              <a:rPr lang="de-DE" sz="2400" dirty="0" err="1"/>
              <a:t>SuS</a:t>
            </a:r>
            <a:r>
              <a:rPr lang="de-DE" sz="2400" dirty="0"/>
              <a:t> (nur) </a:t>
            </a:r>
            <a:br>
              <a:rPr lang="de-DE" sz="2400" dirty="0"/>
            </a:br>
            <a:r>
              <a:rPr lang="de-DE" sz="2400" dirty="0"/>
              <a:t>durch </a:t>
            </a:r>
            <a:r>
              <a:rPr lang="de-DE" sz="2400" b="1" dirty="0" err="1">
                <a:solidFill>
                  <a:schemeClr val="accent5">
                    <a:lumMod val="50000"/>
                  </a:schemeClr>
                </a:solidFill>
              </a:rPr>
              <a:t>public</a:t>
            </a:r>
            <a:r>
              <a:rPr lang="de-DE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400" b="1" dirty="0" err="1">
                <a:solidFill>
                  <a:schemeClr val="accent5">
                    <a:lumMod val="50000"/>
                  </a:schemeClr>
                </a:solidFill>
              </a:rPr>
              <a:t>sphere</a:t>
            </a:r>
            <a:r>
              <a:rPr lang="de-DE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400" b="1" dirty="0" err="1">
                <a:solidFill>
                  <a:schemeClr val="accent5">
                    <a:lumMod val="50000"/>
                  </a:schemeClr>
                </a:solidFill>
              </a:rPr>
              <a:t>actions</a:t>
            </a:r>
            <a:br>
              <a:rPr lang="de-DE" sz="2400" dirty="0"/>
            </a:br>
            <a:r>
              <a:rPr lang="de-DE" sz="2400" dirty="0"/>
              <a:t>beeinflusst werden?</a:t>
            </a:r>
          </a:p>
        </p:txBody>
      </p:sp>
      <p:sp>
        <p:nvSpPr>
          <p:cNvPr id="4" name="Rechteck 3"/>
          <p:cNvSpPr/>
          <p:nvPr/>
        </p:nvSpPr>
        <p:spPr>
          <a:xfrm>
            <a:off x="5070269" y="1704088"/>
            <a:ext cx="6849204" cy="4493538"/>
          </a:xfrm>
          <a:prstGeom prst="rect">
            <a:avLst/>
          </a:prstGeom>
          <a:solidFill>
            <a:srgbClr val="145184"/>
          </a:solidFill>
        </p:spPr>
        <p:txBody>
          <a:bodyPr wrap="square">
            <a:spAutoFit/>
          </a:bodyPr>
          <a:lstStyle/>
          <a:p>
            <a:pPr lvl="0"/>
            <a:r>
              <a:rPr lang="de-DE" sz="2200" b="1" dirty="0">
                <a:solidFill>
                  <a:schemeClr val="bg1"/>
                </a:solidFill>
              </a:rPr>
              <a:t>Forderungen, für die sich Jugendliche in „</a:t>
            </a:r>
            <a:r>
              <a:rPr lang="de-DE" sz="2200" b="1" dirty="0" err="1">
                <a:solidFill>
                  <a:schemeClr val="bg1"/>
                </a:solidFill>
              </a:rPr>
              <a:t>public</a:t>
            </a:r>
            <a:r>
              <a:rPr lang="de-DE" sz="2200" b="1" dirty="0">
                <a:solidFill>
                  <a:schemeClr val="bg1"/>
                </a:solidFill>
              </a:rPr>
              <a:t> </a:t>
            </a:r>
            <a:r>
              <a:rPr lang="de-DE" sz="2200" b="1" dirty="0" err="1">
                <a:solidFill>
                  <a:schemeClr val="bg1"/>
                </a:solidFill>
              </a:rPr>
              <a:t>sphere</a:t>
            </a:r>
            <a:r>
              <a:rPr lang="de-DE" sz="2200" b="1" dirty="0">
                <a:solidFill>
                  <a:schemeClr val="bg1"/>
                </a:solidFill>
              </a:rPr>
              <a:t> </a:t>
            </a:r>
            <a:r>
              <a:rPr lang="de-DE" sz="2200" b="1" dirty="0" err="1">
                <a:solidFill>
                  <a:schemeClr val="bg1"/>
                </a:solidFill>
              </a:rPr>
              <a:t>actions</a:t>
            </a:r>
            <a:r>
              <a:rPr lang="de-DE" sz="2200" b="1" dirty="0">
                <a:solidFill>
                  <a:schemeClr val="bg1"/>
                </a:solidFill>
              </a:rPr>
              <a:t>“- engagieren können </a:t>
            </a:r>
            <a:r>
              <a:rPr lang="de-DE" sz="2200" dirty="0">
                <a:solidFill>
                  <a:schemeClr val="bg1"/>
                </a:solidFill>
              </a:rPr>
              <a:t>(u.a. nach Prof. </a:t>
            </a:r>
            <a:r>
              <a:rPr lang="de-DE" sz="2200" dirty="0" err="1">
                <a:solidFill>
                  <a:schemeClr val="bg1"/>
                </a:solidFill>
              </a:rPr>
              <a:t>Schwichow</a:t>
            </a:r>
            <a:r>
              <a:rPr lang="de-DE" sz="2200" dirty="0">
                <a:solidFill>
                  <a:schemeClr val="bg1"/>
                </a:solidFill>
              </a:rPr>
              <a:t> (PH Heidelberg); </a:t>
            </a:r>
            <a:r>
              <a:rPr lang="de-DE" sz="2200" dirty="0">
                <a:solidFill>
                  <a:schemeClr val="bg1"/>
                </a:solidFill>
                <a:highlight>
                  <a:srgbClr val="FFFF00"/>
                </a:highlight>
                <a:hlinkClick r:id="rId3" action="ppaction://hlinksldjump"/>
              </a:rPr>
              <a:t>nutzen Sie auch KI!</a:t>
            </a:r>
            <a:r>
              <a:rPr lang="de-DE" sz="2200" dirty="0">
                <a:solidFill>
                  <a:schemeClr val="bg1"/>
                </a:solidFill>
              </a:rPr>
              <a:t>):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…               Welche </a:t>
            </a:r>
            <a:r>
              <a:rPr lang="de-DE" sz="2200" dirty="0" err="1">
                <a:solidFill>
                  <a:schemeClr val="bg1"/>
                </a:solidFill>
              </a:rPr>
              <a:t>p.s.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actions</a:t>
            </a:r>
            <a:r>
              <a:rPr lang="de-DE" sz="2200" dirty="0">
                <a:solidFill>
                  <a:schemeClr val="bg1"/>
                </a:solidFill>
              </a:rPr>
              <a:t> fallen Ihnen sein?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…                          -“-                          schlägt KI vor?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D3D10BA-33CA-4AFD-922C-3DB0654B04DA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2. Basisfakten zu Klimapolitik -&gt; </a:t>
            </a:r>
            <a:r>
              <a:rPr lang="de-DE" b="1" dirty="0"/>
              <a:t>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2248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30369" y="2438895"/>
            <a:ext cx="4530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2400" dirty="0"/>
              <a:t>Welche </a:t>
            </a:r>
            <a:r>
              <a:rPr lang="de-DE" sz="2400" b="1" dirty="0"/>
              <a:t>Strukturveränderungen</a:t>
            </a:r>
            <a:r>
              <a:rPr lang="de-DE" sz="2400" dirty="0"/>
              <a:t>, </a:t>
            </a:r>
          </a:p>
          <a:p>
            <a:pPr lvl="0">
              <a:spcBef>
                <a:spcPts val="600"/>
              </a:spcBef>
            </a:pPr>
            <a:r>
              <a:rPr lang="de-DE" sz="2400" dirty="0"/>
              <a:t>(…)</a:t>
            </a: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endParaRPr lang="de-DE" sz="2400" dirty="0"/>
          </a:p>
          <a:p>
            <a:pPr marL="514350" lvl="0" indent="-514350">
              <a:spcBef>
                <a:spcPts val="600"/>
              </a:spcBef>
              <a:buFont typeface="+mj-lt"/>
              <a:buAutoNum type="romanUcPeriod" startAt="3"/>
            </a:pPr>
            <a:r>
              <a:rPr lang="de-DE" sz="2400" dirty="0"/>
              <a:t>… können von </a:t>
            </a:r>
            <a:r>
              <a:rPr lang="de-DE" sz="2400" dirty="0" err="1"/>
              <a:t>SuS</a:t>
            </a:r>
            <a:r>
              <a:rPr lang="de-DE" sz="2400" dirty="0"/>
              <a:t> (nur) </a:t>
            </a:r>
            <a:br>
              <a:rPr lang="de-DE" sz="2400" dirty="0"/>
            </a:br>
            <a:r>
              <a:rPr lang="de-DE" sz="2400" dirty="0"/>
              <a:t>durch </a:t>
            </a:r>
            <a:r>
              <a:rPr lang="de-DE" sz="2400" b="1" dirty="0" err="1">
                <a:solidFill>
                  <a:schemeClr val="accent5">
                    <a:lumMod val="50000"/>
                  </a:schemeClr>
                </a:solidFill>
              </a:rPr>
              <a:t>public</a:t>
            </a:r>
            <a:r>
              <a:rPr lang="de-DE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400" b="1" dirty="0" err="1">
                <a:solidFill>
                  <a:schemeClr val="accent5">
                    <a:lumMod val="50000"/>
                  </a:schemeClr>
                </a:solidFill>
              </a:rPr>
              <a:t>sphere</a:t>
            </a:r>
            <a:r>
              <a:rPr lang="de-DE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400" b="1" dirty="0" err="1">
                <a:solidFill>
                  <a:schemeClr val="accent5">
                    <a:lumMod val="50000"/>
                  </a:schemeClr>
                </a:solidFill>
              </a:rPr>
              <a:t>actions</a:t>
            </a:r>
            <a:br>
              <a:rPr lang="de-DE" sz="2400" dirty="0"/>
            </a:br>
            <a:r>
              <a:rPr lang="de-DE" sz="2400" dirty="0"/>
              <a:t>beeinflusst werden?</a:t>
            </a:r>
          </a:p>
        </p:txBody>
      </p:sp>
      <p:sp>
        <p:nvSpPr>
          <p:cNvPr id="4" name="Rechteck 3"/>
          <p:cNvSpPr/>
          <p:nvPr/>
        </p:nvSpPr>
        <p:spPr>
          <a:xfrm>
            <a:off x="5016479" y="1736357"/>
            <a:ext cx="6849204" cy="5170646"/>
          </a:xfrm>
          <a:prstGeom prst="rect">
            <a:avLst/>
          </a:prstGeom>
          <a:solidFill>
            <a:srgbClr val="145184"/>
          </a:solidFill>
        </p:spPr>
        <p:txBody>
          <a:bodyPr wrap="square">
            <a:spAutoFit/>
          </a:bodyPr>
          <a:lstStyle/>
          <a:p>
            <a:pPr lvl="0"/>
            <a:r>
              <a:rPr lang="de-DE" sz="2200" b="1" dirty="0">
                <a:solidFill>
                  <a:schemeClr val="bg1"/>
                </a:solidFill>
              </a:rPr>
              <a:t>Forderungen, für die sich Jugendliche in „</a:t>
            </a:r>
            <a:r>
              <a:rPr lang="de-DE" sz="2200" b="1" dirty="0" err="1">
                <a:solidFill>
                  <a:schemeClr val="bg1"/>
                </a:solidFill>
              </a:rPr>
              <a:t>public</a:t>
            </a:r>
            <a:r>
              <a:rPr lang="de-DE" sz="2200" b="1" dirty="0">
                <a:solidFill>
                  <a:schemeClr val="bg1"/>
                </a:solidFill>
              </a:rPr>
              <a:t> </a:t>
            </a:r>
            <a:r>
              <a:rPr lang="de-DE" sz="2200" b="1" dirty="0" err="1">
                <a:solidFill>
                  <a:schemeClr val="bg1"/>
                </a:solidFill>
              </a:rPr>
              <a:t>sphere</a:t>
            </a:r>
            <a:r>
              <a:rPr lang="de-DE" sz="2200" b="1" dirty="0">
                <a:solidFill>
                  <a:schemeClr val="bg1"/>
                </a:solidFill>
              </a:rPr>
              <a:t> </a:t>
            </a:r>
            <a:r>
              <a:rPr lang="de-DE" sz="2200" b="1" dirty="0" err="1">
                <a:solidFill>
                  <a:schemeClr val="bg1"/>
                </a:solidFill>
              </a:rPr>
              <a:t>actions</a:t>
            </a:r>
            <a:r>
              <a:rPr lang="de-DE" sz="2200" b="1" dirty="0">
                <a:solidFill>
                  <a:schemeClr val="bg1"/>
                </a:solidFill>
              </a:rPr>
              <a:t>“- engagieren können </a:t>
            </a:r>
            <a:r>
              <a:rPr lang="de-DE" sz="2200" dirty="0">
                <a:solidFill>
                  <a:schemeClr val="bg1"/>
                </a:solidFill>
              </a:rPr>
              <a:t>(u.a. nach Prof. </a:t>
            </a:r>
            <a:r>
              <a:rPr lang="de-DE" sz="2200" dirty="0" err="1">
                <a:solidFill>
                  <a:schemeClr val="bg1"/>
                </a:solidFill>
              </a:rPr>
              <a:t>Schwichow</a:t>
            </a:r>
            <a:r>
              <a:rPr lang="de-DE" sz="2200" dirty="0">
                <a:solidFill>
                  <a:schemeClr val="bg1"/>
                </a:solidFill>
              </a:rPr>
              <a:t> (PH Heidelberg); </a:t>
            </a:r>
            <a:r>
              <a:rPr lang="de-DE" sz="2200" dirty="0">
                <a:solidFill>
                  <a:schemeClr val="bg1"/>
                </a:solidFill>
                <a:highlight>
                  <a:srgbClr val="FFFF00"/>
                </a:highlight>
                <a:hlinkClick r:id="rId3" action="ppaction://hlinksldjump"/>
              </a:rPr>
              <a:t>nutzen Sie auch KI!</a:t>
            </a:r>
            <a:r>
              <a:rPr lang="de-DE" sz="2200" dirty="0">
                <a:solidFill>
                  <a:schemeClr val="bg1"/>
                </a:solidFill>
              </a:rPr>
              <a:t>):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Neubau von sicheren Radwegen zu unserer Schule!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Ladesäulen für Elektroauto und –</a:t>
            </a:r>
            <a:r>
              <a:rPr lang="de-DE" sz="2200" dirty="0" err="1">
                <a:solidFill>
                  <a:schemeClr val="bg1"/>
                </a:solidFill>
              </a:rPr>
              <a:t>räder</a:t>
            </a:r>
            <a:r>
              <a:rPr lang="de-DE" sz="2200" dirty="0">
                <a:solidFill>
                  <a:schemeClr val="bg1"/>
                </a:solidFill>
              </a:rPr>
              <a:t> auf dem Schulgelände!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In unserer Region sollen mehr Windkraftanlagen gebaut werden!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Unsere Schule soll durch Photovoltaikanlagen elektrifiziert werden!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Unsere Schule soll nicht mit Gas, sondern mit einer Wärmepumpe beheizt werden!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In unserer Schulkantine soll klimaschonendes Essen angeboten werden!         usw.</a:t>
            </a:r>
          </a:p>
          <a:p>
            <a:pPr lvl="0"/>
            <a:r>
              <a:rPr lang="de-DE" sz="2200" dirty="0">
                <a:solidFill>
                  <a:srgbClr val="FFFF00"/>
                </a:solidFill>
                <a:sym typeface="Wingdings" panose="05000000000000000000" pitchFamily="2" charset="2"/>
              </a:rPr>
              <a:t> Welche würden Sie am ehesten unterstützen?</a:t>
            </a:r>
            <a:endParaRPr lang="de-DE" sz="2200" dirty="0">
              <a:solidFill>
                <a:srgbClr val="FFFF0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D3D10BA-33CA-4AFD-922C-3DB0654B04DA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2. Basisfakten zu Klimapolitik -&gt; </a:t>
            </a:r>
            <a:r>
              <a:rPr lang="de-DE" b="1" dirty="0"/>
              <a:t>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4204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2"/>
          <p:cNvSpPr txBox="1"/>
          <p:nvPr/>
        </p:nvSpPr>
        <p:spPr>
          <a:xfrm>
            <a:off x="804024" y="802511"/>
            <a:ext cx="109561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>
              <a:tabLst>
                <a:tab pos="3239770" algn="l"/>
              </a:tabLst>
            </a:pPr>
            <a:r>
              <a:rPr lang="de-DE" sz="4000" dirty="0"/>
              <a:t>Didaktische  Prinzipien gibt es in jedem Fach!</a:t>
            </a:r>
            <a:endParaRPr lang="de-DE" sz="2000" dirty="0"/>
          </a:p>
        </p:txBody>
      </p:sp>
      <p:sp>
        <p:nvSpPr>
          <p:cNvPr id="2" name="Textfeld 1"/>
          <p:cNvSpPr txBox="1"/>
          <p:nvPr/>
        </p:nvSpPr>
        <p:spPr>
          <a:xfrm>
            <a:off x="728005" y="1911794"/>
            <a:ext cx="11256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Prinzipien der ____</a:t>
            </a:r>
            <a:r>
              <a:rPr lang="de-DE" sz="3200" dirty="0" err="1"/>
              <a:t>didaktik</a:t>
            </a:r>
            <a:r>
              <a:rPr lang="de-DE" sz="3200" dirty="0"/>
              <a:t>: Im meinem Fach …  geht es darum,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05777" y="2289993"/>
            <a:ext cx="1098058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dirty="0"/>
              <a:t>1. …,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16535" y="3054885"/>
            <a:ext cx="101100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2. … und</a:t>
            </a:r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28005" y="3614323"/>
            <a:ext cx="98883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3. ...  .</a:t>
            </a:r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804024" y="4690753"/>
            <a:ext cx="10213274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600" dirty="0"/>
              <a:t>Fragen Sie in den fachdidaktischen Einführungsveranstaltungen, worum es </a:t>
            </a:r>
            <a:br>
              <a:rPr lang="de-DE" sz="3600" dirty="0"/>
            </a:br>
            <a:r>
              <a:rPr lang="de-DE" sz="3600" dirty="0"/>
              <a:t>im Kern im Fach … geht! ( = Prinzipien der …</a:t>
            </a:r>
            <a:r>
              <a:rPr lang="de-DE" sz="3600" dirty="0" err="1"/>
              <a:t>didaktik</a:t>
            </a:r>
            <a:r>
              <a:rPr lang="de-DE" sz="36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306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40" y="868222"/>
            <a:ext cx="9746886" cy="565435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617200" y="5753100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4" action="ppaction://hlinksldjump"/>
              </a:rPr>
              <a:t>Zurück zu </a:t>
            </a:r>
          </a:p>
          <a:p>
            <a:r>
              <a:rPr lang="de-DE" dirty="0">
                <a:hlinkClick r:id="rId4" action="ppaction://hlinksldjump"/>
              </a:rPr>
              <a:t>Folie 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5630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40" y="1589092"/>
            <a:ext cx="9143484" cy="456014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400" y="2449656"/>
            <a:ext cx="3125644" cy="312564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206824" y="5753100"/>
            <a:ext cx="254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5" action="ppaction://hlinksldjump"/>
              </a:rPr>
              <a:t>Zurück zu Folie 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028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66700" y="6235809"/>
            <a:ext cx="1178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Who has contributed most to global CO2 emissions? - Our World in Data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462" y="964693"/>
            <a:ext cx="6156075" cy="516940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918700" y="59563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5" action="ppaction://hlinksldjump"/>
              </a:rPr>
              <a:t>Zurück zu Folie 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421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259" y="487246"/>
            <a:ext cx="8762041" cy="614867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12159" y="2527456"/>
            <a:ext cx="25781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hlinkClick r:id="rId4"/>
              </a:rPr>
              <a:t>Risiko des Überschreitens mehrerer Klima-Kipppunkte steigt bei einer globalen Erwärmung von mehr als 1,5°C — Potsdam-Institut für Klimafolgenforschung (pik-potsdam.de)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9855200" y="6380887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5" action="ppaction://hlinksldjump"/>
              </a:rPr>
              <a:t>Zurück zu Folie 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0787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12159" y="2527456"/>
            <a:ext cx="2578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hlinkClick r:id="rId3"/>
              </a:rPr>
              <a:t>Klima-Fakten | Deutsches Klima Konsortium (deutsches-klima-konsortium.de)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59" y="4494088"/>
            <a:ext cx="3172268" cy="178142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036" y="728810"/>
            <a:ext cx="6934542" cy="578629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871200" y="6008181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6" action="ppaction://hlinksldjump"/>
              </a:rPr>
              <a:t>Zurück zu Folie 4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4057035" y="728810"/>
            <a:ext cx="1188065" cy="27449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0871200" y="5384800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7" action="ppaction://hlinksldjump"/>
              </a:rPr>
              <a:t>Zurück zu Folie 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8129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41" y="743464"/>
            <a:ext cx="10258734" cy="57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13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290" y="296365"/>
            <a:ext cx="5928210" cy="656163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4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664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20" y="280482"/>
            <a:ext cx="10269383" cy="63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30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Nutzen Sie KI bei der Planung!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1684583"/>
            <a:ext cx="10828704" cy="13634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022" y="2590805"/>
            <a:ext cx="8458882" cy="4051733"/>
          </a:xfrm>
          <a:prstGeom prst="rect">
            <a:avLst/>
          </a:prstGeom>
        </p:spPr>
      </p:pic>
      <p:sp>
        <p:nvSpPr>
          <p:cNvPr id="10" name="Abgerundetes Rechteck 9"/>
          <p:cNvSpPr/>
          <p:nvPr/>
        </p:nvSpPr>
        <p:spPr>
          <a:xfrm>
            <a:off x="5528441" y="2186152"/>
            <a:ext cx="2249214" cy="567558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6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Nutzen Sie KI bei der Planung!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1684583"/>
            <a:ext cx="10828704" cy="136342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056" y="2825334"/>
            <a:ext cx="10239399" cy="28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2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t="54704"/>
          <a:stretch/>
        </p:blipFill>
        <p:spPr>
          <a:xfrm>
            <a:off x="4777837" y="4572309"/>
            <a:ext cx="7527861" cy="212343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755036" y="1658815"/>
            <a:ext cx="47923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dirty="0">
                <a:solidFill>
                  <a:srgbClr val="4A4A4A"/>
                </a:solidFill>
                <a:latin typeface="Roboto"/>
              </a:rPr>
              <a:t>„Weder die zentralen Grundpfeiler der Klimapolitik, wie das </a:t>
            </a:r>
            <a:r>
              <a:rPr lang="de-DE" sz="2000" dirty="0">
                <a:solidFill>
                  <a:srgbClr val="4A4A4A"/>
                </a:solidFill>
                <a:latin typeface="Roboto"/>
                <a:hlinkClick r:id="rId4"/>
              </a:rPr>
              <a:t>1,5-Grad-Limit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 oder die </a:t>
            </a:r>
            <a:r>
              <a:rPr lang="de-DE" sz="2000" dirty="0">
                <a:solidFill>
                  <a:srgbClr val="4A4A4A"/>
                </a:solidFill>
                <a:latin typeface="Roboto"/>
                <a:hlinkClick r:id="rId5"/>
              </a:rPr>
              <a:t>IPCC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-Berichte, noch konkrete politische Steuerungsinstrumente zur Reduzierung von Treibhausgas-emissionen werden thematisiert. Die Befunde der wenigen Studien, in welchen Lernende altersgemäß entweder politische Entscheidungs-prozesse simulieren oder sich direkt klimapolitisch engagieren, zeigen jedoch, dass ein Unterricht, der Klimapolitik explizit behandelt, durchaus beeindruckende Effekte und Initiativen hervorbringen kann.“</a:t>
            </a:r>
            <a:endParaRPr lang="de-DE" sz="2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b="78264"/>
          <a:stretch/>
        </p:blipFill>
        <p:spPr>
          <a:xfrm>
            <a:off x="755036" y="690055"/>
            <a:ext cx="7525363" cy="10005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592446" y="1668803"/>
            <a:ext cx="54476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dirty="0">
                <a:solidFill>
                  <a:srgbClr val="4A4A4A"/>
                </a:solidFill>
                <a:latin typeface="Roboto"/>
              </a:rPr>
              <a:t>„Statt einseitig die Anpassung des privaten Konsums zu predigen, muss eine wirksame Klimabildung und –</a:t>
            </a:r>
            <a:r>
              <a:rPr lang="de-DE" sz="2000" dirty="0" err="1">
                <a:solidFill>
                  <a:srgbClr val="4A4A4A"/>
                </a:solidFill>
                <a:latin typeface="Roboto"/>
              </a:rPr>
              <a:t>kommunikation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 daher die Bedeutung politischer Entscheidungen für den Klimaschutz vermitteln..“</a:t>
            </a:r>
            <a:endParaRPr lang="de-DE" sz="2000" dirty="0"/>
          </a:p>
        </p:txBody>
      </p:sp>
      <p:sp>
        <p:nvSpPr>
          <p:cNvPr id="2" name="Rechteck 1"/>
          <p:cNvSpPr/>
          <p:nvPr/>
        </p:nvSpPr>
        <p:spPr>
          <a:xfrm>
            <a:off x="5645817" y="1668803"/>
            <a:ext cx="5447643" cy="1588075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766910" y="694523"/>
            <a:ext cx="975462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dirty="0"/>
              <a:t>Breitenmoser / Kranz / </a:t>
            </a:r>
            <a:r>
              <a:rPr lang="de-DE" sz="2800" dirty="0" err="1"/>
              <a:t>Niebert</a:t>
            </a:r>
            <a:r>
              <a:rPr lang="de-DE" sz="2800" dirty="0"/>
              <a:t> / </a:t>
            </a:r>
            <a:r>
              <a:rPr lang="de-DE" sz="2800" dirty="0" err="1"/>
              <a:t>Schwichow</a:t>
            </a:r>
            <a:r>
              <a:rPr lang="de-DE" sz="2800" dirty="0"/>
              <a:t>: Politik - der blinde Fleck der Klimabildung, 2023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232074" y="4988561"/>
            <a:ext cx="1341910" cy="1726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853570" y="4649207"/>
            <a:ext cx="648489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-&gt; Ein </a:t>
            </a:r>
            <a:r>
              <a:rPr lang="de-DE" dirty="0" err="1"/>
              <a:t>Klimadidaktikworkshop</a:t>
            </a:r>
            <a:r>
              <a:rPr lang="de-DE" dirty="0"/>
              <a:t> / </a:t>
            </a:r>
            <a:r>
              <a:rPr lang="de-DE" dirty="0" err="1"/>
              <a:t>Hj</a:t>
            </a:r>
            <a:r>
              <a:rPr lang="de-DE" dirty="0"/>
              <a:t>. am </a:t>
            </a:r>
            <a:r>
              <a:rPr lang="de-DE" dirty="0" err="1"/>
              <a:t>StS</a:t>
            </a:r>
            <a:r>
              <a:rPr lang="de-DE" dirty="0"/>
              <a:t> GYM Bad Vilbel</a:t>
            </a:r>
          </a:p>
        </p:txBody>
      </p:sp>
    </p:spTree>
    <p:extLst>
      <p:ext uri="{BB962C8B-B14F-4D97-AF65-F5344CB8AC3E}">
        <p14:creationId xmlns:p14="http://schemas.microsoft.com/office/powerpoint/2010/main" val="214047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Nutzen Sie KI bei der Planung!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1684583"/>
            <a:ext cx="10828704" cy="136342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140" y="2775246"/>
            <a:ext cx="9790115" cy="228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71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Nutzen Sie KI bei der Planung!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1684583"/>
            <a:ext cx="10828704" cy="136342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47" y="2768132"/>
            <a:ext cx="9584805" cy="357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61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Nutzen Sie KI bei der Planung!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85" y="1589093"/>
            <a:ext cx="8303567" cy="137361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39" y="2652518"/>
            <a:ext cx="9518947" cy="356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09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Nutzen Sie KI bei der Planung!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85" y="1589093"/>
            <a:ext cx="8303567" cy="13736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40" y="2763526"/>
            <a:ext cx="9564919" cy="371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04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Nutzen Sie KI bei der Planung!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85" y="1589093"/>
            <a:ext cx="8303567" cy="137361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40" y="2765025"/>
            <a:ext cx="9184998" cy="324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00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Nutzen Sie KI bei der Planung!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85" y="1589093"/>
            <a:ext cx="8303567" cy="13736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185" y="2819743"/>
            <a:ext cx="10004342" cy="28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70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Nutzen Sie KI bei der Planung!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868222"/>
            <a:ext cx="10507541" cy="5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82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Nutzen Sie KI bei der Planung!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60" y="937436"/>
            <a:ext cx="9840698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91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Nutzen Sie KI bei der Planung!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868222"/>
            <a:ext cx="9840698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2"/>
          <p:cNvSpPr txBox="1"/>
          <p:nvPr/>
        </p:nvSpPr>
        <p:spPr>
          <a:xfrm>
            <a:off x="804024" y="1056871"/>
            <a:ext cx="10956176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>
              <a:tabLst>
                <a:tab pos="3239770" algn="l"/>
              </a:tabLst>
            </a:pPr>
            <a:r>
              <a:rPr lang="de-DE" sz="4800" dirty="0"/>
              <a:t>Prinzipien der </a:t>
            </a:r>
            <a:r>
              <a:rPr lang="de-DE" sz="4800" b="1" u="sng" dirty="0">
                <a:solidFill>
                  <a:schemeClr val="accent1">
                    <a:lumMod val="75000"/>
                  </a:schemeClr>
                </a:solidFill>
              </a:rPr>
              <a:t>Klima</a:t>
            </a:r>
            <a:r>
              <a:rPr lang="de-DE" sz="4800" dirty="0"/>
              <a:t>didaktik</a:t>
            </a:r>
            <a:endParaRPr lang="de-DE" sz="3200" dirty="0"/>
          </a:p>
          <a:p>
            <a:pPr marL="3810">
              <a:tabLst>
                <a:tab pos="3239770" algn="l"/>
              </a:tabLst>
            </a:pPr>
            <a:endParaRPr lang="de-DE" sz="2000" dirty="0"/>
          </a:p>
        </p:txBody>
      </p:sp>
      <p:sp>
        <p:nvSpPr>
          <p:cNvPr id="2" name="Textfeld 1"/>
          <p:cNvSpPr txBox="1"/>
          <p:nvPr/>
        </p:nvSpPr>
        <p:spPr>
          <a:xfrm>
            <a:off x="651987" y="1800582"/>
            <a:ext cx="10365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In der Klimabildung geht es um das Folgende: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30471" y="2107125"/>
            <a:ext cx="1098058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dirty="0"/>
              <a:t>1. </a:t>
            </a:r>
            <a:r>
              <a:rPr lang="de-DE" sz="3200" b="1" dirty="0"/>
              <a:t>Fehlvorstellungen</a:t>
            </a:r>
            <a:r>
              <a:rPr lang="de-DE" sz="3200" dirty="0"/>
              <a:t> überwinden,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1229" y="2748917"/>
            <a:ext cx="107296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2. </a:t>
            </a:r>
            <a:r>
              <a:rPr lang="de-DE" sz="3200" b="1" dirty="0"/>
              <a:t>Urteilskompetenz durch Basisfakten </a:t>
            </a:r>
            <a:r>
              <a:rPr lang="de-DE" sz="3200" dirty="0"/>
              <a:t>vermitteln*,</a:t>
            </a:r>
          </a:p>
          <a:p>
            <a:endParaRPr lang="de-DE" dirty="0"/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4135718" y="5313511"/>
            <a:ext cx="6043977" cy="1071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altLang="de-DE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nach der Metastudie über die Wirksamkeit von Klimabildung von </a:t>
            </a:r>
            <a:r>
              <a:rPr lang="de-DE" altLang="de-DE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Kranz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M.Schwichow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P.Breitenmoser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K.Niebert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 Politik – Der blinde Fleck der Klimabildung, 2023.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Siehe auch Video auf 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http://sts-bv.de/blog/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792" y="5131398"/>
            <a:ext cx="1441524" cy="1441524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>
            <a:off x="9607151" y="6131811"/>
            <a:ext cx="392052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51987" y="3193606"/>
            <a:ext cx="98883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3. </a:t>
            </a:r>
            <a:r>
              <a:rPr lang="de-DE" sz="3200" b="1" dirty="0" err="1"/>
              <a:t>public</a:t>
            </a:r>
            <a:r>
              <a:rPr lang="de-DE" sz="3200" b="1" dirty="0"/>
              <a:t> </a:t>
            </a:r>
            <a:r>
              <a:rPr lang="de-DE" sz="3200" b="1" dirty="0" err="1"/>
              <a:t>sphere</a:t>
            </a:r>
            <a:r>
              <a:rPr lang="de-DE" sz="3200" b="1" dirty="0"/>
              <a:t> </a:t>
            </a:r>
            <a:r>
              <a:rPr lang="de-DE" sz="3200" b="1" dirty="0" err="1"/>
              <a:t>actions</a:t>
            </a:r>
            <a:r>
              <a:rPr lang="de-DE" sz="3200" dirty="0"/>
              <a:t> in den Blick nehmen.</a:t>
            </a: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85DBD77-8E40-4058-8440-63B799DB47C2}"/>
              </a:ext>
            </a:extLst>
          </p:cNvPr>
          <p:cNvSpPr txBox="1"/>
          <p:nvPr/>
        </p:nvSpPr>
        <p:spPr>
          <a:xfrm>
            <a:off x="641229" y="5849144"/>
            <a:ext cx="219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* </a:t>
            </a:r>
            <a:r>
              <a:rPr lang="de-DE" sz="1400" dirty="0"/>
              <a:t>dabei </a:t>
            </a:r>
            <a:r>
              <a:rPr lang="de-DE" sz="1400" b="1" dirty="0"/>
              <a:t>Kontroversen</a:t>
            </a:r>
            <a:r>
              <a:rPr lang="de-DE" sz="1400" dirty="0"/>
              <a:t> sichtbar zu machen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9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77057" y="3563462"/>
            <a:ext cx="11728862" cy="302021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de-DE" sz="3000" dirty="0"/>
              <a:t>o </a:t>
            </a:r>
            <a:r>
              <a:rPr lang="de-DE" sz="3000" b="1" dirty="0"/>
              <a:t>„Ihr müsst Euren ökologischen Fußabdruck reduzieren!“</a:t>
            </a:r>
            <a:r>
              <a:rPr lang="de-DE" sz="3000" dirty="0"/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sz="3000" dirty="0"/>
              <a:t>(nicht individueller Konsum, sondern Produktionsstrukturen und Engagement entscheiden: „Handabdruck“)</a:t>
            </a:r>
          </a:p>
          <a:p>
            <a:pPr marL="0" indent="0">
              <a:spcBef>
                <a:spcPts val="1200"/>
              </a:spcBef>
              <a:buNone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77057" y="691210"/>
            <a:ext cx="10515600" cy="720870"/>
          </a:xfrm>
        </p:spPr>
        <p:txBody>
          <a:bodyPr>
            <a:noAutofit/>
          </a:bodyPr>
          <a:lstStyle/>
          <a:p>
            <a:r>
              <a:rPr lang="de-DE" sz="4800" b="1" dirty="0"/>
              <a:t>1. Fehlvorstellungen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423138" y="1829603"/>
            <a:ext cx="78258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/>
              <a:t>o </a:t>
            </a:r>
            <a:r>
              <a:rPr lang="de-DE" sz="3000" b="1" dirty="0"/>
              <a:t>„Abfallvermeidung nutzt dem Klimaschutz“</a:t>
            </a:r>
            <a:r>
              <a:rPr lang="de-DE" sz="3000" dirty="0"/>
              <a:t>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702789" y="2324070"/>
            <a:ext cx="7358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(nur 1% der THG gehen auf </a:t>
            </a:r>
            <a:r>
              <a:rPr lang="de-DE" sz="2800" dirty="0">
                <a:hlinkClick r:id="rId3" action="ppaction://hlinksldjump"/>
              </a:rPr>
              <a:t>Abfall</a:t>
            </a:r>
            <a:r>
              <a:rPr lang="de-DE" sz="2800" dirty="0"/>
              <a:t> zurück, die großen Emittenten sind andere </a:t>
            </a:r>
            <a:r>
              <a:rPr lang="de-DE" sz="2800" dirty="0">
                <a:hlinkClick r:id="rId3" action="ppaction://hlinksldjump"/>
              </a:rPr>
              <a:t>Sektoren</a:t>
            </a:r>
            <a:r>
              <a:rPr lang="de-DE" sz="2800" dirty="0"/>
              <a:t>)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57" y="1436310"/>
            <a:ext cx="3022694" cy="189458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57" y="2699796"/>
            <a:ext cx="3764298" cy="908624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47C3FAAB-E516-4306-9AC2-B2BA6F6E5AB9}"/>
              </a:ext>
            </a:extLst>
          </p:cNvPr>
          <p:cNvSpPr txBox="1"/>
          <p:nvPr/>
        </p:nvSpPr>
        <p:spPr>
          <a:xfrm>
            <a:off x="4347226" y="138168"/>
            <a:ext cx="75722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1. Fehlvorstellungen </a:t>
            </a:r>
            <a:r>
              <a:rPr lang="de-DE" dirty="0"/>
              <a:t>-&gt; 2. Basisfakten zu Klimapolitik -&gt; 3. Public </a:t>
            </a:r>
            <a:r>
              <a:rPr lang="de-DE" dirty="0" err="1"/>
              <a:t>sphere</a:t>
            </a:r>
            <a:r>
              <a:rPr lang="de-DE" dirty="0"/>
              <a:t> </a:t>
            </a:r>
            <a:r>
              <a:rPr lang="de-DE" dirty="0" err="1"/>
              <a:t>actions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765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1569" y="4703564"/>
            <a:ext cx="11728862" cy="2030514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de-DE" sz="3000" dirty="0"/>
              <a:t>o Die Forderung nach „Technologieoffenheit“ z.B. durch </a:t>
            </a:r>
            <a:r>
              <a:rPr lang="de-DE" sz="3000" b="1" dirty="0"/>
              <a:t>Wasserstoffheizung oder E-Fuel-Mobilität </a:t>
            </a:r>
            <a:r>
              <a:rPr lang="de-DE" sz="3000" dirty="0"/>
              <a:t>kann Klimaschutzverzögerung bezwecken</a:t>
            </a:r>
            <a:endParaRPr lang="de-DE" sz="3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de-DE" sz="3000" dirty="0"/>
              <a:t>(H2 oder E-Fuel sind noch keine Option! Vgl. Hinweise auf Probleme der Verfügbarkeit und der </a:t>
            </a:r>
            <a:r>
              <a:rPr lang="de-DE" sz="3000" dirty="0">
                <a:hlinkClick r:id="rId3" action="ppaction://hlinksldjump"/>
              </a:rPr>
              <a:t>Effizienz/Kosten</a:t>
            </a:r>
            <a:r>
              <a:rPr lang="de-DE" sz="3000" dirty="0"/>
              <a:t>, </a:t>
            </a:r>
            <a:r>
              <a:rPr lang="de-DE" sz="3000" dirty="0">
                <a:sym typeface="Wingdings" panose="05000000000000000000" pitchFamily="2" charset="2"/>
                <a:hlinkClick r:id="rId4"/>
              </a:rPr>
              <a:t>www.t1p.de/eichberger</a:t>
            </a:r>
            <a:r>
              <a:rPr lang="de-DE" sz="3000" dirty="0">
                <a:sym typeface="Wingdings" panose="05000000000000000000" pitchFamily="2" charset="2"/>
              </a:rPr>
              <a:t>)</a:t>
            </a: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77057" y="691210"/>
            <a:ext cx="10515600" cy="720870"/>
          </a:xfrm>
        </p:spPr>
        <p:txBody>
          <a:bodyPr>
            <a:noAutofit/>
          </a:bodyPr>
          <a:lstStyle/>
          <a:p>
            <a:r>
              <a:rPr lang="de-DE" sz="4800" b="1" dirty="0"/>
              <a:t>1. Fehlvorstellungen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7C3FAAB-E516-4306-9AC2-B2BA6F6E5AB9}"/>
              </a:ext>
            </a:extLst>
          </p:cNvPr>
          <p:cNvSpPr txBox="1"/>
          <p:nvPr/>
        </p:nvSpPr>
        <p:spPr>
          <a:xfrm>
            <a:off x="4347226" y="138168"/>
            <a:ext cx="75722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1. Fehlvorstellungen </a:t>
            </a:r>
            <a:r>
              <a:rPr lang="de-DE" dirty="0"/>
              <a:t>-&gt; 2. Basisfakten zu Klimapolitik -&gt; 3. Public </a:t>
            </a:r>
            <a:r>
              <a:rPr lang="de-DE" dirty="0" err="1"/>
              <a:t>sphere</a:t>
            </a:r>
            <a:r>
              <a:rPr lang="de-DE" dirty="0"/>
              <a:t> </a:t>
            </a:r>
            <a:r>
              <a:rPr lang="de-DE" dirty="0" err="1"/>
              <a:t>actions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051780-B302-453E-B852-9ACE427BD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2270"/>
            <a:ext cx="12192000" cy="217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7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4557" y="809960"/>
            <a:ext cx="10515600" cy="720870"/>
          </a:xfrm>
        </p:spPr>
        <p:txBody>
          <a:bodyPr>
            <a:noAutofit/>
          </a:bodyPr>
          <a:lstStyle/>
          <a:p>
            <a:r>
              <a:rPr lang="de-DE" sz="4800" b="1" dirty="0"/>
              <a:t>2. Urteilskompetenz durch Basisfakten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538608" y="1636616"/>
            <a:ext cx="59546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b="1" dirty="0">
                <a:ea typeface="Calibri" panose="020F0502020204030204" pitchFamily="34" charset="0"/>
                <a:cs typeface="Arial" panose="020B0604020202020204" pitchFamily="34" charset="0"/>
              </a:rPr>
              <a:t>Schülerinnen und Schüler…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400" dirty="0">
                <a:ea typeface="Calibri" panose="020F0502020204030204" pitchFamily="34" charset="0"/>
                <a:cs typeface="Arial" panose="020B0604020202020204" pitchFamily="34" charset="0"/>
              </a:rPr>
              <a:t>kennen </a:t>
            </a:r>
            <a:r>
              <a:rPr lang="de-DE" altLang="de-DE" sz="2400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Basisfakten</a:t>
            </a:r>
            <a:r>
              <a:rPr lang="de-DE" altLang="de-DE" sz="2400" dirty="0">
                <a:ea typeface="Calibri" panose="020F0502020204030204" pitchFamily="34" charset="0"/>
                <a:cs typeface="Arial" panose="020B0604020202020204" pitchFamily="34" charset="0"/>
              </a:rPr>
              <a:t> zu Klimapolitik, d.h. schnell wirksamen und gerechten </a:t>
            </a:r>
            <a:r>
              <a:rPr lang="de-DE" altLang="de-DE" sz="2400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Klimaschutzmaßnahmen</a:t>
            </a:r>
            <a:r>
              <a:rPr lang="de-DE" altLang="de-DE" sz="2400" dirty="0"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400" dirty="0">
                <a:ea typeface="Calibri" panose="020F0502020204030204" pitchFamily="34" charset="0"/>
                <a:cs typeface="Arial" panose="020B0604020202020204" pitchFamily="34" charset="0"/>
              </a:rPr>
              <a:t>bewerten politische Positionen zu </a:t>
            </a:r>
            <a:r>
              <a:rPr lang="de-DE" altLang="de-DE" sz="2400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Klimaschutzmaßnahmen </a:t>
            </a:r>
            <a:r>
              <a:rPr lang="de-DE" altLang="de-DE" sz="2400" dirty="0">
                <a:ea typeface="Calibri" panose="020F0502020204030204" pitchFamily="34" charset="0"/>
                <a:cs typeface="Arial" panose="020B0604020202020204" pitchFamily="34" charset="0"/>
              </a:rPr>
              <a:t>wissenschaftsfundiert,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400" dirty="0">
                <a:ea typeface="Calibri" panose="020F0502020204030204" pitchFamily="34" charset="0"/>
                <a:cs typeface="Arial" panose="020B0604020202020204" pitchFamily="34" charset="0"/>
              </a:rPr>
              <a:t>unterscheiden </a:t>
            </a:r>
            <a:r>
              <a:rPr lang="de-DE" altLang="de-DE" sz="2400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individuelle Verhaltensänderungen </a:t>
            </a:r>
            <a:r>
              <a:rPr lang="de-DE" altLang="de-DE" sz="2400" dirty="0">
                <a:ea typeface="Calibri" panose="020F0502020204030204" pitchFamily="34" charset="0"/>
                <a:cs typeface="Arial" panose="020B0604020202020204" pitchFamily="34" charset="0"/>
              </a:rPr>
              <a:t>von </a:t>
            </a:r>
            <a:r>
              <a:rPr lang="de-DE" altLang="de-DE" sz="2400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kollektiv zu erstreitenden Strukturveränderungen</a:t>
            </a:r>
            <a:r>
              <a:rPr lang="de-DE" altLang="de-DE" sz="2400" dirty="0"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sz="2400" dirty="0">
                <a:cs typeface="Arial" panose="020B0604020202020204" pitchFamily="34" charset="0"/>
              </a:rPr>
              <a:t>engagieren sich auf eigenen Wunsch wirksam.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dirty="0"/>
          </a:p>
        </p:txBody>
      </p:sp>
      <p:sp>
        <p:nvSpPr>
          <p:cNvPr id="8" name="Rechteck 7"/>
          <p:cNvSpPr/>
          <p:nvPr/>
        </p:nvSpPr>
        <p:spPr>
          <a:xfrm>
            <a:off x="860612" y="1747229"/>
            <a:ext cx="5235388" cy="455509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de-DE" sz="2400" b="1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Klimadidaktische Prinzipien nach Prof. Martin </a:t>
            </a:r>
            <a:r>
              <a:rPr lang="de-DE" sz="2400" b="1" u="sng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Schwichow</a:t>
            </a:r>
            <a:r>
              <a:rPr lang="de-DE" sz="2400" b="1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(PH Heidelberg):</a:t>
            </a:r>
            <a:endParaRPr lang="de-DE" sz="2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de-DE" sz="2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Klimadidaktik </a:t>
            </a:r>
          </a:p>
          <a:p>
            <a:pPr marL="342900" indent="-34290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thematisiert „realpolitische Fragestellungen“ zu Strukturveränderungen auf der Basis von klimawissenschaftlicher Basisfakten und</a:t>
            </a:r>
          </a:p>
          <a:p>
            <a:pPr marL="342900" indent="-34290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ermöglicht so eine wissenschaftsfundierte Bewertung von klimapolitischen Positionen. </a:t>
            </a:r>
            <a:endParaRPr lang="de-DE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5606636-B8EA-48B2-AE1B-713AC45DE3E8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</a:t>
            </a:r>
            <a:r>
              <a:rPr lang="de-DE" b="1" dirty="0"/>
              <a:t>2. Basisfakten zu Klimapolitik -&gt; 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51145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6760" y="1639721"/>
            <a:ext cx="11445240" cy="215668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de-DE" dirty="0"/>
              <a:t>Die Erderhitzung geht auf die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menschengemachte Emission von Treibhausgasen (THG)</a:t>
            </a:r>
            <a:r>
              <a:rPr lang="de-DE" dirty="0"/>
              <a:t> zurück, die das Strahlungsgleichgewicht der Infrarot-Wärmestrahlung zwischen Sonne, Erde und Weltall stören. </a:t>
            </a:r>
            <a:br>
              <a:rPr lang="de-DE" dirty="0"/>
            </a:br>
            <a:r>
              <a:rPr lang="de-DE" sz="1600" dirty="0"/>
              <a:t>Ohne </a:t>
            </a:r>
            <a:r>
              <a:rPr lang="de-DE" sz="1600" dirty="0" err="1"/>
              <a:t>natürl</a:t>
            </a:r>
            <a:r>
              <a:rPr lang="de-DE" sz="1600" dirty="0"/>
              <a:t>. THG wäre die Erde -__</a:t>
            </a:r>
            <a:r>
              <a:rPr lang="de-DE" sz="1600" baseline="30000" dirty="0" err="1"/>
              <a:t>o</a:t>
            </a:r>
            <a:r>
              <a:rPr lang="de-DE" sz="1600" dirty="0" err="1"/>
              <a:t>C</a:t>
            </a:r>
            <a:r>
              <a:rPr lang="de-DE" sz="1600" dirty="0"/>
              <a:t> kalt, mit ihnen ist sie +__</a:t>
            </a:r>
            <a:r>
              <a:rPr lang="de-DE" sz="1600" baseline="30000" dirty="0" err="1"/>
              <a:t>o</a:t>
            </a:r>
            <a:r>
              <a:rPr lang="de-DE" sz="1600" dirty="0" err="1"/>
              <a:t>C</a:t>
            </a:r>
            <a:r>
              <a:rPr lang="de-DE" sz="1600" dirty="0"/>
              <a:t> warm. Der Anteil ___ ppm CO</a:t>
            </a:r>
            <a:r>
              <a:rPr lang="de-DE" sz="1600" baseline="-25000" dirty="0"/>
              <a:t>2</a:t>
            </a:r>
            <a:r>
              <a:rPr lang="de-DE" sz="1600" dirty="0"/>
              <a:t> (=____ %, vorindustrieller Wert) war dabei bislang an ca. ___</a:t>
            </a:r>
            <a:r>
              <a:rPr lang="de-DE" sz="1600" baseline="30000" dirty="0" err="1"/>
              <a:t>o</a:t>
            </a:r>
            <a:r>
              <a:rPr lang="de-DE" sz="1600" dirty="0" err="1"/>
              <a:t>C</a:t>
            </a:r>
            <a:r>
              <a:rPr lang="de-DE" sz="1600" dirty="0"/>
              <a:t> des natürlichen Treibhauseffektes beteiligt. Die Erhöhung von ___ auf ___ ppm (Juli 2023) stört ein Gleichgewicht und hat deshalb massive Auswirkungen! </a:t>
            </a:r>
            <a:r>
              <a:rPr lang="de-DE" sz="1600" dirty="0">
                <a:hlinkClick r:id="rId2"/>
              </a:rPr>
              <a:t>Klimawandelinformationssystem Rheinland-Pfalz | Kohlendioxid in der Atmosphäre</a:t>
            </a:r>
            <a:endParaRPr lang="de-DE" sz="180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A5739CC-D053-4CDC-9BA6-3F2D9AB2F370}"/>
              </a:ext>
            </a:extLst>
          </p:cNvPr>
          <p:cNvSpPr txBox="1">
            <a:spLocks/>
          </p:cNvSpPr>
          <p:nvPr/>
        </p:nvSpPr>
        <p:spPr>
          <a:xfrm>
            <a:off x="724557" y="809960"/>
            <a:ext cx="10515600" cy="720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/>
              <a:t>2. Urteilskompetenz durch Basisfakten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741EFBD-2C7C-4EA2-86D3-C1AEE1DF1C5E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</a:t>
            </a:r>
            <a:r>
              <a:rPr lang="de-DE" b="1" dirty="0"/>
              <a:t>2. Basisfakten zu Klimapolitik -&gt; 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436F6FAF-C19C-4ADA-9A8E-E9A34613EC37}"/>
              </a:ext>
            </a:extLst>
          </p:cNvPr>
          <p:cNvSpPr txBox="1">
            <a:spLocks/>
          </p:cNvSpPr>
          <p:nvPr/>
        </p:nvSpPr>
        <p:spPr>
          <a:xfrm>
            <a:off x="751242" y="1639721"/>
            <a:ext cx="11445240" cy="21566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de-DE" dirty="0"/>
              <a:t>Die Erderhitzung geht auf die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menschengemachte Emission von Treibhausgasen (THG)</a:t>
            </a:r>
            <a:r>
              <a:rPr lang="de-DE" dirty="0"/>
              <a:t> zurück, die das Strahlungsgleichgewicht der Infrarot-Wärmestrahlung zwischen Sonne, Erde und Weltall stören. </a:t>
            </a:r>
            <a:br>
              <a:rPr lang="de-DE" dirty="0"/>
            </a:br>
            <a:r>
              <a:rPr lang="de-DE" sz="1600" dirty="0"/>
              <a:t>Ohne </a:t>
            </a:r>
            <a:r>
              <a:rPr lang="de-DE" sz="1600" dirty="0" err="1"/>
              <a:t>natürl</a:t>
            </a:r>
            <a:r>
              <a:rPr lang="de-DE" sz="1600" dirty="0"/>
              <a:t>. THG wäre die Erde -18</a:t>
            </a:r>
            <a:r>
              <a:rPr lang="de-DE" sz="1600" baseline="30000" dirty="0"/>
              <a:t>o</a:t>
            </a:r>
            <a:r>
              <a:rPr lang="de-DE" sz="1600" dirty="0"/>
              <a:t>C kalt, mit ihnen ist sie +15</a:t>
            </a:r>
            <a:r>
              <a:rPr lang="de-DE" sz="1600" baseline="30000" dirty="0"/>
              <a:t>o</a:t>
            </a:r>
            <a:r>
              <a:rPr lang="de-DE" sz="1600" dirty="0"/>
              <a:t>C warm. Der Anteil 280 ppm CO</a:t>
            </a:r>
            <a:r>
              <a:rPr lang="de-DE" sz="1600" baseline="-25000" dirty="0"/>
              <a:t>2</a:t>
            </a:r>
            <a:r>
              <a:rPr lang="de-DE" sz="1600" dirty="0"/>
              <a:t> (=0,028 %, vorindustrieller Wert) war dabei bislang an ca. 7,2</a:t>
            </a:r>
            <a:r>
              <a:rPr lang="de-DE" sz="1600" baseline="30000" dirty="0"/>
              <a:t>o</a:t>
            </a:r>
            <a:r>
              <a:rPr lang="de-DE" sz="1600" dirty="0"/>
              <a:t>C des natürlichen Treibhauseffektes beteiligt. Die Erhöhung von 280 auf 425 ppm (Juli 2023) stört ein Gleichgewicht hat deshalb massive Auswirkungen! </a:t>
            </a:r>
            <a:r>
              <a:rPr lang="de-DE" sz="1600" dirty="0">
                <a:hlinkClick r:id="rId2"/>
              </a:rPr>
              <a:t>Klimawandelinformationssystem Rheinland-Pfalz | Kohlendioxid in der Atmosphäre</a:t>
            </a:r>
            <a:endParaRPr lang="de-DE" sz="18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86A03C7-9A1E-40B0-8385-1FE717C192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197"/>
          <a:stretch/>
        </p:blipFill>
        <p:spPr>
          <a:xfrm>
            <a:off x="1287642" y="6605194"/>
            <a:ext cx="10561458" cy="11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0A5739CC-D053-4CDC-9BA6-3F2D9AB2F370}"/>
              </a:ext>
            </a:extLst>
          </p:cNvPr>
          <p:cNvSpPr txBox="1">
            <a:spLocks/>
          </p:cNvSpPr>
          <p:nvPr/>
        </p:nvSpPr>
        <p:spPr>
          <a:xfrm>
            <a:off x="724557" y="809960"/>
            <a:ext cx="10515600" cy="720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/>
              <a:t>2. Urteilskompetenz durch Basisfakten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741EFBD-2C7C-4EA2-86D3-C1AEE1DF1C5E}"/>
              </a:ext>
            </a:extLst>
          </p:cNvPr>
          <p:cNvSpPr txBox="1"/>
          <p:nvPr/>
        </p:nvSpPr>
        <p:spPr>
          <a:xfrm>
            <a:off x="4281544" y="138168"/>
            <a:ext cx="763792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1. Fehlvorstellungen -&gt; </a:t>
            </a:r>
            <a:r>
              <a:rPr lang="de-DE" b="1" dirty="0"/>
              <a:t>2. Basisfakten zu Klimapolitik -&gt; 3. Public </a:t>
            </a:r>
            <a:r>
              <a:rPr lang="de-DE" b="1" dirty="0" err="1"/>
              <a:t>sphere</a:t>
            </a:r>
            <a:r>
              <a:rPr lang="de-DE" b="1" dirty="0"/>
              <a:t> </a:t>
            </a:r>
            <a:r>
              <a:rPr lang="de-DE" b="1" dirty="0" err="1"/>
              <a:t>actions</a:t>
            </a:r>
            <a:endParaRPr lang="de-DE" b="1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BC56090-822F-4FC0-9CE1-09E7FF79A3C5}"/>
              </a:ext>
            </a:extLst>
          </p:cNvPr>
          <p:cNvSpPr txBox="1">
            <a:spLocks/>
          </p:cNvSpPr>
          <p:nvPr/>
        </p:nvSpPr>
        <p:spPr>
          <a:xfrm>
            <a:off x="746760" y="2010484"/>
            <a:ext cx="11445240" cy="22280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spcBef>
                <a:spcPts val="300"/>
              </a:spcBef>
              <a:buFont typeface="+mj-lt"/>
              <a:buAutoNum type="arabicPeriod" startAt="2"/>
            </a:pPr>
            <a:r>
              <a:rPr lang="de-DE" dirty="0"/>
              <a:t>Welches Ziel formuliert das Pariser Klimaabkommen von 2015 ? </a:t>
            </a:r>
            <a:br>
              <a:rPr lang="de-DE" dirty="0"/>
            </a:br>
            <a:r>
              <a:rPr lang="de-DE" dirty="0"/>
              <a:t>Und warum genau dieses Ziel? </a:t>
            </a:r>
            <a:endParaRPr lang="de-DE" sz="16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21686AB-ADB2-4805-A2D4-55B37063FC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197"/>
          <a:stretch/>
        </p:blipFill>
        <p:spPr>
          <a:xfrm>
            <a:off x="1287642" y="6605194"/>
            <a:ext cx="10561458" cy="11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9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3346</Words>
  <Application>Microsoft Office PowerPoint</Application>
  <PresentationFormat>Breitbild</PresentationFormat>
  <Paragraphs>230</Paragraphs>
  <Slides>38</Slides>
  <Notes>31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Roboto</vt:lpstr>
      <vt:lpstr>Office</vt:lpstr>
      <vt:lpstr>1_Benutzerdefiniertes 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1. Fehlvorstellungen</vt:lpstr>
      <vt:lpstr>1. Fehlvorstellungen</vt:lpstr>
      <vt:lpstr>2. Urteilskompetenz durch Basisfakten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Referenzaufgabe nimmt public sphere actions in den Blick und konkretisiert die klimadidaktischen Prinzipien:</vt:lpstr>
      <vt:lpstr>Erfahrene Lehrpersonen können die Referenzaufgabe einer Lernsequenz lösen. (Fraefel 2023)</vt:lpstr>
      <vt:lpstr>PowerPoint-Präsentation</vt:lpstr>
      <vt:lpstr>PowerPoint-Präsentation</vt:lpstr>
      <vt:lpstr>Anhang</vt:lpstr>
      <vt:lpstr>Anhang</vt:lpstr>
      <vt:lpstr>Anhang</vt:lpstr>
      <vt:lpstr>Anhang</vt:lpstr>
      <vt:lpstr>Anhang</vt:lpstr>
      <vt:lpstr>Anhang</vt:lpstr>
      <vt:lpstr>Anhang</vt:lpstr>
      <vt:lpstr>Anhang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</vt:vector>
  </TitlesOfParts>
  <Company>Land Hessen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Schröder, Dr. Achim (LA Wi)</dc:creator>
  <cp:lastModifiedBy>Schröder, Dr. Achim (LA BV)</cp:lastModifiedBy>
  <cp:revision>270</cp:revision>
  <dcterms:created xsi:type="dcterms:W3CDTF">2023-09-13T17:58:20Z</dcterms:created>
  <dcterms:modified xsi:type="dcterms:W3CDTF">2025-03-06T13:42:18Z</dcterms:modified>
</cp:coreProperties>
</file>