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1" r:id="rId3"/>
  </p:sldMasterIdLst>
  <p:notesMasterIdLst>
    <p:notesMasterId r:id="rId46"/>
  </p:notesMasterIdLst>
  <p:sldIdLst>
    <p:sldId id="336" r:id="rId4"/>
    <p:sldId id="337" r:id="rId5"/>
    <p:sldId id="345" r:id="rId6"/>
    <p:sldId id="300" r:id="rId7"/>
    <p:sldId id="256" r:id="rId8"/>
    <p:sldId id="306" r:id="rId9"/>
    <p:sldId id="344" r:id="rId10"/>
    <p:sldId id="307" r:id="rId11"/>
    <p:sldId id="346" r:id="rId12"/>
    <p:sldId id="348" r:id="rId13"/>
    <p:sldId id="323" r:id="rId14"/>
    <p:sldId id="343" r:id="rId15"/>
    <p:sldId id="313" r:id="rId16"/>
    <p:sldId id="347" r:id="rId17"/>
    <p:sldId id="338" r:id="rId18"/>
    <p:sldId id="341" r:id="rId19"/>
    <p:sldId id="339" r:id="rId20"/>
    <p:sldId id="340" r:id="rId21"/>
    <p:sldId id="312" r:id="rId22"/>
    <p:sldId id="314" r:id="rId23"/>
    <p:sldId id="342" r:id="rId24"/>
    <p:sldId id="295" r:id="rId25"/>
    <p:sldId id="308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öder, Dr. Achim (LA Wi)" initials="SDA(W" lastIdx="0" clrIdx="0">
    <p:extLst>
      <p:ext uri="{19B8F6BF-5375-455C-9EA6-DF929625EA0E}">
        <p15:presenceInfo xmlns:p15="http://schemas.microsoft.com/office/powerpoint/2012/main" userId="Schröder, Dr. Achim (LA Wi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8796" autoAdjust="0"/>
  </p:normalViewPr>
  <p:slideViewPr>
    <p:cSldViewPr snapToGrid="0">
      <p:cViewPr varScale="1">
        <p:scale>
          <a:sx n="51" d="100"/>
          <a:sy n="51" d="100"/>
        </p:scale>
        <p:origin x="11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EE7-1352-4659-9BB8-17ED1F873175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E6A3-2275-4825-85B1-A50CA1B4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02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650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86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6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Denn: …  Vor</a:t>
            </a:r>
            <a:r>
              <a:rPr lang="de-DE" baseline="0" dirty="0"/>
              <a:t> welche Herausforderung stellen wir die neuen Kolleg*innen?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6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7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8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9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8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10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11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54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133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3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75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336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63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62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900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94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403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37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089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12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0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0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1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09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8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0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5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6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31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9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6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8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8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840" y="868222"/>
            <a:ext cx="10515600" cy="72087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96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4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09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1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78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2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6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7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2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8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14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0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1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92BB-D48D-4CDD-9901-1155052507CA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bject 27"/>
          <p:cNvSpPr/>
          <p:nvPr userDrawn="1"/>
        </p:nvSpPr>
        <p:spPr>
          <a:xfrm>
            <a:off x="10889673" y="230188"/>
            <a:ext cx="952357" cy="1416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1"/>
          <p:cNvSpPr txBox="1"/>
          <p:nvPr userDrawn="1"/>
        </p:nvSpPr>
        <p:spPr>
          <a:xfrm>
            <a:off x="838200" y="248933"/>
            <a:ext cx="3554417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Hessische</a:t>
            </a:r>
            <a:r>
              <a:rPr sz="1400" b="1" spc="1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Lehrkräfteakademie</a:t>
            </a:r>
            <a:endParaRPr lang="de-DE" sz="1400" b="1" spc="-5" dirty="0">
              <a:solidFill>
                <a:srgbClr val="003695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Studienseminar für Gymnasien</a:t>
            </a:r>
            <a:r>
              <a:rPr lang="de-DE" sz="140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Bad Vilbel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3176" y="333375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3176" y="92551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1591" y="151765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5"/>
          <p:cNvGrpSpPr/>
          <p:nvPr userDrawn="1"/>
        </p:nvGrpSpPr>
        <p:grpSpPr>
          <a:xfrm>
            <a:off x="-4764" y="2105023"/>
            <a:ext cx="297180" cy="297180"/>
            <a:chOff x="-4764" y="2105023"/>
            <a:chExt cx="297180" cy="297180"/>
          </a:xfrm>
        </p:grpSpPr>
        <p:sp>
          <p:nvSpPr>
            <p:cNvPr id="13" name="object 6"/>
            <p:cNvSpPr/>
            <p:nvPr/>
          </p:nvSpPr>
          <p:spPr>
            <a:xfrm>
              <a:off x="0" y="2109786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38"/>
                  </a:lnTo>
                  <a:lnTo>
                    <a:pt x="287333" y="287338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0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38"/>
                  </a:lnTo>
                  <a:lnTo>
                    <a:pt x="0" y="287338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/>
          <p:cNvGrpSpPr/>
          <p:nvPr userDrawn="1"/>
        </p:nvGrpSpPr>
        <p:grpSpPr>
          <a:xfrm>
            <a:off x="-1587" y="328610"/>
            <a:ext cx="297180" cy="297180"/>
            <a:chOff x="-1587" y="328610"/>
            <a:chExt cx="297180" cy="297180"/>
          </a:xfrm>
        </p:grpSpPr>
        <p:sp>
          <p:nvSpPr>
            <p:cNvPr id="16" name="object 13"/>
            <p:cNvSpPr/>
            <p:nvPr/>
          </p:nvSpPr>
          <p:spPr>
            <a:xfrm>
              <a:off x="3176" y="33338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176" y="33337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5"/>
          <p:cNvGrpSpPr/>
          <p:nvPr userDrawn="1"/>
        </p:nvGrpSpPr>
        <p:grpSpPr>
          <a:xfrm>
            <a:off x="-1587" y="920748"/>
            <a:ext cx="297180" cy="297180"/>
            <a:chOff x="-1587" y="920748"/>
            <a:chExt cx="297180" cy="297180"/>
          </a:xfrm>
        </p:grpSpPr>
        <p:sp>
          <p:nvSpPr>
            <p:cNvPr id="19" name="object 16"/>
            <p:cNvSpPr/>
            <p:nvPr/>
          </p:nvSpPr>
          <p:spPr>
            <a:xfrm>
              <a:off x="3176" y="92551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3176" y="92551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8"/>
          <p:cNvGrpSpPr/>
          <p:nvPr userDrawn="1"/>
        </p:nvGrpSpPr>
        <p:grpSpPr>
          <a:xfrm>
            <a:off x="-1587" y="1512886"/>
            <a:ext cx="297180" cy="297180"/>
            <a:chOff x="-1587" y="1512886"/>
            <a:chExt cx="297180" cy="297180"/>
          </a:xfrm>
        </p:grpSpPr>
        <p:sp>
          <p:nvSpPr>
            <p:cNvPr id="22" name="object 19"/>
            <p:cNvSpPr/>
            <p:nvPr/>
          </p:nvSpPr>
          <p:spPr>
            <a:xfrm>
              <a:off x="3176" y="151764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176" y="151765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1"/>
          <p:cNvGrpSpPr/>
          <p:nvPr userDrawn="1"/>
        </p:nvGrpSpPr>
        <p:grpSpPr>
          <a:xfrm>
            <a:off x="-1587" y="2105023"/>
            <a:ext cx="297180" cy="297180"/>
            <a:chOff x="-1587" y="2105023"/>
            <a:chExt cx="297180" cy="297180"/>
          </a:xfrm>
        </p:grpSpPr>
        <p:sp>
          <p:nvSpPr>
            <p:cNvPr id="25" name="object 22"/>
            <p:cNvSpPr/>
            <p:nvPr/>
          </p:nvSpPr>
          <p:spPr>
            <a:xfrm>
              <a:off x="3176" y="210978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176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4"/>
          <p:cNvGrpSpPr/>
          <p:nvPr userDrawn="1"/>
        </p:nvGrpSpPr>
        <p:grpSpPr>
          <a:xfrm>
            <a:off x="-4763" y="2697160"/>
            <a:ext cx="294005" cy="297180"/>
            <a:chOff x="-4763" y="2697160"/>
            <a:chExt cx="294005" cy="297180"/>
          </a:xfrm>
        </p:grpSpPr>
        <p:sp>
          <p:nvSpPr>
            <p:cNvPr id="28" name="object 25"/>
            <p:cNvSpPr/>
            <p:nvPr/>
          </p:nvSpPr>
          <p:spPr>
            <a:xfrm>
              <a:off x="0" y="2701922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284156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4156" y="287340"/>
                  </a:lnTo>
                  <a:lnTo>
                    <a:pt x="284156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0" y="2701924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0" y="0"/>
                  </a:moveTo>
                  <a:lnTo>
                    <a:pt x="284156" y="0"/>
                  </a:lnTo>
                  <a:lnTo>
                    <a:pt x="284156" y="287340"/>
                  </a:lnTo>
                  <a:lnTo>
                    <a:pt x="0" y="287340"/>
                  </a:lnTo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4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31C8-BEFD-4D92-B86F-239BFA6F6441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2776-5649-40E6-B230-91343F44802D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limawandel-rlp.de/de/daten-und-fakten/klimawandel-global/kohlendioxid-in-der-atmosphaere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6.xml"/><Relationship Id="rId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s-gym-badvilbel.bildung.hessen.de/modul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ntributed-most-global-co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hyperlink" Target="https://www.pik-potsdam.de/de/aktuelles/nachrichten/risiko-des-ueberschreitens-mehrerer-klima-kipppunkte-steigt-bei-einer-globalen-erwaermung-von-mehr-als-1-5deg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s-klima-konsortium.de/de/basisfakten.html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limafakten.de/glossar/letter_i#ipcc" TargetMode="External"/><Relationship Id="rId4" Type="http://schemas.openxmlformats.org/officeDocument/2006/relationships/hyperlink" Target="https://www.klimafakten.de/glossar/letter_1#grad-limi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s-bv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www.t1p.de/eichberg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29076" y="965349"/>
            <a:ext cx="10956176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000" b="1" dirty="0"/>
              <a:t>Didaktische Prinzipien 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geben Orientierung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resümieren den Erkenntnisstand der fachdidaktischen Forschung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sichern Lernerfolge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gibt es in jedem Fach</a:t>
            </a:r>
          </a:p>
          <a:p>
            <a:pPr marL="3810">
              <a:tabLst>
                <a:tab pos="3239770" algn="l"/>
              </a:tabLst>
            </a:pPr>
            <a:endParaRPr lang="de-DE" sz="4000" dirty="0"/>
          </a:p>
          <a:p>
            <a:pPr marL="3810">
              <a:tabLst>
                <a:tab pos="3239770" algn="l"/>
              </a:tabLs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1109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606636-B8EA-48B2-AE1B-713AC45DE3E8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1F4F69-C3A6-4FC5-858A-D9B912A0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7" y="1536470"/>
            <a:ext cx="1738649" cy="23341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1E94A3-5C29-4234-BBEA-55A927A05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1"/>
          <a:stretch/>
        </p:blipFill>
        <p:spPr>
          <a:xfrm>
            <a:off x="5147011" y="1552679"/>
            <a:ext cx="6928079" cy="53437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3CABEB-D696-4475-B542-BE3074EB0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86"/>
          <a:stretch/>
        </p:blipFill>
        <p:spPr>
          <a:xfrm>
            <a:off x="0" y="3785130"/>
            <a:ext cx="5681807" cy="30727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E21939-33A7-4776-95DC-3854B40D5865}"/>
              </a:ext>
            </a:extLst>
          </p:cNvPr>
          <p:cNvSpPr txBox="1"/>
          <p:nvPr/>
        </p:nvSpPr>
        <p:spPr>
          <a:xfrm>
            <a:off x="10294577" y="1791223"/>
            <a:ext cx="95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arkt</a:t>
            </a:r>
            <a:r>
              <a:rPr lang="de-DE" b="1" dirty="0">
                <a:solidFill>
                  <a:srgbClr val="0070C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8213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Welche </a:t>
            </a:r>
            <a:r>
              <a:rPr lang="de-DE" sz="2400" b="1" dirty="0"/>
              <a:t>Strukturveränderungen</a:t>
            </a:r>
            <a:r>
              <a:rPr lang="de-DE" sz="2400" dirty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(…)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/>
              <a:t>… können von </a:t>
            </a:r>
            <a:r>
              <a:rPr lang="de-DE" sz="2400" dirty="0" err="1"/>
              <a:t>SuS</a:t>
            </a:r>
            <a:r>
              <a:rPr lang="de-DE" sz="2400" dirty="0"/>
              <a:t> (nur) </a:t>
            </a:r>
            <a:br>
              <a:rPr lang="de-DE" sz="2400" dirty="0"/>
            </a:br>
            <a:r>
              <a:rPr lang="de-DE" sz="2400" dirty="0"/>
              <a:t>durch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actions</a:t>
            </a:r>
            <a:br>
              <a:rPr lang="de-DE" sz="2400" dirty="0"/>
            </a:br>
            <a:r>
              <a:rPr lang="de-DE" sz="2400" dirty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70269" y="1704088"/>
            <a:ext cx="6849204" cy="4493538"/>
          </a:xfrm>
          <a:prstGeom prst="rect">
            <a:avLst/>
          </a:prstGeom>
          <a:solidFill>
            <a:srgbClr val="145184"/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schemeClr val="bg1"/>
                </a:solidFill>
              </a:rPr>
              <a:t>Forderungen, für die sich Jugendliche in „</a:t>
            </a:r>
            <a:r>
              <a:rPr lang="de-DE" sz="2200" b="1" dirty="0" err="1">
                <a:solidFill>
                  <a:schemeClr val="bg1"/>
                </a:solidFill>
              </a:rPr>
              <a:t>public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sphere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actions</a:t>
            </a:r>
            <a:r>
              <a:rPr lang="de-DE" sz="2200" b="1" dirty="0">
                <a:solidFill>
                  <a:schemeClr val="bg1"/>
                </a:solidFill>
              </a:rPr>
              <a:t>“- engagieren können </a:t>
            </a:r>
            <a:r>
              <a:rPr lang="de-DE" sz="2200" dirty="0">
                <a:solidFill>
                  <a:schemeClr val="bg1"/>
                </a:solidFill>
              </a:rPr>
              <a:t>(u.a. nach Prof. </a:t>
            </a:r>
            <a:r>
              <a:rPr lang="de-DE" sz="2200" dirty="0" err="1">
                <a:solidFill>
                  <a:schemeClr val="bg1"/>
                </a:solidFill>
              </a:rPr>
              <a:t>Schwichow</a:t>
            </a:r>
            <a:r>
              <a:rPr lang="de-DE" sz="2200" dirty="0">
                <a:solidFill>
                  <a:schemeClr val="bg1"/>
                </a:solidFill>
              </a:rPr>
              <a:t> (PH Heidelberg); </a:t>
            </a:r>
            <a:r>
              <a:rPr lang="de-DE" sz="2200" dirty="0">
                <a:solidFill>
                  <a:schemeClr val="bg1"/>
                </a:solidFill>
                <a:highlight>
                  <a:srgbClr val="FFFF00"/>
                </a:highlight>
                <a:hlinkClick r:id="rId3" action="ppaction://hlinksldjump"/>
              </a:rPr>
              <a:t>nutzen Sie auch KI!</a:t>
            </a:r>
            <a:r>
              <a:rPr lang="de-DE" sz="2200" dirty="0">
                <a:solidFill>
                  <a:schemeClr val="bg1"/>
                </a:solidFill>
              </a:rPr>
              <a:t>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               Welche </a:t>
            </a:r>
            <a:r>
              <a:rPr lang="de-DE" sz="2200" dirty="0" err="1">
                <a:solidFill>
                  <a:schemeClr val="bg1"/>
                </a:solidFill>
              </a:rPr>
              <a:t>p.s.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actions</a:t>
            </a:r>
            <a:r>
              <a:rPr lang="de-DE" sz="2200" dirty="0">
                <a:solidFill>
                  <a:schemeClr val="bg1"/>
                </a:solidFill>
              </a:rPr>
              <a:t> fallen Ihnen sein?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                          -“-                          schlägt KI vor?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3D10BA-33CA-4AFD-922C-3DB0654B04DA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224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Welche </a:t>
            </a:r>
            <a:r>
              <a:rPr lang="de-DE" sz="2400" b="1" dirty="0"/>
              <a:t>Strukturveränderungen</a:t>
            </a:r>
            <a:r>
              <a:rPr lang="de-DE" sz="2400" dirty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(…)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/>
              <a:t>… können von </a:t>
            </a:r>
            <a:r>
              <a:rPr lang="de-DE" sz="2400" dirty="0" err="1"/>
              <a:t>SuS</a:t>
            </a:r>
            <a:r>
              <a:rPr lang="de-DE" sz="2400" dirty="0"/>
              <a:t> (nur) </a:t>
            </a:r>
            <a:br>
              <a:rPr lang="de-DE" sz="2400" dirty="0"/>
            </a:br>
            <a:r>
              <a:rPr lang="de-DE" sz="2400" dirty="0"/>
              <a:t>durch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actions</a:t>
            </a:r>
            <a:br>
              <a:rPr lang="de-DE" sz="2400" dirty="0"/>
            </a:br>
            <a:r>
              <a:rPr lang="de-DE" sz="2400" dirty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16479" y="1736357"/>
            <a:ext cx="6849204" cy="5170646"/>
          </a:xfrm>
          <a:prstGeom prst="rect">
            <a:avLst/>
          </a:prstGeom>
          <a:solidFill>
            <a:srgbClr val="145184"/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schemeClr val="bg1"/>
                </a:solidFill>
              </a:rPr>
              <a:t>Forderungen, für die sich Jugendliche in „</a:t>
            </a:r>
            <a:r>
              <a:rPr lang="de-DE" sz="2200" b="1" dirty="0" err="1">
                <a:solidFill>
                  <a:schemeClr val="bg1"/>
                </a:solidFill>
              </a:rPr>
              <a:t>public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sphere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actions</a:t>
            </a:r>
            <a:r>
              <a:rPr lang="de-DE" sz="2200" b="1" dirty="0">
                <a:solidFill>
                  <a:schemeClr val="bg1"/>
                </a:solidFill>
              </a:rPr>
              <a:t>“- engagieren können </a:t>
            </a:r>
            <a:r>
              <a:rPr lang="de-DE" sz="2200" dirty="0">
                <a:solidFill>
                  <a:schemeClr val="bg1"/>
                </a:solidFill>
              </a:rPr>
              <a:t>(u.a. nach Prof. </a:t>
            </a:r>
            <a:r>
              <a:rPr lang="de-DE" sz="2200" dirty="0" err="1">
                <a:solidFill>
                  <a:schemeClr val="bg1"/>
                </a:solidFill>
              </a:rPr>
              <a:t>Schwichow</a:t>
            </a:r>
            <a:r>
              <a:rPr lang="de-DE" sz="2200" dirty="0">
                <a:solidFill>
                  <a:schemeClr val="bg1"/>
                </a:solidFill>
              </a:rPr>
              <a:t> (PH Heidelberg); </a:t>
            </a:r>
            <a:r>
              <a:rPr lang="de-DE" sz="2200" dirty="0">
                <a:solidFill>
                  <a:schemeClr val="bg1"/>
                </a:solidFill>
                <a:highlight>
                  <a:srgbClr val="FFFF00"/>
                </a:highlight>
                <a:hlinkClick r:id="rId3" action="ppaction://hlinksldjump"/>
              </a:rPr>
              <a:t>nutzen Sie auch KI!</a:t>
            </a:r>
            <a:r>
              <a:rPr lang="de-DE" sz="2200" dirty="0">
                <a:solidFill>
                  <a:schemeClr val="bg1"/>
                </a:solidFill>
              </a:rPr>
              <a:t>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Neubau von sicheren Radwegen zu unserer Schule!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Ladesäulen für Elektroauto und –</a:t>
            </a:r>
            <a:r>
              <a:rPr lang="de-DE" sz="2200" dirty="0" err="1">
                <a:solidFill>
                  <a:schemeClr val="bg1"/>
                </a:solidFill>
              </a:rPr>
              <a:t>räder</a:t>
            </a:r>
            <a:r>
              <a:rPr lang="de-DE" sz="2200" dirty="0">
                <a:solidFill>
                  <a:schemeClr val="bg1"/>
                </a:solidFill>
              </a:rPr>
              <a:t> auf dem Schulgelände!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In unserer Region sollen mehr Windkraftanlagen gebaut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Unsere Schule soll durch Photovoltaikanlagen elektrifiziert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Unsere Schule soll nicht mit Gas, sondern mit einer Wärmepumpe beheizt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In unserer Schulkantine soll klimaschonendes Essen angeboten werden!         usw.</a:t>
            </a:r>
          </a:p>
          <a:p>
            <a:pPr lvl="0"/>
            <a:r>
              <a:rPr lang="de-DE" sz="2200" b="1" dirty="0">
                <a:solidFill>
                  <a:srgbClr val="FFFF00"/>
                </a:solidFill>
                <a:sym typeface="Wingdings" panose="05000000000000000000" pitchFamily="2" charset="2"/>
              </a:rPr>
              <a:t> Welche Entscheidungstragenden kontaktieren?</a:t>
            </a:r>
            <a:endParaRPr lang="de-DE" sz="2200" b="1" dirty="0">
              <a:solidFill>
                <a:srgbClr val="FFFF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3D10BA-33CA-4AFD-922C-3DB0654B04DA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204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124795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Anhang: </a:t>
            </a:r>
          </a:p>
          <a:p>
            <a:r>
              <a:rPr lang="de-DE" sz="4800" b="1" dirty="0"/>
              <a:t>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86A03C7-9A1E-40B0-8385-1FE717C19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760" y="1639721"/>
            <a:ext cx="11445240" cy="21566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Die Erderhitzung geht auf die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/>
              <a:t> zurück, die das Strahlungsgleichgewicht der Infrarot-Wärmestrahlung zwischen Sonne, Erde und Weltall stören. </a:t>
            </a:r>
            <a:br>
              <a:rPr lang="de-DE" dirty="0"/>
            </a:br>
            <a:r>
              <a:rPr lang="de-DE" sz="1600" dirty="0"/>
              <a:t>Ohne </a:t>
            </a:r>
            <a:r>
              <a:rPr lang="de-DE" sz="1600" dirty="0" err="1"/>
              <a:t>natürl</a:t>
            </a:r>
            <a:r>
              <a:rPr lang="de-DE" sz="1600" dirty="0"/>
              <a:t>. THG wäre die Erde -__</a:t>
            </a:r>
            <a:r>
              <a:rPr lang="de-DE" sz="1600" baseline="30000" dirty="0" err="1"/>
              <a:t>o</a:t>
            </a:r>
            <a:r>
              <a:rPr lang="de-DE" sz="1600" dirty="0" err="1"/>
              <a:t>C</a:t>
            </a:r>
            <a:r>
              <a:rPr lang="de-DE" sz="1600" dirty="0"/>
              <a:t> kalt, mit ihnen ist sie +__</a:t>
            </a:r>
            <a:r>
              <a:rPr lang="de-DE" sz="1600" baseline="30000" dirty="0" err="1"/>
              <a:t>o</a:t>
            </a:r>
            <a:r>
              <a:rPr lang="de-DE" sz="1600" dirty="0" err="1"/>
              <a:t>C</a:t>
            </a:r>
            <a:r>
              <a:rPr lang="de-DE" sz="1600" dirty="0"/>
              <a:t> warm. Der Anteil ___ ppm CO</a:t>
            </a:r>
            <a:r>
              <a:rPr lang="de-DE" sz="1600" baseline="-25000" dirty="0"/>
              <a:t>2</a:t>
            </a:r>
            <a:r>
              <a:rPr lang="de-DE" sz="1600" dirty="0"/>
              <a:t> (=____ %, vorindustrieller Wert) war dabei bislang an ca. ___</a:t>
            </a:r>
            <a:r>
              <a:rPr lang="de-DE" sz="1600" baseline="30000" dirty="0" err="1"/>
              <a:t>o</a:t>
            </a:r>
            <a:r>
              <a:rPr lang="de-DE" sz="1600" dirty="0" err="1"/>
              <a:t>C</a:t>
            </a:r>
            <a:r>
              <a:rPr lang="de-DE" sz="1600" dirty="0"/>
              <a:t> des natürlichen Treibhauseffektes beteiligt. Die Erhöhung von ___ auf ___ ppm (Juli 2023) stört ein Gleichgewicht und hat deshalb massive Auswirkungen! </a:t>
            </a:r>
            <a:r>
              <a:rPr lang="de-DE" sz="1600" dirty="0">
                <a:hlinkClick r:id="rId2"/>
              </a:rPr>
              <a:t>Klimawandelinformationssystem Rheinland-Pfalz | Kohlendioxid in der Atmosphäre</a:t>
            </a:r>
            <a:endParaRPr lang="de-DE" sz="18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36F6FAF-C19C-4ADA-9A8E-E9A34613EC37}"/>
              </a:ext>
            </a:extLst>
          </p:cNvPr>
          <p:cNvSpPr txBox="1">
            <a:spLocks/>
          </p:cNvSpPr>
          <p:nvPr/>
        </p:nvSpPr>
        <p:spPr>
          <a:xfrm>
            <a:off x="751242" y="1639721"/>
            <a:ext cx="11445240" cy="21566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Die Erderhitzung geht auf die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/>
              <a:t> zurück, die das Strahlungsgleichgewicht der Infrarot-Wärmestrahlung zwischen Sonne, Erde und Weltall stören. </a:t>
            </a:r>
            <a:br>
              <a:rPr lang="de-DE" dirty="0"/>
            </a:br>
            <a:r>
              <a:rPr lang="de-DE" sz="1600" dirty="0"/>
              <a:t>Ohne </a:t>
            </a:r>
            <a:r>
              <a:rPr lang="de-DE" sz="1600" dirty="0" err="1"/>
              <a:t>natürl</a:t>
            </a:r>
            <a:r>
              <a:rPr lang="de-DE" sz="1600" dirty="0"/>
              <a:t>. THG wäre die Erde -18</a:t>
            </a:r>
            <a:r>
              <a:rPr lang="de-DE" sz="1600" baseline="30000" dirty="0"/>
              <a:t>o</a:t>
            </a:r>
            <a:r>
              <a:rPr lang="de-DE" sz="1600" dirty="0"/>
              <a:t>C kalt, mit ihnen ist sie +15</a:t>
            </a:r>
            <a:r>
              <a:rPr lang="de-DE" sz="1600" baseline="30000" dirty="0"/>
              <a:t>o</a:t>
            </a:r>
            <a:r>
              <a:rPr lang="de-DE" sz="1600" dirty="0"/>
              <a:t>C warm. Der Anteil 280 ppm CO</a:t>
            </a:r>
            <a:r>
              <a:rPr lang="de-DE" sz="1600" baseline="-25000" dirty="0"/>
              <a:t>2</a:t>
            </a:r>
            <a:r>
              <a:rPr lang="de-DE" sz="1600" dirty="0"/>
              <a:t> (=0,028 %, vorindustrieller Wert) war dabei bislang an ca. 7,2</a:t>
            </a:r>
            <a:r>
              <a:rPr lang="de-DE" sz="1600" baseline="30000" dirty="0"/>
              <a:t>o</a:t>
            </a:r>
            <a:r>
              <a:rPr lang="de-DE" sz="1600" dirty="0"/>
              <a:t>C des natürlichen Treibhauseffektes beteiligt. Die Erhöhung von 280 auf 425 ppm (Juli 2023) stört ein Gleichgewicht hat deshalb massive Auswirkungen! </a:t>
            </a:r>
            <a:r>
              <a:rPr lang="de-DE" sz="1600" dirty="0">
                <a:hlinkClick r:id="rId2"/>
              </a:rPr>
              <a:t>Klimawandelinformationssystem Rheinland-Pfalz | Kohlendioxid in der Atmosphäre</a:t>
            </a:r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86A03C7-9A1E-40B0-8385-1FE717C19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BC56090-822F-4FC0-9CE1-09E7FF79A3C5}"/>
              </a:ext>
            </a:extLst>
          </p:cNvPr>
          <p:cNvSpPr txBox="1">
            <a:spLocks/>
          </p:cNvSpPr>
          <p:nvPr/>
        </p:nvSpPr>
        <p:spPr>
          <a:xfrm>
            <a:off x="746760" y="2010484"/>
            <a:ext cx="11445240" cy="2228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de-DE" dirty="0"/>
              <a:t>Welches Ziel formuliert das Pariser Klimaabkommen von 2015 ? </a:t>
            </a:r>
            <a:br>
              <a:rPr lang="de-DE" dirty="0"/>
            </a:br>
            <a:r>
              <a:rPr lang="de-DE" dirty="0"/>
              <a:t>Und warum genau dieses Ziel? </a:t>
            </a: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1686AB-ADB2-4805-A2D4-55B37063F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BC56090-822F-4FC0-9CE1-09E7FF79A3C5}"/>
              </a:ext>
            </a:extLst>
          </p:cNvPr>
          <p:cNvSpPr txBox="1">
            <a:spLocks/>
          </p:cNvSpPr>
          <p:nvPr/>
        </p:nvSpPr>
        <p:spPr>
          <a:xfrm>
            <a:off x="746760" y="2010484"/>
            <a:ext cx="11445240" cy="2228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de-DE" dirty="0"/>
              <a:t>Welches Ziel formuliert das Pariser Klimaabkommen von 2015 ? </a:t>
            </a:r>
            <a:br>
              <a:rPr lang="de-DE" dirty="0"/>
            </a:br>
            <a:r>
              <a:rPr lang="de-DE" dirty="0"/>
              <a:t>Und warum genau dieses Ziel? </a:t>
            </a:r>
            <a:br>
              <a:rPr lang="de-DE" dirty="0"/>
            </a:br>
            <a:r>
              <a:rPr lang="de-DE" dirty="0"/>
              <a:t>Ab + 1,5 bis 2 Grad geraten mit hoher Wahrscheinlichkeit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Kippunkte</a:t>
            </a:r>
            <a:r>
              <a:rPr lang="de-DE" dirty="0"/>
              <a:t> in Bewegung (</a:t>
            </a:r>
            <a:r>
              <a:rPr lang="de-DE" dirty="0">
                <a:hlinkClick r:id="rId2" action="ppaction://hlinksldjump"/>
              </a:rPr>
              <a:t>Folie 14</a:t>
            </a:r>
            <a:r>
              <a:rPr lang="de-DE" dirty="0"/>
              <a:t>)</a:t>
            </a:r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 startAt="2"/>
            </a:pP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1686AB-ADB2-4805-A2D4-55B37063F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C4A092-C873-437C-9F46-457E49117E24}"/>
              </a:ext>
            </a:extLst>
          </p:cNvPr>
          <p:cNvSpPr txBox="1">
            <a:spLocks/>
          </p:cNvSpPr>
          <p:nvPr/>
        </p:nvSpPr>
        <p:spPr>
          <a:xfrm>
            <a:off x="746760" y="2004216"/>
            <a:ext cx="11445240" cy="4847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3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Klimaneutralität ab 20__ ist in D Gesetz und hat Verfassungsrang </a:t>
            </a:r>
            <a:br>
              <a:rPr lang="de-D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Klimaneutralität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=  </a:t>
            </a:r>
            <a:r>
              <a:rPr lang="de-DE" dirty="0"/>
              <a:t>ca. _t CO</a:t>
            </a:r>
            <a:r>
              <a:rPr lang="de-DE" baseline="-25000" dirty="0"/>
              <a:t>2</a:t>
            </a:r>
            <a:r>
              <a:rPr lang="de-DE" dirty="0"/>
              <a:t> Äquivalente pro Jahr/Kopf (D z.Z. ca. __t)</a:t>
            </a:r>
            <a:br>
              <a:rPr lang="de-DE" dirty="0"/>
            </a:br>
            <a:r>
              <a:rPr lang="de-DE" sz="1600" dirty="0"/>
              <a:t>Pariser Klimaschutzabkommen 16.09.20__ einstimmig ratifiziert, Klimaschutzgesetz nach BVG-Beschluss von 20__!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A4F007-44FF-4372-8F8B-4AAD50E2B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C4A092-C873-437C-9F46-457E49117E24}"/>
              </a:ext>
            </a:extLst>
          </p:cNvPr>
          <p:cNvSpPr txBox="1">
            <a:spLocks/>
          </p:cNvSpPr>
          <p:nvPr/>
        </p:nvSpPr>
        <p:spPr>
          <a:xfrm>
            <a:off x="746760" y="2004216"/>
            <a:ext cx="11445240" cy="4847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3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Klimaneutralität ab 2045 ist in D Gesetz und hat Verfassungsrang </a:t>
            </a:r>
            <a:br>
              <a:rPr lang="de-D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Klimaneutralität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=  </a:t>
            </a:r>
            <a:r>
              <a:rPr lang="de-DE" dirty="0"/>
              <a:t>ca. 2t CO</a:t>
            </a:r>
            <a:r>
              <a:rPr lang="de-DE" baseline="-25000" dirty="0"/>
              <a:t>2</a:t>
            </a:r>
            <a:r>
              <a:rPr lang="de-DE" dirty="0"/>
              <a:t> Äquivalente pro Jahr/Kopf (D z.Z. ca. 11t)</a:t>
            </a:r>
            <a:br>
              <a:rPr lang="de-DE" dirty="0"/>
            </a:br>
            <a:r>
              <a:rPr lang="de-DE" sz="1600" dirty="0"/>
              <a:t>Pariser Klimaschutzabkommen 16.09.2016 einstimmig ratifiziert, Klimaschutzgesetz nach BVG-Beschluss von 2021!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A4F007-44FF-4372-8F8B-4AAD50E2B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35E5C8-901A-4522-BA93-21257E354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9579" y="1068090"/>
            <a:ext cx="11469588" cy="586103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2t/J./Kopf mit individuellen Verhaltensänderungen unerreichbar. </a:t>
            </a:r>
            <a:br>
              <a:rPr lang="de-DE" dirty="0"/>
            </a:br>
            <a:r>
              <a:rPr lang="de-DE" sz="2000" dirty="0"/>
              <a:t>Es braucht schnell wirksame, politisch gestaltete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  <a:t>Strukturveränderungen:</a:t>
            </a:r>
            <a:b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de-DE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 </a:t>
            </a:r>
            <a:r>
              <a:rPr lang="de-DE" b="1" dirty="0"/>
              <a:t>Ausstieg aus der Nutzung fossiler Energieträger</a:t>
            </a:r>
            <a:r>
              <a:rPr lang="de-DE" dirty="0"/>
              <a:t> </a:t>
            </a:r>
            <a:br>
              <a:rPr lang="de-DE" dirty="0"/>
            </a:br>
            <a:r>
              <a:rPr lang="de-DE" sz="2000" dirty="0"/>
              <a:t>1. </a:t>
            </a:r>
            <a:r>
              <a:rPr lang="de-DE" sz="2000" dirty="0">
                <a:hlinkClick r:id="rId4" action="ppaction://hlinksldjump"/>
              </a:rPr>
              <a:t>Stromerzeugung, </a:t>
            </a:r>
            <a:r>
              <a:rPr lang="de-DE" sz="2000" dirty="0"/>
              <a:t>2. </a:t>
            </a:r>
            <a:r>
              <a:rPr lang="de-DE" sz="2000" dirty="0">
                <a:hlinkClick r:id="rId4" action="ppaction://hlinksldjump"/>
              </a:rPr>
              <a:t>Industrie</a:t>
            </a:r>
            <a:r>
              <a:rPr lang="de-DE" sz="2000" dirty="0"/>
              <a:t>, 3. </a:t>
            </a:r>
            <a:r>
              <a:rPr lang="de-DE" sz="2000" dirty="0">
                <a:hlinkClick r:id="rId4" action="ppaction://hlinksldjump"/>
              </a:rPr>
              <a:t>Verkehr</a:t>
            </a:r>
            <a:r>
              <a:rPr lang="de-DE" sz="2000" dirty="0"/>
              <a:t>, 4. </a:t>
            </a:r>
            <a:r>
              <a:rPr lang="de-DE" sz="2000" dirty="0">
                <a:hlinkClick r:id="rId4" action="ppaction://hlinksldjump"/>
              </a:rPr>
              <a:t>Gebäudeheizung</a:t>
            </a:r>
            <a:r>
              <a:rPr lang="de-DE" sz="2000" dirty="0"/>
              <a:t>,</a:t>
            </a:r>
            <a:br>
              <a:rPr lang="de-DE" sz="2000" dirty="0"/>
            </a:br>
            <a:r>
              <a:rPr lang="de-DE" sz="2000" dirty="0"/>
              <a:t>5. </a:t>
            </a:r>
            <a:r>
              <a:rPr lang="de-DE" sz="2000" b="1" dirty="0"/>
              <a:t>Ernährungswende</a:t>
            </a:r>
            <a:r>
              <a:rPr lang="de-DE" sz="2000" dirty="0"/>
              <a:t> (v.a. weniger Fleisch- und Milcherzeugung)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Folgen der Erderhitzung destabilisieren Demokratien:</a:t>
            </a:r>
            <a:br>
              <a:rPr lang="de-DE" dirty="0"/>
            </a:br>
            <a:r>
              <a:rPr lang="de-DE" sz="2000" dirty="0"/>
              <a:t>Wohlstandsverluste durch Extremwetter, Klimaflucht, Inflation</a:t>
            </a:r>
            <a:br>
              <a:rPr lang="de-DE" sz="2000" dirty="0"/>
            </a:br>
            <a:endParaRPr lang="de-DE" sz="24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Trittbrettfahrer-Problematik: „Aber zuerst China!“ ?</a:t>
            </a:r>
            <a:br>
              <a:rPr lang="de-DE" dirty="0"/>
            </a:br>
            <a:r>
              <a:rPr lang="de-DE" sz="2000" dirty="0"/>
              <a:t>a) historische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  <a:t>Verantwortung </a:t>
            </a:r>
            <a:r>
              <a:rPr lang="de-DE" sz="2000" dirty="0"/>
              <a:t>tragen alle G7-Staaten (</a:t>
            </a:r>
            <a:r>
              <a:rPr lang="de-DE" sz="2000" dirty="0">
                <a:hlinkClick r:id="rId5" action="ppaction://hlinksldjump"/>
              </a:rPr>
              <a:t>Folie 13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b) erfordert Initiativen in allen Staaten, sonst sagen andere „Aber zuerst Europa!“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373EBE-ACBF-4398-9A95-0F97887D1574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765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802511"/>
            <a:ext cx="109561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000" dirty="0"/>
              <a:t>Didaktische  Prinzipien gibt es in jedem Fach!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728005" y="1911794"/>
            <a:ext cx="112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Prinzipien der ____</a:t>
            </a:r>
            <a:r>
              <a:rPr lang="de-DE" sz="3200" dirty="0" err="1"/>
              <a:t>didaktik</a:t>
            </a:r>
            <a:r>
              <a:rPr lang="de-DE" sz="3200" dirty="0"/>
              <a:t>: Im meinem Fach …  geht es darum,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5777" y="2289993"/>
            <a:ext cx="1098058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1. …,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6535" y="3054885"/>
            <a:ext cx="10110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2. … und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28005" y="3614323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3. ...  .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04023" y="4371584"/>
            <a:ext cx="1117999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/>
              <a:t>Lesen Sie auf der </a:t>
            </a:r>
            <a:r>
              <a:rPr lang="de-DE" sz="3600" dirty="0">
                <a:hlinkClick r:id="rId3"/>
              </a:rPr>
              <a:t>Homepage</a:t>
            </a:r>
            <a:r>
              <a:rPr lang="de-DE" sz="3600" dirty="0"/>
              <a:t> („1.Tag-Prüfung“, unten) nach.</a:t>
            </a:r>
          </a:p>
          <a:p>
            <a:r>
              <a:rPr lang="de-DE" sz="3600" dirty="0"/>
              <a:t>Fragen Sie in den fachdidaktischen Einführungsveranstaltungen, worum es </a:t>
            </a:r>
            <a:br>
              <a:rPr lang="de-DE" sz="3600" dirty="0"/>
            </a:br>
            <a:r>
              <a:rPr lang="de-DE" sz="3600" dirty="0"/>
              <a:t>im Kern im Fach … geht! ( = Prinzipien der …</a:t>
            </a:r>
            <a:r>
              <a:rPr lang="de-DE" sz="3600" dirty="0" err="1"/>
              <a:t>didaktik</a:t>
            </a:r>
            <a:r>
              <a:rPr lang="de-DE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306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8" y="993432"/>
            <a:ext cx="11208348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ist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dirty="0"/>
              <a:t>100% Elektrifizierung mit Windkraft + Sonnenenergie durch Speichertechniken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Denn es braucht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schnell wirksame Maßnahmen</a:t>
            </a:r>
            <a:r>
              <a:rPr lang="de-DE" dirty="0"/>
              <a:t> (</a:t>
            </a:r>
            <a:r>
              <a:rPr lang="de-DE" dirty="0">
                <a:hlinkClick r:id="rId2" action="ppaction://hlinksldjump"/>
              </a:rPr>
              <a:t>Folie-THG-Budget</a:t>
            </a:r>
            <a:r>
              <a:rPr lang="de-DE" dirty="0"/>
              <a:t>) </a:t>
            </a:r>
            <a:br>
              <a:rPr lang="de-DE" dirty="0"/>
            </a:br>
            <a:r>
              <a:rPr lang="de-DE" sz="2000" dirty="0"/>
              <a:t>die Welt ist auf einem 3-Grad-Plus-Pfad (= __</a:t>
            </a:r>
            <a:r>
              <a:rPr lang="de-DE" sz="2000" baseline="30000" dirty="0" err="1"/>
              <a:t>o</a:t>
            </a:r>
            <a:r>
              <a:rPr lang="de-DE" sz="2000" dirty="0" err="1"/>
              <a:t>C</a:t>
            </a:r>
            <a:r>
              <a:rPr lang="de-DE" sz="2000" dirty="0"/>
              <a:t> auf Landfläche) 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Nur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gerechte </a:t>
            </a:r>
            <a:r>
              <a:rPr lang="de-DE" dirty="0"/>
              <a:t>Maßnahmen finden politische Mehrheiten: </a:t>
            </a:r>
            <a:br>
              <a:rPr lang="de-DE" dirty="0"/>
            </a:br>
            <a:br>
              <a:rPr lang="de-DE" dirty="0"/>
            </a:br>
            <a:r>
              <a:rPr lang="de-DE" sz="2000" dirty="0"/>
              <a:t>=&gt; massive Investitionen in Strukturveränderungen sind generationengerecht (BHG-Urteil von 2021)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Ausgleich der CO2-Steuer z.B. durch Klimageld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Schuldenbremse ist zu reformieren, sie verhindert Investitionen in die Zukunft aller Kinder und Jugendlichen (Folie = die Position des Sachverständigenrats der Bundesregierung)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87F014-85EF-4212-8772-C1AFC4272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199D7C-2E30-4E7C-B478-D4EC429A01E6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0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8" y="993432"/>
            <a:ext cx="11208348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ist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dirty="0"/>
              <a:t>100% Elektrifizierung mit Windkraft + Sonnenenergie durch Speichertechniken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Denn es braucht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schnell wirksame Maßnahmen</a:t>
            </a:r>
            <a:r>
              <a:rPr lang="de-DE" dirty="0"/>
              <a:t> (</a:t>
            </a:r>
            <a:r>
              <a:rPr lang="de-DE" dirty="0">
                <a:hlinkClick r:id="rId2" action="ppaction://hlinksldjump"/>
              </a:rPr>
              <a:t>Folie-THG-Budget</a:t>
            </a:r>
            <a:r>
              <a:rPr lang="de-DE" dirty="0"/>
              <a:t>) </a:t>
            </a:r>
            <a:br>
              <a:rPr lang="de-DE" dirty="0"/>
            </a:br>
            <a:r>
              <a:rPr lang="de-DE" sz="2000" dirty="0"/>
              <a:t>die Welt ist auf einem 3-Grad-Plus-Pfad (=   6</a:t>
            </a:r>
            <a:r>
              <a:rPr lang="de-DE" sz="2000" baseline="30000" dirty="0"/>
              <a:t>o</a:t>
            </a:r>
            <a:r>
              <a:rPr lang="de-DE" sz="2000" dirty="0"/>
              <a:t>C auf Landfläche) 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Nur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gerechte </a:t>
            </a:r>
            <a:r>
              <a:rPr lang="de-DE" dirty="0"/>
              <a:t>Maßnahmen finden politische Mehrheiten </a:t>
            </a:r>
            <a:br>
              <a:rPr lang="de-DE" dirty="0"/>
            </a:br>
            <a:br>
              <a:rPr lang="de-DE" dirty="0"/>
            </a:br>
            <a:r>
              <a:rPr lang="de-DE" sz="2000" dirty="0"/>
              <a:t>=&gt; massive Investitionen in Strukturveränderungen sind generationengerecht (BHG-Urteil von 2021)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Ausgleich der CO2-Steuer z.B. durch Klimageld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Schuldenbremse ist zu reformieren, sie verhindert Investitionen in die Zukunft aller Kinder und Jugendlichen (</a:t>
            </a:r>
            <a:r>
              <a:rPr lang="de-DE" sz="2000" dirty="0">
                <a:hlinkClick r:id="rId3" action="ppaction://hlinksldjump"/>
              </a:rPr>
              <a:t>Folie </a:t>
            </a:r>
            <a:r>
              <a:rPr lang="de-DE" sz="2000" dirty="0"/>
              <a:t>= die Position des Sachverständigenrats der Bundesregierung)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87F014-85EF-4212-8772-C1AFC4272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F1A998-C496-470C-BB0A-C79500AA35C2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417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6" y="2127852"/>
            <a:ext cx="6232457" cy="4535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806" y="866432"/>
            <a:ext cx="10766627" cy="12614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  <a:ea typeface="+mn-ea"/>
                <a:cs typeface="+mn-cs"/>
              </a:rPr>
              <a:t>Die Referenzaufgabe nimmt </a:t>
            </a:r>
            <a:r>
              <a:rPr lang="de-DE" sz="3200" i="1" dirty="0" err="1">
                <a:latin typeface="+mn-lt"/>
                <a:ea typeface="+mn-ea"/>
                <a:cs typeface="+mn-cs"/>
              </a:rPr>
              <a:t>public</a:t>
            </a:r>
            <a:r>
              <a:rPr lang="de-DE" sz="3200" i="1" dirty="0">
                <a:latin typeface="+mn-lt"/>
                <a:ea typeface="+mn-ea"/>
                <a:cs typeface="+mn-cs"/>
              </a:rPr>
              <a:t> </a:t>
            </a:r>
            <a:r>
              <a:rPr lang="de-DE" sz="3200" i="1" dirty="0" err="1">
                <a:latin typeface="+mn-lt"/>
                <a:ea typeface="+mn-ea"/>
                <a:cs typeface="+mn-cs"/>
              </a:rPr>
              <a:t>sphere</a:t>
            </a:r>
            <a:r>
              <a:rPr lang="de-DE" sz="3200" i="1" dirty="0">
                <a:latin typeface="+mn-lt"/>
                <a:ea typeface="+mn-ea"/>
                <a:cs typeface="+mn-cs"/>
              </a:rPr>
              <a:t> </a:t>
            </a:r>
            <a:r>
              <a:rPr lang="de-DE" sz="3200" i="1" dirty="0" err="1">
                <a:latin typeface="+mn-lt"/>
                <a:ea typeface="+mn-ea"/>
                <a:cs typeface="+mn-cs"/>
              </a:rPr>
              <a:t>actions</a:t>
            </a:r>
            <a:r>
              <a:rPr lang="de-DE" sz="3200" i="1" dirty="0">
                <a:latin typeface="+mn-lt"/>
                <a:ea typeface="+mn-ea"/>
                <a:cs typeface="+mn-cs"/>
              </a:rPr>
              <a:t> </a:t>
            </a:r>
            <a:r>
              <a:rPr lang="de-DE" sz="3200" dirty="0">
                <a:latin typeface="+mn-lt"/>
                <a:ea typeface="+mn-ea"/>
                <a:cs typeface="+mn-cs"/>
              </a:rPr>
              <a:t>in den Blick und konkretisiert die klimadidaktischen Prinzipien: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92851" y="3836092"/>
            <a:ext cx="369798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Schwerpunkt der Referenzaufgabe liegt </a:t>
            </a:r>
          </a:p>
          <a:p>
            <a:r>
              <a:rPr lang="de-DE" sz="2400" dirty="0"/>
              <a:t>auf  </a:t>
            </a:r>
            <a:r>
              <a:rPr lang="de-DE" sz="2400" dirty="0" err="1"/>
              <a:t>public</a:t>
            </a:r>
            <a:r>
              <a:rPr lang="de-DE" sz="2400" dirty="0"/>
              <a:t> </a:t>
            </a:r>
            <a:r>
              <a:rPr lang="de-DE" sz="2400" dirty="0" err="1"/>
              <a:t>sphere</a:t>
            </a:r>
            <a:r>
              <a:rPr lang="de-DE" sz="2400" dirty="0"/>
              <a:t> </a:t>
            </a:r>
            <a:r>
              <a:rPr lang="de-DE" sz="2400" dirty="0" err="1"/>
              <a:t>actions</a:t>
            </a:r>
            <a:r>
              <a:rPr lang="de-DE" sz="2400" dirty="0"/>
              <a:t>, d.h. auf </a:t>
            </a:r>
            <a:r>
              <a:rPr lang="de-DE" sz="2400" b="1" dirty="0"/>
              <a:t>Veränderung von gesellschaftlichen Strukturen</a:t>
            </a:r>
            <a:r>
              <a:rPr lang="de-DE" sz="2400" dirty="0"/>
              <a:t>. </a:t>
            </a:r>
          </a:p>
        </p:txBody>
      </p:sp>
      <p:sp>
        <p:nvSpPr>
          <p:cNvPr id="7" name="Rechteck 6"/>
          <p:cNvSpPr/>
          <p:nvPr/>
        </p:nvSpPr>
        <p:spPr>
          <a:xfrm>
            <a:off x="1367647" y="4448547"/>
            <a:ext cx="2705589" cy="357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786120" y="5933835"/>
            <a:ext cx="863144" cy="33633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499349" y="5183989"/>
            <a:ext cx="1469482" cy="30323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10800000">
            <a:off x="6923314" y="4986067"/>
            <a:ext cx="985652" cy="50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53080" y="6270171"/>
            <a:ext cx="1774484" cy="3927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DA6344F-3274-4215-8AB2-6685239A7035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07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669" y="1050593"/>
            <a:ext cx="4838700" cy="131160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500" dirty="0">
                <a:latin typeface="+mn-lt"/>
                <a:ea typeface="+mn-ea"/>
                <a:cs typeface="+mn-cs"/>
              </a:rPr>
              <a:t>Erfahrene Lehrpersonen können die Referenzaufgabe einer Lernsequenz lösen. (Fraefel 2023)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44669" y="2564516"/>
            <a:ext cx="4838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Welche </a:t>
            </a:r>
            <a:r>
              <a:rPr lang="de-DE" sz="2400" b="1" dirty="0"/>
              <a:t>Strukturveränderungen</a:t>
            </a:r>
            <a:r>
              <a:rPr lang="de-DE" sz="2400" dirty="0"/>
              <a:t>, 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/>
              <a:t>… zeigt eigentlich der </a:t>
            </a:r>
            <a:r>
              <a:rPr lang="de-DE" sz="2400" b="1" dirty="0"/>
              <a:t>Film</a:t>
            </a:r>
            <a:r>
              <a:rPr lang="de-DE" sz="2400" dirty="0"/>
              <a:t>,</a:t>
            </a:r>
            <a:r>
              <a:rPr lang="de-DE" sz="2400" b="1" dirty="0"/>
              <a:t> </a:t>
            </a:r>
            <a:r>
              <a:rPr lang="de-DE" sz="2400" dirty="0"/>
              <a:t>über den ich mit </a:t>
            </a:r>
            <a:r>
              <a:rPr lang="de-DE" sz="2400" dirty="0" err="1"/>
              <a:t>SuS</a:t>
            </a:r>
            <a:r>
              <a:rPr lang="de-DE" sz="2400" dirty="0"/>
              <a:t> sprechen will?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/>
              <a:t>… werden in öffentlichen Debatten </a:t>
            </a:r>
            <a:r>
              <a:rPr lang="de-DE" sz="2400" b="1" dirty="0"/>
              <a:t>kontrovers diskutiert*</a:t>
            </a:r>
            <a:r>
              <a:rPr lang="de-DE" sz="2400" dirty="0"/>
              <a:t>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/>
              <a:t>… können von </a:t>
            </a:r>
            <a:r>
              <a:rPr lang="de-DE" sz="2400" dirty="0" err="1"/>
              <a:t>SuS</a:t>
            </a:r>
            <a:r>
              <a:rPr lang="de-DE" sz="2400" dirty="0"/>
              <a:t> durch Engagement beeinflusst </a:t>
            </a:r>
            <a:br>
              <a:rPr lang="de-DE" sz="2400" dirty="0"/>
            </a:br>
            <a:r>
              <a:rPr lang="de-DE" sz="2400" dirty="0"/>
              <a:t>werden?</a:t>
            </a:r>
          </a:p>
          <a:p>
            <a:pPr lvl="0">
              <a:spcBef>
                <a:spcPts val="600"/>
              </a:spcBef>
            </a:pPr>
            <a:r>
              <a:rPr lang="de-DE" sz="1600" dirty="0"/>
              <a:t>(*) und sollten deshalb von </a:t>
            </a:r>
            <a:r>
              <a:rPr lang="de-DE" sz="1600" dirty="0" err="1"/>
              <a:t>SuS</a:t>
            </a:r>
            <a:r>
              <a:rPr lang="de-DE" sz="1600" dirty="0"/>
              <a:t> „wissenschaftsfundiert beurteilt“ werden können.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FC8419-6995-400F-AF9C-721DFB599729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184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868222"/>
            <a:ext cx="9746886" cy="56543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17200" y="57531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 action="ppaction://hlinksldjump"/>
              </a:rPr>
              <a:t>Zurück zu </a:t>
            </a:r>
          </a:p>
          <a:p>
            <a:r>
              <a:rPr lang="de-DE" dirty="0">
                <a:hlinkClick r:id="rId4" action="ppaction://hlinksldjump"/>
              </a:rPr>
              <a:t>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63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1589092"/>
            <a:ext cx="9143484" cy="45601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0" y="2449656"/>
            <a:ext cx="3125644" cy="31256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206824" y="5753100"/>
            <a:ext cx="25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sldjump"/>
              </a:rPr>
              <a:t>Zurück zu 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028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Who has contributed most to global CO2 emissions? - Our World in Data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62" y="964693"/>
            <a:ext cx="6156075" cy="51694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918700" y="59563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sldjump"/>
              </a:rPr>
              <a:t>Zurück zu Folie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1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59" y="487246"/>
            <a:ext cx="8762041" cy="6148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2159" y="2527456"/>
            <a:ext cx="2578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4"/>
              </a:rPr>
              <a:t>Risiko des Überschreitens mehrerer Klima-Kipppunkte steigt bei einer globalen Erwärmung von mehr als 1,5°C — Potsdam-Institut für Klimafolgenforschung (pik-potsdam.de)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9855200" y="638088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sldjump"/>
              </a:rPr>
              <a:t>Zurück zu Folie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787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2159" y="2527456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3"/>
              </a:rPr>
              <a:t>Klima-Fakten | Deutsches Klima Konsortium (deutsches-klima-konsortium.de)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9" y="4494088"/>
            <a:ext cx="3172268" cy="1781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36" y="728810"/>
            <a:ext cx="6934542" cy="57862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871200" y="6008181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6" action="ppaction://hlinksldjump"/>
              </a:rPr>
              <a:t>Zurück zu Folie 4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57035" y="728810"/>
            <a:ext cx="1188065" cy="27449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871200" y="53848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7" action="ppaction://hlinksldjump"/>
              </a:rPr>
              <a:t>Zurück zu Folie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129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1" y="743464"/>
            <a:ext cx="10258734" cy="57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29076" y="965349"/>
            <a:ext cx="10956176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000" b="1" dirty="0"/>
              <a:t>Didaktische Prinzipien 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geben Orientierung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resümieren den Erkenntnisstand der fachdidaktischen Forschung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sichern Lernerfolge!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gibt es in jedem Fach</a:t>
            </a:r>
          </a:p>
          <a:p>
            <a:pPr marL="575310" indent="-571500">
              <a:buFont typeface="Arial" panose="020B0604020202020204" pitchFamily="34" charset="0"/>
              <a:buChar char="•"/>
              <a:tabLst>
                <a:tab pos="3239770" algn="l"/>
              </a:tabLst>
            </a:pPr>
            <a:r>
              <a:rPr lang="de-DE" sz="4000" dirty="0"/>
              <a:t>geben auch in Klimadidaktik Orientierung</a:t>
            </a:r>
          </a:p>
          <a:p>
            <a:pPr marL="3810">
              <a:tabLst>
                <a:tab pos="3239770" algn="l"/>
              </a:tabLst>
            </a:pPr>
            <a:endParaRPr lang="de-DE" sz="4000" dirty="0"/>
          </a:p>
          <a:p>
            <a:pPr marL="3810">
              <a:tabLst>
                <a:tab pos="3239770" algn="l"/>
              </a:tabLs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3292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90" y="296365"/>
            <a:ext cx="5928210" cy="65616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64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0" y="280482"/>
            <a:ext cx="1026938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0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22" y="2590805"/>
            <a:ext cx="8458882" cy="4051733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528441" y="2186152"/>
            <a:ext cx="2249214" cy="56755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6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6" y="2825334"/>
            <a:ext cx="10239399" cy="28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4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40" y="2775246"/>
            <a:ext cx="9790115" cy="22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47" y="2768132"/>
            <a:ext cx="9584805" cy="35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1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39" y="2652518"/>
            <a:ext cx="9518947" cy="35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9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3526"/>
            <a:ext cx="9564919" cy="3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4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5025"/>
            <a:ext cx="9184998" cy="32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0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85" y="2819743"/>
            <a:ext cx="10004342" cy="28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54704"/>
          <a:stretch/>
        </p:blipFill>
        <p:spPr>
          <a:xfrm>
            <a:off x="4777837" y="4572309"/>
            <a:ext cx="7527861" cy="2123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46752" y="2149019"/>
            <a:ext cx="47923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>
                <a:solidFill>
                  <a:srgbClr val="4A4A4A"/>
                </a:solidFill>
                <a:latin typeface="Roboto"/>
              </a:rPr>
              <a:t>„Weder die zentralen Grundpfeiler der Klimapolitik, wie das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4"/>
              </a:rPr>
              <a:t>1,5-Grad-Limit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 oder die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5"/>
              </a:rPr>
              <a:t>IPCC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-Berichte, noch konkrete politische Steuerungsinstrumente zur Reduzierung von Treibhausgas-emissionen werden thematisiert. Die Befunde der wenigen Studien, in welchen Lernende altersgemäß entweder politische Entscheidungs-prozesse simulieren oder sich direkt klimapolitisch engagieren, zeigen jedoch, dass ein Unterricht, der Klimapolitik explizit behandelt, durchaus beeindruckende Effekte und Initiativen hervorbringen kann.“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b="78264"/>
          <a:stretch/>
        </p:blipFill>
        <p:spPr>
          <a:xfrm>
            <a:off x="755036" y="690055"/>
            <a:ext cx="7525363" cy="10005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92446" y="2307629"/>
            <a:ext cx="5447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>
                <a:solidFill>
                  <a:srgbClr val="4A4A4A"/>
                </a:solidFill>
                <a:latin typeface="Roboto"/>
              </a:rPr>
              <a:t>„Statt einseitig die Anpassung des privaten Konsums zu predigen, muss eine wirksame Klimabildung und –</a:t>
            </a:r>
            <a:r>
              <a:rPr lang="de-DE" sz="2000" dirty="0" err="1">
                <a:solidFill>
                  <a:srgbClr val="4A4A4A"/>
                </a:solidFill>
                <a:latin typeface="Roboto"/>
              </a:rPr>
              <a:t>kommunikation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 daher die Bedeutung politischer Entscheidungen für den Klimaschutz vermitteln..“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5645817" y="2310477"/>
            <a:ext cx="5447643" cy="158807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66910" y="694523"/>
            <a:ext cx="975462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Breitenmoser / Kranz / </a:t>
            </a:r>
            <a:r>
              <a:rPr lang="de-DE" sz="2800" b="1" dirty="0" err="1"/>
              <a:t>Niebert</a:t>
            </a:r>
            <a:r>
              <a:rPr lang="de-DE" sz="2800" b="1" dirty="0"/>
              <a:t> / </a:t>
            </a:r>
            <a:r>
              <a:rPr lang="de-DE" sz="2800" b="1" dirty="0" err="1"/>
              <a:t>Schwichow</a:t>
            </a:r>
            <a:r>
              <a:rPr lang="de-DE" sz="2800" b="1" dirty="0"/>
              <a:t>: Politik - der blinde Fleck der Klimabildung, 2023 </a:t>
            </a:r>
            <a:r>
              <a:rPr lang="de-DE" sz="2800" dirty="0"/>
              <a:t>-&gt; Empirische Metastudie „Was wirkt, was davon wird in der Schule zum Thema?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32074" y="4988561"/>
            <a:ext cx="1341910" cy="172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853570" y="4649207"/>
            <a:ext cx="64848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-&gt; Ein </a:t>
            </a:r>
            <a:r>
              <a:rPr lang="de-DE" dirty="0" err="1"/>
              <a:t>Klimadidaktikworkshop</a:t>
            </a:r>
            <a:r>
              <a:rPr lang="de-DE" dirty="0"/>
              <a:t> / </a:t>
            </a:r>
            <a:r>
              <a:rPr lang="de-DE" dirty="0" err="1"/>
              <a:t>Hj</a:t>
            </a:r>
            <a:r>
              <a:rPr lang="de-DE" dirty="0"/>
              <a:t>. am </a:t>
            </a:r>
            <a:r>
              <a:rPr lang="de-DE" dirty="0" err="1"/>
              <a:t>StS</a:t>
            </a:r>
            <a:r>
              <a:rPr lang="de-DE" dirty="0"/>
              <a:t> GYM Bad Vilbel</a:t>
            </a:r>
          </a:p>
        </p:txBody>
      </p:sp>
    </p:spTree>
    <p:extLst>
      <p:ext uri="{BB962C8B-B14F-4D97-AF65-F5344CB8AC3E}">
        <p14:creationId xmlns:p14="http://schemas.microsoft.com/office/powerpoint/2010/main" val="21404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1050754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0" y="937436"/>
            <a:ext cx="984069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1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9840698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1056871"/>
            <a:ext cx="1095617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800" dirty="0"/>
              <a:t>Prinzipien der </a:t>
            </a:r>
            <a:r>
              <a:rPr lang="de-DE" sz="4800" b="1" u="sng" dirty="0">
                <a:solidFill>
                  <a:schemeClr val="accent1">
                    <a:lumMod val="75000"/>
                  </a:schemeClr>
                </a:solidFill>
              </a:rPr>
              <a:t>Klima</a:t>
            </a:r>
            <a:r>
              <a:rPr lang="de-DE" sz="4800" dirty="0"/>
              <a:t>didaktik</a:t>
            </a:r>
            <a:endParaRPr lang="de-DE" sz="3200" dirty="0"/>
          </a:p>
          <a:p>
            <a:pPr marL="3810">
              <a:tabLst>
                <a:tab pos="3239770" algn="l"/>
              </a:tabLst>
            </a:pP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651987" y="1800582"/>
            <a:ext cx="1036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In der Klimabildung geht es um das Folgende: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0471" y="2107125"/>
            <a:ext cx="1098058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1. </a:t>
            </a:r>
            <a:r>
              <a:rPr lang="de-DE" sz="3200" b="1" dirty="0"/>
              <a:t>Fehlvorstellungen</a:t>
            </a:r>
            <a:r>
              <a:rPr lang="de-DE" sz="3200" dirty="0"/>
              <a:t> überwinden indem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1229" y="2748917"/>
            <a:ext cx="10729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2. </a:t>
            </a:r>
            <a:r>
              <a:rPr lang="de-DE" sz="3200" b="1" dirty="0"/>
              <a:t>Urteilskompetenz durch Basisfakten </a:t>
            </a:r>
            <a:r>
              <a:rPr lang="de-DE" sz="3200" dirty="0"/>
              <a:t>erworben wird*.</a:t>
            </a:r>
          </a:p>
          <a:p>
            <a:endParaRPr lang="de-DE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135718" y="5313511"/>
            <a:ext cx="6043977" cy="1071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der Metastudie über die Wirksamkeit von Klimabildung von </a:t>
            </a:r>
            <a:r>
              <a:rPr lang="de-DE" altLang="de-DE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Kranz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M.Schwichow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P.Breitenmoser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K.Niebert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Politik – Der blinde Fleck der Klimabildung, 2023.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Siehe auch Video auf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http://sts-bv.de/blog/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792" y="5131398"/>
            <a:ext cx="1441524" cy="1441524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9607151" y="6131811"/>
            <a:ext cx="39205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87" y="3193606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3. </a:t>
            </a:r>
            <a:r>
              <a:rPr lang="de-DE" sz="3200" b="1" dirty="0" err="1"/>
              <a:t>public</a:t>
            </a:r>
            <a:r>
              <a:rPr lang="de-DE" sz="3200" b="1" dirty="0"/>
              <a:t> </a:t>
            </a:r>
            <a:r>
              <a:rPr lang="de-DE" sz="3200" b="1" dirty="0" err="1"/>
              <a:t>sphere</a:t>
            </a:r>
            <a:r>
              <a:rPr lang="de-DE" sz="3200" b="1" dirty="0"/>
              <a:t> </a:t>
            </a:r>
            <a:r>
              <a:rPr lang="de-DE" sz="3200" b="1" dirty="0" err="1"/>
              <a:t>actions</a:t>
            </a:r>
            <a:r>
              <a:rPr lang="de-DE" sz="3200" dirty="0"/>
              <a:t> in den Blick nehmen.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5DBD77-8E40-4058-8440-63B799DB47C2}"/>
              </a:ext>
            </a:extLst>
          </p:cNvPr>
          <p:cNvSpPr txBox="1"/>
          <p:nvPr/>
        </p:nvSpPr>
        <p:spPr>
          <a:xfrm>
            <a:off x="641229" y="5849144"/>
            <a:ext cx="219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</a:t>
            </a:r>
            <a:r>
              <a:rPr lang="de-DE" sz="1400" dirty="0"/>
              <a:t>dabei </a:t>
            </a:r>
            <a:r>
              <a:rPr lang="de-DE" sz="1400" b="1" dirty="0"/>
              <a:t>Kontroversen</a:t>
            </a:r>
            <a:r>
              <a:rPr lang="de-DE" sz="1400" dirty="0"/>
              <a:t> sichtbar zu machen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16BFE6-71C6-4654-AFDB-E2D85A099D04}"/>
              </a:ext>
            </a:extLst>
          </p:cNvPr>
          <p:cNvSpPr txBox="1"/>
          <p:nvPr/>
        </p:nvSpPr>
        <p:spPr>
          <a:xfrm>
            <a:off x="651987" y="3666628"/>
            <a:ext cx="98883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4. </a:t>
            </a:r>
            <a:r>
              <a:rPr lang="de-DE" sz="3200" b="1" dirty="0"/>
              <a:t>Zielgruppe </a:t>
            </a:r>
            <a:r>
              <a:rPr lang="de-DE" sz="3200" dirty="0"/>
              <a:t>sind nicht vorrangig die Lernende, sondern Entscheidungstragende in Politik / Medien / Verwaltung. </a:t>
            </a:r>
            <a:br>
              <a:rPr lang="de-DE" sz="3200" dirty="0"/>
            </a:br>
            <a:r>
              <a:rPr lang="de-DE" sz="3200" dirty="0"/>
              <a:t>Leitfrage = „Wen sollten wir auffordern, X zu tun?“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9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057" y="3563462"/>
            <a:ext cx="11728862" cy="302021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o </a:t>
            </a:r>
            <a:r>
              <a:rPr lang="de-DE" sz="3000" b="1" dirty="0"/>
              <a:t>„Ihr müsst Euren ökologischen Fußabdruck reduzieren!“</a:t>
            </a:r>
            <a:r>
              <a:rPr lang="de-DE" sz="30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(nicht individueller Konsum, sondern Produktionsstrukturen und Engagement entscheiden: „Handabdruck“)</a:t>
            </a:r>
          </a:p>
          <a:p>
            <a:pPr marL="0" indent="0">
              <a:spcBef>
                <a:spcPts val="1200"/>
              </a:spcBef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1.1 Didaktische Fehlvorstellungen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23138" y="1829603"/>
            <a:ext cx="7825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o </a:t>
            </a:r>
            <a:r>
              <a:rPr lang="de-DE" sz="3000" b="1" dirty="0"/>
              <a:t>„Abfallvermeidung nutzt dem Klimaschutz“</a:t>
            </a:r>
            <a:r>
              <a:rPr lang="de-DE" sz="30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02789" y="2324070"/>
            <a:ext cx="73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(nur 1% der THG gehen auf </a:t>
            </a:r>
            <a:r>
              <a:rPr lang="de-DE" sz="2800" dirty="0">
                <a:hlinkClick r:id="rId3" action="ppaction://hlinksldjump"/>
              </a:rPr>
              <a:t>Abfall</a:t>
            </a:r>
            <a:r>
              <a:rPr lang="de-DE" sz="2800" dirty="0"/>
              <a:t> zurück, die großen Emittenten sind andere </a:t>
            </a:r>
            <a:r>
              <a:rPr lang="de-DE" sz="2800" dirty="0">
                <a:hlinkClick r:id="rId3" action="ppaction://hlinksldjump"/>
              </a:rPr>
              <a:t>Sektoren</a:t>
            </a:r>
            <a:r>
              <a:rPr lang="de-DE" sz="2800" dirty="0"/>
              <a:t>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57" y="1436310"/>
            <a:ext cx="3022694" cy="189458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57" y="2699796"/>
            <a:ext cx="3764298" cy="90862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7C3FAAB-E516-4306-9AC2-B2BA6F6E5AB9}"/>
              </a:ext>
            </a:extLst>
          </p:cNvPr>
          <p:cNvSpPr txBox="1"/>
          <p:nvPr/>
        </p:nvSpPr>
        <p:spPr>
          <a:xfrm>
            <a:off x="4347226" y="138168"/>
            <a:ext cx="75722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1. Fehlvorstellungen </a:t>
            </a:r>
            <a:r>
              <a:rPr lang="de-DE" dirty="0"/>
              <a:t>-&gt; 2. Basisfakten zu Klimapolitik -&gt; 3. Public </a:t>
            </a:r>
            <a:r>
              <a:rPr lang="de-DE" dirty="0" err="1"/>
              <a:t>sphere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6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1569" y="4240100"/>
            <a:ext cx="11728862" cy="261789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o Die Forderung nach „Technologieoffenheit“ z.B. durch </a:t>
            </a:r>
            <a:r>
              <a:rPr lang="de-DE" sz="3000" b="1" dirty="0"/>
              <a:t>Wasserstoffheizung oder E-Fuel-Mobilität </a:t>
            </a:r>
            <a:r>
              <a:rPr lang="de-DE" sz="3000" dirty="0"/>
              <a:t>kann Klimaschutzverzögerung bezwecken, denn H2 oder E-Fuel sind noch lange keine Option! </a:t>
            </a:r>
            <a:br>
              <a:rPr lang="de-DE" sz="3000"/>
            </a:br>
            <a:r>
              <a:rPr lang="de-DE" sz="3000"/>
              <a:t>Vgl</a:t>
            </a:r>
            <a:r>
              <a:rPr lang="de-DE" sz="3000" dirty="0"/>
              <a:t>. Hinweise auf Probleme der Verfügbarkeit und der </a:t>
            </a:r>
            <a:r>
              <a:rPr lang="de-DE" sz="3000" dirty="0">
                <a:hlinkClick r:id="rId3" action="ppaction://hlinksldjump"/>
              </a:rPr>
              <a:t>Effizienz/Kosten</a:t>
            </a:r>
            <a:r>
              <a:rPr lang="de-DE" sz="3000" dirty="0"/>
              <a:t>, </a:t>
            </a:r>
            <a:r>
              <a:rPr lang="de-DE" sz="3000" dirty="0">
                <a:sym typeface="Wingdings" panose="05000000000000000000" pitchFamily="2" charset="2"/>
                <a:hlinkClick r:id="rId4"/>
              </a:rPr>
              <a:t>www.t1p.de/eichberger</a:t>
            </a:r>
            <a:r>
              <a:rPr lang="de-DE" sz="3000" dirty="0">
                <a:sym typeface="Wingdings" panose="05000000000000000000" pitchFamily="2" charset="2"/>
              </a:rPr>
              <a:t>)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1.2 Klimapolitische Fehlvorstellungen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7C3FAAB-E516-4306-9AC2-B2BA6F6E5AB9}"/>
              </a:ext>
            </a:extLst>
          </p:cNvPr>
          <p:cNvSpPr txBox="1"/>
          <p:nvPr/>
        </p:nvSpPr>
        <p:spPr>
          <a:xfrm>
            <a:off x="4347226" y="138168"/>
            <a:ext cx="75722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1. Fehlvorstellungen </a:t>
            </a:r>
            <a:r>
              <a:rPr lang="de-DE" dirty="0"/>
              <a:t>-&gt; 2. Basisfakten zu Klimapolitik -&gt; 3. Public </a:t>
            </a:r>
            <a:r>
              <a:rPr lang="de-DE" dirty="0" err="1"/>
              <a:t>sphere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051780-B302-453E-B852-9ACE427B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230"/>
            <a:ext cx="12192000" cy="21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8608" y="1636616"/>
            <a:ext cx="59546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>
                <a:ea typeface="Calibri" panose="020F0502020204030204" pitchFamily="34" charset="0"/>
                <a:cs typeface="Arial" panose="020B0604020202020204" pitchFamily="34" charset="0"/>
              </a:rPr>
              <a:t>Schülerinnen und Schüler…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kennen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Basisfakten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 zu Klimapolitik, d.h. schnell wirksamen und gerechten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Klimaschutzmaßnahmen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bewerten politische Positionen zu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Klimaschutzmaßnahmen 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wissenschaftsfundiert,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unterscheiden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individuelle Verhaltensänderungen 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von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kollektiv zu erstreitenden Strukturveränderungen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cs typeface="Arial" panose="020B0604020202020204" pitchFamily="34" charset="0"/>
              </a:rPr>
              <a:t>engagieren sich auf eigenen Wunsch wirksam, um Entscheidungstragende 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zum Handeln aufzufordern.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860612" y="1747229"/>
            <a:ext cx="5235388" cy="47346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Klimadidaktische Prinzipien nach Prof. Martin </a:t>
            </a:r>
            <a:r>
              <a:rPr lang="de-DE" sz="2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Schwichow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(PH Heidelberg):</a:t>
            </a:r>
            <a:endParaRPr lang="de-DE" sz="2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Klimadidaktik 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thematisiert „realpolitische Fragestellungen“ zu Strukturveränderungen 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der Basis von klimawissenschaftlicher Basisfakten 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ermöglicht eine wissenschaftsfundierte Bewertung von klimapolitischen Positionen. </a:t>
            </a:r>
            <a:endParaRPr lang="de-DE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606636-B8EA-48B2-AE1B-713AC45DE3E8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11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606636-B8EA-48B2-AE1B-713AC45DE3E8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1F4F69-C3A6-4FC5-858A-D9B912A0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" y="1636616"/>
            <a:ext cx="3636232" cy="48816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1E94A3-5C29-4234-BBEA-55A927A0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12" y="1636616"/>
            <a:ext cx="3733992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3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3533</Words>
  <Application>Microsoft Office PowerPoint</Application>
  <PresentationFormat>Breitbild</PresentationFormat>
  <Paragraphs>253</Paragraphs>
  <Slides>42</Slides>
  <Notes>34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Office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1.1 Didaktische Fehlvorstellungen</vt:lpstr>
      <vt:lpstr>1.2 Klimapolitische Fehlvorstellungen</vt:lpstr>
      <vt:lpstr>2. Urteilskompetenz durch Basisfakten</vt:lpstr>
      <vt:lpstr>2. Urteilskompetenz durch Basisfakten</vt:lpstr>
      <vt:lpstr>2. Urteilskompetenz durch Basisfakten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Referenzaufgabe nimmt public sphere actions in den Blick und konkretisiert die klimadidaktischen Prinzipien:</vt:lpstr>
      <vt:lpstr>Erfahrene Lehrpersonen können die Referenzaufgabe einer Lernsequenz lösen. (Fraefel 2023)</vt:lpstr>
      <vt:lpstr>Anhang</vt:lpstr>
      <vt:lpstr>Anhang</vt:lpstr>
      <vt:lpstr>Anhang</vt:lpstr>
      <vt:lpstr>Anhang</vt:lpstr>
      <vt:lpstr>Anhang</vt:lpstr>
      <vt:lpstr>Anhang</vt:lpstr>
      <vt:lpstr>Anhang</vt:lpstr>
      <vt:lpstr>Anhang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Schröder, Dr. Achim (LA Wi)</dc:creator>
  <cp:lastModifiedBy>Schröder, Dr. Achim (LA BV)</cp:lastModifiedBy>
  <cp:revision>274</cp:revision>
  <dcterms:created xsi:type="dcterms:W3CDTF">2023-09-13T17:58:20Z</dcterms:created>
  <dcterms:modified xsi:type="dcterms:W3CDTF">2025-05-04T14:29:46Z</dcterms:modified>
</cp:coreProperties>
</file>