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1"/>
  </p:notesMasterIdLst>
  <p:sldIdLst>
    <p:sldId id="256" r:id="rId2"/>
    <p:sldId id="346" r:id="rId3"/>
    <p:sldId id="350" r:id="rId4"/>
    <p:sldId id="349" r:id="rId5"/>
    <p:sldId id="352" r:id="rId6"/>
    <p:sldId id="353" r:id="rId7"/>
    <p:sldId id="354" r:id="rId8"/>
    <p:sldId id="356" r:id="rId9"/>
    <p:sldId id="351" r:id="rId10"/>
    <p:sldId id="355" r:id="rId11"/>
    <p:sldId id="357" r:id="rId12"/>
    <p:sldId id="262" r:id="rId13"/>
    <p:sldId id="358" r:id="rId14"/>
    <p:sldId id="359" r:id="rId15"/>
    <p:sldId id="360" r:id="rId16"/>
    <p:sldId id="361" r:id="rId17"/>
    <p:sldId id="337" r:id="rId18"/>
    <p:sldId id="332" r:id="rId19"/>
    <p:sldId id="364" r:id="rId20"/>
    <p:sldId id="363" r:id="rId21"/>
    <p:sldId id="362" r:id="rId22"/>
    <p:sldId id="365" r:id="rId23"/>
    <p:sldId id="366" r:id="rId24"/>
    <p:sldId id="367" r:id="rId25"/>
    <p:sldId id="368" r:id="rId26"/>
    <p:sldId id="369" r:id="rId27"/>
    <p:sldId id="370" r:id="rId28"/>
    <p:sldId id="348" r:id="rId29"/>
    <p:sldId id="333" r:id="rId30"/>
  </p:sldIdLst>
  <p:sldSz cx="10080625" cy="7559675"/>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416"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2A7C088-6CF7-432B-9D48-CEC9FABF431F}" type="datetimeFigureOut">
              <a:rPr lang="de-DE" smtClean="0"/>
              <a:t>09.07.2025</a:t>
            </a:fld>
            <a:endParaRPr lang="de-DE"/>
          </a:p>
        </p:txBody>
      </p:sp>
      <p:sp>
        <p:nvSpPr>
          <p:cNvPr id="4" name="Folienbildplatzhalt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68007683-1871-477B-82E7-B6C5D6C73B37}" type="slidenum">
              <a:rPr lang="de-DE" smtClean="0"/>
              <a:t>‹Nr.›</a:t>
            </a:fld>
            <a:endParaRPr lang="de-DE"/>
          </a:p>
        </p:txBody>
      </p:sp>
    </p:spTree>
    <p:extLst>
      <p:ext uri="{BB962C8B-B14F-4D97-AF65-F5344CB8AC3E}">
        <p14:creationId xmlns:p14="http://schemas.microsoft.com/office/powerpoint/2010/main" val="1613166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085D4A8-E3ED-43E8-984A-AE46CDCEA909}" type="slidenum">
              <a:rPr lang="de-DE" altLang="de-DE" smtClean="0"/>
              <a:pPr>
                <a:defRPr/>
              </a:pPr>
              <a:t>17</a:t>
            </a:fld>
            <a:endParaRPr lang="de-DE" altLang="de-DE"/>
          </a:p>
        </p:txBody>
      </p:sp>
    </p:spTree>
    <p:extLst>
      <p:ext uri="{BB962C8B-B14F-4D97-AF65-F5344CB8AC3E}">
        <p14:creationId xmlns:p14="http://schemas.microsoft.com/office/powerpoint/2010/main" val="3333019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085D4A8-E3ED-43E8-984A-AE46CDCEA909}" type="slidenum">
              <a:rPr lang="de-DE" altLang="de-DE" smtClean="0"/>
              <a:pPr>
                <a:defRPr/>
              </a:pPr>
              <a:t>18</a:t>
            </a:fld>
            <a:endParaRPr lang="de-DE" altLang="de-DE"/>
          </a:p>
        </p:txBody>
      </p:sp>
    </p:spTree>
    <p:extLst>
      <p:ext uri="{BB962C8B-B14F-4D97-AF65-F5344CB8AC3E}">
        <p14:creationId xmlns:p14="http://schemas.microsoft.com/office/powerpoint/2010/main" val="392140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085D4A8-E3ED-43E8-984A-AE46CDCEA909}" type="slidenum">
              <a:rPr lang="de-DE" altLang="de-DE" smtClean="0"/>
              <a:pPr>
                <a:defRPr/>
              </a:pPr>
              <a:t>19</a:t>
            </a:fld>
            <a:endParaRPr lang="de-DE" altLang="de-DE"/>
          </a:p>
        </p:txBody>
      </p:sp>
    </p:spTree>
    <p:extLst>
      <p:ext uri="{BB962C8B-B14F-4D97-AF65-F5344CB8AC3E}">
        <p14:creationId xmlns:p14="http://schemas.microsoft.com/office/powerpoint/2010/main" val="23632849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1085D4A8-E3ED-43E8-984A-AE46CDCEA909}" type="slidenum">
              <a:rPr lang="de-DE" altLang="de-DE" smtClean="0"/>
              <a:pPr>
                <a:defRPr/>
              </a:pPr>
              <a:t>20</a:t>
            </a:fld>
            <a:endParaRPr lang="de-DE" altLang="de-DE"/>
          </a:p>
        </p:txBody>
      </p:sp>
    </p:spTree>
    <p:extLst>
      <p:ext uri="{BB962C8B-B14F-4D97-AF65-F5344CB8AC3E}">
        <p14:creationId xmlns:p14="http://schemas.microsoft.com/office/powerpoint/2010/main" val="601726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32" name="PlaceHolder 2"/>
          <p:cNvSpPr>
            <a:spLocks noGrp="1"/>
          </p:cNvSpPr>
          <p:nvPr>
            <p:ph type="body"/>
          </p:nvPr>
        </p:nvSpPr>
        <p:spPr>
          <a:xfrm>
            <a:off x="504000" y="1768680"/>
            <a:ext cx="9072000" cy="2090880"/>
          </a:xfrm>
          <a:prstGeom prst="rect">
            <a:avLst/>
          </a:prstGeom>
        </p:spPr>
        <p:txBody>
          <a:bodyPr lIns="0" tIns="0" rIns="0" bIns="0">
            <a:normAutofit/>
          </a:bodyPr>
          <a:lstStyle/>
          <a:p>
            <a:endParaRPr lang="de-DE" sz="3200" b="0" strike="noStrike" spc="-1">
              <a:latin typeface="Arial"/>
            </a:endParaRPr>
          </a:p>
        </p:txBody>
      </p:sp>
      <p:sp>
        <p:nvSpPr>
          <p:cNvPr id="33" name="PlaceHolder 3"/>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35"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36"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7"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
        <p:nvSpPr>
          <p:cNvPr id="38" name="PlaceHolder 5"/>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40" name="PlaceHolder 2"/>
          <p:cNvSpPr>
            <a:spLocks noGrp="1"/>
          </p:cNvSpPr>
          <p:nvPr>
            <p:ph type="body"/>
          </p:nvPr>
        </p:nvSpPr>
        <p:spPr>
          <a:xfrm>
            <a:off x="504000" y="1768680"/>
            <a:ext cx="2921040" cy="2090880"/>
          </a:xfrm>
          <a:prstGeom prst="rect">
            <a:avLst/>
          </a:prstGeom>
        </p:spPr>
        <p:txBody>
          <a:bodyPr lIns="0" tIns="0" rIns="0" bIns="0">
            <a:normAutofit/>
          </a:bodyPr>
          <a:lstStyle/>
          <a:p>
            <a:endParaRPr lang="de-DE" sz="3200" b="0" strike="noStrike" spc="-1">
              <a:latin typeface="Arial"/>
            </a:endParaRPr>
          </a:p>
        </p:txBody>
      </p:sp>
      <p:sp>
        <p:nvSpPr>
          <p:cNvPr id="41" name="PlaceHolder 3"/>
          <p:cNvSpPr>
            <a:spLocks noGrp="1"/>
          </p:cNvSpPr>
          <p:nvPr>
            <p:ph type="body"/>
          </p:nvPr>
        </p:nvSpPr>
        <p:spPr>
          <a:xfrm>
            <a:off x="3571560" y="1768680"/>
            <a:ext cx="2921040" cy="2090880"/>
          </a:xfrm>
          <a:prstGeom prst="rect">
            <a:avLst/>
          </a:prstGeom>
        </p:spPr>
        <p:txBody>
          <a:bodyPr lIns="0" tIns="0" rIns="0" bIns="0">
            <a:normAutofit/>
          </a:bodyPr>
          <a:lstStyle/>
          <a:p>
            <a:endParaRPr lang="de-DE" sz="3200" b="0" strike="noStrike" spc="-1">
              <a:latin typeface="Arial"/>
            </a:endParaRPr>
          </a:p>
        </p:txBody>
      </p:sp>
      <p:sp>
        <p:nvSpPr>
          <p:cNvPr id="42" name="PlaceHolder 4"/>
          <p:cNvSpPr>
            <a:spLocks noGrp="1"/>
          </p:cNvSpPr>
          <p:nvPr>
            <p:ph type="body"/>
          </p:nvPr>
        </p:nvSpPr>
        <p:spPr>
          <a:xfrm>
            <a:off x="6639120" y="1768680"/>
            <a:ext cx="2921040" cy="2090880"/>
          </a:xfrm>
          <a:prstGeom prst="rect">
            <a:avLst/>
          </a:prstGeom>
        </p:spPr>
        <p:txBody>
          <a:bodyPr lIns="0" tIns="0" rIns="0" bIns="0">
            <a:normAutofit/>
          </a:bodyPr>
          <a:lstStyle/>
          <a:p>
            <a:endParaRPr lang="de-DE" sz="3200" b="0" strike="noStrike" spc="-1">
              <a:latin typeface="Arial"/>
            </a:endParaRPr>
          </a:p>
        </p:txBody>
      </p:sp>
      <p:sp>
        <p:nvSpPr>
          <p:cNvPr id="43" name="PlaceHolder 5"/>
          <p:cNvSpPr>
            <a:spLocks noGrp="1"/>
          </p:cNvSpPr>
          <p:nvPr>
            <p:ph type="body"/>
          </p:nvPr>
        </p:nvSpPr>
        <p:spPr>
          <a:xfrm>
            <a:off x="504000" y="4058640"/>
            <a:ext cx="2921040" cy="2090880"/>
          </a:xfrm>
          <a:prstGeom prst="rect">
            <a:avLst/>
          </a:prstGeom>
        </p:spPr>
        <p:txBody>
          <a:bodyPr lIns="0" tIns="0" rIns="0" bIns="0">
            <a:normAutofit/>
          </a:bodyPr>
          <a:lstStyle/>
          <a:p>
            <a:endParaRPr lang="de-DE" sz="3200" b="0" strike="noStrike" spc="-1">
              <a:latin typeface="Arial"/>
            </a:endParaRPr>
          </a:p>
        </p:txBody>
      </p:sp>
      <p:sp>
        <p:nvSpPr>
          <p:cNvPr id="44" name="PlaceHolder 6"/>
          <p:cNvSpPr>
            <a:spLocks noGrp="1"/>
          </p:cNvSpPr>
          <p:nvPr>
            <p:ph type="body"/>
          </p:nvPr>
        </p:nvSpPr>
        <p:spPr>
          <a:xfrm>
            <a:off x="3571560" y="4058640"/>
            <a:ext cx="2921040" cy="2090880"/>
          </a:xfrm>
          <a:prstGeom prst="rect">
            <a:avLst/>
          </a:prstGeom>
        </p:spPr>
        <p:txBody>
          <a:bodyPr lIns="0" tIns="0" rIns="0" bIns="0">
            <a:normAutofit/>
          </a:bodyPr>
          <a:lstStyle/>
          <a:p>
            <a:endParaRPr lang="de-DE" sz="3200" b="0" strike="noStrike" spc="-1">
              <a:latin typeface="Arial"/>
            </a:endParaRPr>
          </a:p>
        </p:txBody>
      </p:sp>
      <p:sp>
        <p:nvSpPr>
          <p:cNvPr id="45" name="PlaceHolder 7"/>
          <p:cNvSpPr>
            <a:spLocks noGrp="1"/>
          </p:cNvSpPr>
          <p:nvPr>
            <p:ph type="body"/>
          </p:nvPr>
        </p:nvSpPr>
        <p:spPr>
          <a:xfrm>
            <a:off x="6639120" y="4058640"/>
            <a:ext cx="292104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tandard Textfolie">
    <p:spTree>
      <p:nvGrpSpPr>
        <p:cNvPr id="1" name=""/>
        <p:cNvGrpSpPr/>
        <p:nvPr/>
      </p:nvGrpSpPr>
      <p:grpSpPr>
        <a:xfrm>
          <a:off x="0" y="0"/>
          <a:ext cx="0" cy="0"/>
          <a:chOff x="0" y="0"/>
          <a:chExt cx="0" cy="0"/>
        </a:xfrm>
      </p:grpSpPr>
      <p:sp>
        <p:nvSpPr>
          <p:cNvPr id="2" name="Rectangle 2"/>
          <p:cNvSpPr txBox="1">
            <a:spLocks noGrp="1"/>
          </p:cNvSpPr>
          <p:nvPr>
            <p:ph type="title"/>
          </p:nvPr>
        </p:nvSpPr>
        <p:spPr/>
        <p:txBody>
          <a:bodyPr/>
          <a:lstStyle>
            <a:lvl1pPr>
              <a:defRPr/>
            </a:lvl1pPr>
          </a:lstStyle>
          <a:p>
            <a:pPr lvl="0"/>
            <a:r>
              <a:rPr lang="de-DE"/>
              <a:t>Titelmasterformat durch Klicken bearbeiten</a:t>
            </a:r>
          </a:p>
        </p:txBody>
      </p:sp>
      <p:sp>
        <p:nvSpPr>
          <p:cNvPr id="3" name="Rectangle 19"/>
          <p:cNvSpPr txBox="1">
            <a:spLocks noGrp="1"/>
          </p:cNvSpPr>
          <p:nvPr>
            <p:ph type="dt" sz="half" idx="7"/>
          </p:nvPr>
        </p:nvSpPr>
        <p:spPr/>
        <p:txBody>
          <a:bodyPr anchor="b"/>
          <a:lstStyle>
            <a:lvl1pPr>
              <a:defRPr/>
            </a:lvl1pPr>
          </a:lstStyle>
          <a:p>
            <a:pPr eaLnBrk="1"/>
            <a:r>
              <a:rPr lang="de-DE">
                <a:cs typeface="+mn-cs"/>
              </a:rPr>
              <a:t>00. Monat 20XX</a:t>
            </a:r>
          </a:p>
        </p:txBody>
      </p:sp>
      <p:sp>
        <p:nvSpPr>
          <p:cNvPr id="4" name="Rectangle 20"/>
          <p:cNvSpPr txBox="1">
            <a:spLocks noGrp="1"/>
          </p:cNvSpPr>
          <p:nvPr>
            <p:ph type="ftr" sz="quarter" idx="9"/>
          </p:nvPr>
        </p:nvSpPr>
        <p:spPr/>
        <p:txBody>
          <a:bodyPr anchor="b"/>
          <a:lstStyle>
            <a:lvl1pPr>
              <a:defRPr/>
            </a:lvl1pPr>
          </a:lstStyle>
          <a:p>
            <a:pPr eaLnBrk="1"/>
            <a:r>
              <a:rPr lang="de-DE">
                <a:cs typeface="+mn-cs"/>
              </a:rPr>
              <a:t>&lt;Name, Titel, Ort der Präsentation&gt;</a:t>
            </a:r>
          </a:p>
        </p:txBody>
      </p:sp>
      <p:sp>
        <p:nvSpPr>
          <p:cNvPr id="5" name="Rectangle 21"/>
          <p:cNvSpPr txBox="1">
            <a:spLocks noGrp="1"/>
          </p:cNvSpPr>
          <p:nvPr>
            <p:ph type="sldNum" sz="quarter" idx="8"/>
          </p:nvPr>
        </p:nvSpPr>
        <p:spPr/>
        <p:txBody>
          <a:bodyPr/>
          <a:lstStyle>
            <a:lvl1pPr>
              <a:defRPr/>
            </a:lvl1pPr>
          </a:lstStyle>
          <a:p>
            <a:pPr eaLnBrk="1"/>
            <a:fld id="{87879FCB-278F-4EBD-8100-E53ACEC01883}" type="slidenum">
              <a:rPr lang="de-DE" smtClean="0">
                <a:cs typeface="+mn-cs"/>
              </a:rPr>
              <a:pPr eaLnBrk="1"/>
              <a:t>‹Nr.›</a:t>
            </a:fld>
            <a:endParaRPr lang="de-DE">
              <a:cs typeface="+mn-cs"/>
            </a:endParaRPr>
          </a:p>
        </p:txBody>
      </p:sp>
      <p:sp>
        <p:nvSpPr>
          <p:cNvPr id="6" name="Rectangle 3"/>
          <p:cNvSpPr txBox="1">
            <a:spLocks noGrp="1"/>
          </p:cNvSpPr>
          <p:nvPr>
            <p:ph idx="4294967295"/>
          </p:nvPr>
        </p:nvSpPr>
        <p:spPr/>
        <p:txBody>
          <a:bodyPr/>
          <a:lstStyle>
            <a:lvl1pPr>
              <a:defRPr/>
            </a:lvl1pPr>
            <a:lvl2pPr>
              <a:defRPr/>
            </a:lvl2pPr>
            <a:lvl3pPr>
              <a:defRPr/>
            </a:lvl3pPr>
            <a:lvl4pPr>
              <a:defRPr/>
            </a:lvl4pPr>
            <a:lvl5pPr>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710008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11" name="PlaceHolder 2"/>
          <p:cNvSpPr>
            <a:spLocks noGrp="1"/>
          </p:cNvSpPr>
          <p:nvPr>
            <p:ph type="subTitle"/>
          </p:nvPr>
        </p:nvSpPr>
        <p:spPr>
          <a:xfrm>
            <a:off x="504000" y="1768680"/>
            <a:ext cx="9072000" cy="438408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13" name="PlaceHolder 2"/>
          <p:cNvSpPr>
            <a:spLocks noGrp="1"/>
          </p:cNvSpPr>
          <p:nvPr>
            <p:ph type="body"/>
          </p:nvPr>
        </p:nvSpPr>
        <p:spPr>
          <a:xfrm>
            <a:off x="504000" y="1768680"/>
            <a:ext cx="907200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15"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16"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 name="PlaceHolder 1"/>
          <p:cNvSpPr>
            <a:spLocks noGrp="1"/>
          </p:cNvSpPr>
          <p:nvPr>
            <p:ph type="subTitle"/>
          </p:nvPr>
        </p:nvSpPr>
        <p:spPr>
          <a:xfrm>
            <a:off x="504000" y="301320"/>
            <a:ext cx="9072000" cy="5850360"/>
          </a:xfrm>
          <a:prstGeom prst="rect">
            <a:avLst/>
          </a:prstGeom>
        </p:spPr>
        <p:txBody>
          <a:bodyPr lIns="0" tIns="0" rIns="0" bIns="0" anchor="ctr">
            <a:noAutofit/>
          </a:bodyPr>
          <a:lstStyle/>
          <a:p>
            <a:pPr algn="ctr"/>
            <a:endParaRPr lang="de-DE"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1" name="PlaceHolder 3"/>
          <p:cNvSpPr>
            <a:spLocks noGrp="1"/>
          </p:cNvSpPr>
          <p:nvPr>
            <p:ph type="body"/>
          </p:nvPr>
        </p:nvSpPr>
        <p:spPr>
          <a:xfrm>
            <a:off x="5152680" y="1768680"/>
            <a:ext cx="4426920" cy="4384080"/>
          </a:xfrm>
          <a:prstGeom prst="rect">
            <a:avLst/>
          </a:prstGeom>
        </p:spPr>
        <p:txBody>
          <a:bodyPr lIns="0" tIns="0" rIns="0" bIns="0">
            <a:normAutofit/>
          </a:bodyPr>
          <a:lstStyle/>
          <a:p>
            <a:endParaRPr lang="de-DE" sz="3200" b="0" strike="noStrike" spc="-1">
              <a:latin typeface="Arial"/>
            </a:endParaRPr>
          </a:p>
        </p:txBody>
      </p:sp>
      <p:sp>
        <p:nvSpPr>
          <p:cNvPr id="22" name="PlaceHolder 4"/>
          <p:cNvSpPr>
            <a:spLocks noGrp="1"/>
          </p:cNvSpPr>
          <p:nvPr>
            <p:ph type="body"/>
          </p:nvPr>
        </p:nvSpPr>
        <p:spPr>
          <a:xfrm>
            <a:off x="50400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24" name="PlaceHolder 2"/>
          <p:cNvSpPr>
            <a:spLocks noGrp="1"/>
          </p:cNvSpPr>
          <p:nvPr>
            <p:ph type="body"/>
          </p:nvPr>
        </p:nvSpPr>
        <p:spPr>
          <a:xfrm>
            <a:off x="504000" y="1768680"/>
            <a:ext cx="4426920" cy="4384080"/>
          </a:xfrm>
          <a:prstGeom prst="rect">
            <a:avLst/>
          </a:prstGeom>
        </p:spPr>
        <p:txBody>
          <a:bodyPr lIns="0" tIns="0" rIns="0" bIns="0">
            <a:normAutofit/>
          </a:bodyPr>
          <a:lstStyle/>
          <a:p>
            <a:endParaRPr lang="de-DE" sz="3200" b="0" strike="noStrike" spc="-1">
              <a:latin typeface="Arial"/>
            </a:endParaRPr>
          </a:p>
        </p:txBody>
      </p:sp>
      <p:sp>
        <p:nvSpPr>
          <p:cNvPr id="25"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26" name="PlaceHolder 4"/>
          <p:cNvSpPr>
            <a:spLocks noGrp="1"/>
          </p:cNvSpPr>
          <p:nvPr>
            <p:ph type="body"/>
          </p:nvPr>
        </p:nvSpPr>
        <p:spPr>
          <a:xfrm>
            <a:off x="5152680" y="4058640"/>
            <a:ext cx="442692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301320"/>
            <a:ext cx="9072000" cy="1261800"/>
          </a:xfrm>
          <a:prstGeom prst="rect">
            <a:avLst/>
          </a:prstGeom>
        </p:spPr>
        <p:txBody>
          <a:bodyPr lIns="0" tIns="0" rIns="0" bIns="0" anchor="ctr">
            <a:noAutofit/>
          </a:bodyPr>
          <a:lstStyle/>
          <a:p>
            <a:pPr algn="ctr"/>
            <a:endParaRPr lang="de-DE" sz="4400" b="0" strike="noStrike" spc="-1">
              <a:latin typeface="Arial"/>
            </a:endParaRPr>
          </a:p>
        </p:txBody>
      </p:sp>
      <p:sp>
        <p:nvSpPr>
          <p:cNvPr id="28" name="PlaceHolder 2"/>
          <p:cNvSpPr>
            <a:spLocks noGrp="1"/>
          </p:cNvSpPr>
          <p:nvPr>
            <p:ph type="body"/>
          </p:nvPr>
        </p:nvSpPr>
        <p:spPr>
          <a:xfrm>
            <a:off x="504000" y="1768680"/>
            <a:ext cx="4426920" cy="2090880"/>
          </a:xfrm>
          <a:prstGeom prst="rect">
            <a:avLst/>
          </a:prstGeom>
        </p:spPr>
        <p:txBody>
          <a:bodyPr lIns="0" tIns="0" rIns="0" bIns="0">
            <a:normAutofit/>
          </a:bodyPr>
          <a:lstStyle/>
          <a:p>
            <a:endParaRPr lang="de-DE" sz="3200" b="0" strike="noStrike" spc="-1">
              <a:latin typeface="Arial"/>
            </a:endParaRPr>
          </a:p>
        </p:txBody>
      </p:sp>
      <p:sp>
        <p:nvSpPr>
          <p:cNvPr id="29" name="PlaceHolder 3"/>
          <p:cNvSpPr>
            <a:spLocks noGrp="1"/>
          </p:cNvSpPr>
          <p:nvPr>
            <p:ph type="body"/>
          </p:nvPr>
        </p:nvSpPr>
        <p:spPr>
          <a:xfrm>
            <a:off x="5152680" y="1768680"/>
            <a:ext cx="4426920" cy="2090880"/>
          </a:xfrm>
          <a:prstGeom prst="rect">
            <a:avLst/>
          </a:prstGeom>
        </p:spPr>
        <p:txBody>
          <a:bodyPr lIns="0" tIns="0" rIns="0" bIns="0">
            <a:normAutofit/>
          </a:bodyPr>
          <a:lstStyle/>
          <a:p>
            <a:endParaRPr lang="de-DE" sz="3200" b="0" strike="noStrike" spc="-1">
              <a:latin typeface="Arial"/>
            </a:endParaRPr>
          </a:p>
        </p:txBody>
      </p:sp>
      <p:sp>
        <p:nvSpPr>
          <p:cNvPr id="30" name="PlaceHolder 4"/>
          <p:cNvSpPr>
            <a:spLocks noGrp="1"/>
          </p:cNvSpPr>
          <p:nvPr>
            <p:ph type="body"/>
          </p:nvPr>
        </p:nvSpPr>
        <p:spPr>
          <a:xfrm>
            <a:off x="504000" y="4058640"/>
            <a:ext cx="9072000" cy="2090880"/>
          </a:xfrm>
          <a:prstGeom prst="rect">
            <a:avLst/>
          </a:prstGeom>
        </p:spPr>
        <p:txBody>
          <a:bodyPr lIns="0" tIns="0" rIns="0" bIns="0">
            <a:normAutofit/>
          </a:bodyPr>
          <a:lstStyle/>
          <a:p>
            <a:endParaRPr lang="de-DE" sz="3200" b="0" strike="noStrike" spc="-1">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12" descr="BL_Logo_2010_klein_rgb"/>
          <p:cNvPicPr/>
          <p:nvPr/>
        </p:nvPicPr>
        <p:blipFill>
          <a:blip r:embed="rId15"/>
          <a:stretch/>
        </p:blipFill>
        <p:spPr>
          <a:xfrm>
            <a:off x="8314920" y="367560"/>
            <a:ext cx="1542960" cy="316080"/>
          </a:xfrm>
          <a:prstGeom prst="rect">
            <a:avLst/>
          </a:prstGeom>
          <a:ln w="0">
            <a:noFill/>
          </a:ln>
        </p:spPr>
      </p:pic>
      <p:grpSp>
        <p:nvGrpSpPr>
          <p:cNvPr id="11" name="Group 1"/>
          <p:cNvGrpSpPr/>
          <p:nvPr/>
        </p:nvGrpSpPr>
        <p:grpSpPr>
          <a:xfrm>
            <a:off x="0" y="367560"/>
            <a:ext cx="319680" cy="2926800"/>
            <a:chOff x="0" y="367560"/>
            <a:chExt cx="319680" cy="2926800"/>
          </a:xfrm>
        </p:grpSpPr>
        <p:sp>
          <p:nvSpPr>
            <p:cNvPr id="2" name="CustomShape 2"/>
            <p:cNvSpPr/>
            <p:nvPr/>
          </p:nvSpPr>
          <p:spPr>
            <a:xfrm>
              <a:off x="3600" y="367560"/>
              <a:ext cx="316080" cy="316080"/>
            </a:xfrm>
            <a:prstGeom prst="rect">
              <a:avLst/>
            </a:prstGeom>
            <a:solidFill>
              <a:srgbClr val="DB2F36"/>
            </a:solidFill>
            <a:ln w="9528">
              <a:solidFill>
                <a:srgbClr val="DB2F36"/>
              </a:solidFill>
              <a:miter/>
            </a:ln>
          </p:spPr>
          <p:style>
            <a:lnRef idx="0">
              <a:scrgbClr r="0" g="0" b="0"/>
            </a:lnRef>
            <a:fillRef idx="0">
              <a:scrgbClr r="0" g="0" b="0"/>
            </a:fillRef>
            <a:effectRef idx="0">
              <a:scrgbClr r="0" g="0" b="0"/>
            </a:effectRef>
            <a:fontRef idx="minor"/>
          </p:style>
        </p:sp>
        <p:sp>
          <p:nvSpPr>
            <p:cNvPr id="3" name="CustomShape 3"/>
            <p:cNvSpPr/>
            <p:nvPr/>
          </p:nvSpPr>
          <p:spPr>
            <a:xfrm>
              <a:off x="3600" y="1020240"/>
              <a:ext cx="316080" cy="316080"/>
            </a:xfrm>
            <a:prstGeom prst="rect">
              <a:avLst/>
            </a:prstGeom>
            <a:solidFill>
              <a:srgbClr val="DB2F36"/>
            </a:solidFill>
            <a:ln w="9528">
              <a:solidFill>
                <a:srgbClr val="DB2F36"/>
              </a:solidFill>
              <a:miter/>
            </a:ln>
          </p:spPr>
          <p:style>
            <a:lnRef idx="0">
              <a:scrgbClr r="0" g="0" b="0"/>
            </a:lnRef>
            <a:fillRef idx="0">
              <a:scrgbClr r="0" g="0" b="0"/>
            </a:fillRef>
            <a:effectRef idx="0">
              <a:scrgbClr r="0" g="0" b="0"/>
            </a:effectRef>
            <a:fontRef idx="minor"/>
          </p:style>
        </p:sp>
        <p:sp>
          <p:nvSpPr>
            <p:cNvPr id="4" name="CustomShape 4"/>
            <p:cNvSpPr/>
            <p:nvPr/>
          </p:nvSpPr>
          <p:spPr>
            <a:xfrm>
              <a:off x="1800" y="1672920"/>
              <a:ext cx="316080" cy="316080"/>
            </a:xfrm>
            <a:prstGeom prst="rect">
              <a:avLst/>
            </a:prstGeom>
            <a:solidFill>
              <a:srgbClr val="DB2F36"/>
            </a:solidFill>
            <a:ln w="9528">
              <a:solidFill>
                <a:srgbClr val="DB2F36"/>
              </a:solidFill>
              <a:miter/>
            </a:ln>
          </p:spPr>
          <p:style>
            <a:lnRef idx="0">
              <a:scrgbClr r="0" g="0" b="0"/>
            </a:lnRef>
            <a:fillRef idx="0">
              <a:scrgbClr r="0" g="0" b="0"/>
            </a:fillRef>
            <a:effectRef idx="0">
              <a:scrgbClr r="0" g="0" b="0"/>
            </a:effectRef>
            <a:fontRef idx="minor"/>
          </p:style>
        </p:sp>
        <p:sp>
          <p:nvSpPr>
            <p:cNvPr id="5" name="CustomShape 5"/>
            <p:cNvSpPr/>
            <p:nvPr/>
          </p:nvSpPr>
          <p:spPr>
            <a:xfrm>
              <a:off x="0" y="2325600"/>
              <a:ext cx="316080" cy="316080"/>
            </a:xfrm>
            <a:prstGeom prst="rect">
              <a:avLst/>
            </a:prstGeom>
            <a:solidFill>
              <a:srgbClr val="DB2F36"/>
            </a:solidFill>
            <a:ln w="9528">
              <a:solidFill>
                <a:srgbClr val="DB2F36"/>
              </a:solidFill>
              <a:miter/>
            </a:ln>
          </p:spPr>
          <p:style>
            <a:lnRef idx="0">
              <a:scrgbClr r="0" g="0" b="0"/>
            </a:lnRef>
            <a:fillRef idx="0">
              <a:scrgbClr r="0" g="0" b="0"/>
            </a:fillRef>
            <a:effectRef idx="0">
              <a:scrgbClr r="0" g="0" b="0"/>
            </a:effectRef>
            <a:fontRef idx="minor"/>
          </p:style>
        </p:sp>
        <p:sp>
          <p:nvSpPr>
            <p:cNvPr id="6" name="CustomShape 6"/>
            <p:cNvSpPr/>
            <p:nvPr/>
          </p:nvSpPr>
          <p:spPr>
            <a:xfrm>
              <a:off x="1800" y="2978280"/>
              <a:ext cx="316080" cy="316080"/>
            </a:xfrm>
            <a:prstGeom prst="rect">
              <a:avLst/>
            </a:prstGeom>
            <a:solidFill>
              <a:srgbClr val="DB2F36"/>
            </a:solidFill>
            <a:ln w="9528">
              <a:solidFill>
                <a:srgbClr val="DB2F36"/>
              </a:solidFill>
              <a:miter/>
            </a:ln>
          </p:spPr>
          <p:style>
            <a:lnRef idx="0">
              <a:scrgbClr r="0" g="0" b="0"/>
            </a:lnRef>
            <a:fillRef idx="0">
              <a:scrgbClr r="0" g="0" b="0"/>
            </a:fillRef>
            <a:effectRef idx="0">
              <a:scrgbClr r="0" g="0" b="0"/>
            </a:effectRef>
            <a:fontRef idx="minor"/>
          </p:style>
        </p:sp>
      </p:grpSp>
      <p:sp>
        <p:nvSpPr>
          <p:cNvPr id="7" name="CustomShape 7"/>
          <p:cNvSpPr/>
          <p:nvPr/>
        </p:nvSpPr>
        <p:spPr>
          <a:xfrm>
            <a:off x="547920" y="303480"/>
            <a:ext cx="8095320" cy="302760"/>
          </a:xfrm>
          <a:prstGeom prst="rect">
            <a:avLst/>
          </a:prstGeom>
          <a:noFill/>
          <a:ln w="0">
            <a:noFill/>
          </a:ln>
        </p:spPr>
        <p:style>
          <a:lnRef idx="0">
            <a:scrgbClr r="0" g="0" b="0"/>
          </a:lnRef>
          <a:fillRef idx="0">
            <a:scrgbClr r="0" g="0" b="0"/>
          </a:fillRef>
          <a:effectRef idx="0">
            <a:scrgbClr r="0" g="0" b="0"/>
          </a:effectRef>
          <a:fontRef idx="minor"/>
        </p:style>
        <p:txBody>
          <a:bodyPr lIns="0" tIns="45000" rIns="0" bIns="45000">
            <a:spAutoFit/>
          </a:bodyPr>
          <a:lstStyle/>
          <a:p>
            <a:pPr>
              <a:lnSpc>
                <a:spcPct val="90000"/>
              </a:lnSpc>
              <a:tabLst>
                <a:tab pos="0" algn="l"/>
              </a:tabLst>
            </a:pPr>
            <a:r>
              <a:rPr lang="de-DE" sz="1550" b="1" strike="noStrike" spc="-1">
                <a:solidFill>
                  <a:srgbClr val="003695"/>
                </a:solidFill>
                <a:latin typeface="Arial"/>
                <a:ea typeface="DejaVu Sans"/>
              </a:rPr>
              <a:t>Hessische Lehrkräfteakademie</a:t>
            </a:r>
            <a:endParaRPr lang="de-DE" sz="1550" b="0" strike="noStrike" spc="-1">
              <a:latin typeface="Arial"/>
            </a:endParaRPr>
          </a:p>
        </p:txBody>
      </p:sp>
      <p:sp>
        <p:nvSpPr>
          <p:cNvPr id="8" name="PlaceHolder 8"/>
          <p:cNvSpPr>
            <a:spLocks noGrp="1"/>
          </p:cNvSpPr>
          <p:nvPr>
            <p:ph type="title"/>
          </p:nvPr>
        </p:nvSpPr>
        <p:spPr>
          <a:xfrm>
            <a:off x="504000" y="301320"/>
            <a:ext cx="9072000" cy="1261800"/>
          </a:xfrm>
          <a:prstGeom prst="rect">
            <a:avLst/>
          </a:prstGeom>
        </p:spPr>
        <p:txBody>
          <a:bodyPr lIns="0" tIns="0" rIns="0" bIns="0" anchor="ctr">
            <a:noAutofit/>
          </a:bodyPr>
          <a:lstStyle/>
          <a:p>
            <a:pPr algn="ctr"/>
            <a:r>
              <a:rPr lang="de-DE" sz="4400" b="0" strike="noStrike" spc="-1">
                <a:latin typeface="Arial"/>
              </a:rPr>
              <a:t>Format des Titeltextes durch Klicken bearbeiten</a:t>
            </a:r>
          </a:p>
        </p:txBody>
      </p:sp>
      <p:sp>
        <p:nvSpPr>
          <p:cNvPr id="9" name="PlaceHolder 9"/>
          <p:cNvSpPr>
            <a:spLocks noGrp="1"/>
          </p:cNvSpPr>
          <p:nvPr>
            <p:ph type="body"/>
          </p:nvPr>
        </p:nvSpPr>
        <p:spPr>
          <a:xfrm>
            <a:off x="504000" y="1768680"/>
            <a:ext cx="9072000" cy="43840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de-DE" sz="3200" b="0" strike="noStrike" spc="-1">
                <a:latin typeface="Arial"/>
              </a:rPr>
              <a:t>Format des Gliederungstextes durch Klicken bearbeiten</a:t>
            </a:r>
          </a:p>
          <a:p>
            <a:pPr marL="864000" lvl="1" indent="-324000">
              <a:spcBef>
                <a:spcPts val="1134"/>
              </a:spcBef>
              <a:buClr>
                <a:srgbClr val="000000"/>
              </a:buClr>
              <a:buSzPct val="75000"/>
              <a:buFont typeface="Symbol" charset="2"/>
              <a:buChar char=""/>
            </a:pPr>
            <a:r>
              <a:rPr lang="de-DE" sz="2800" b="0" strike="noStrike" spc="-1">
                <a:latin typeface="Arial"/>
              </a:rPr>
              <a:t>Zweite Gliederungsebene</a:t>
            </a:r>
          </a:p>
          <a:p>
            <a:pPr marL="1296000" lvl="2" indent="-288000">
              <a:spcBef>
                <a:spcPts val="850"/>
              </a:spcBef>
              <a:buClr>
                <a:srgbClr val="000000"/>
              </a:buClr>
              <a:buSzPct val="45000"/>
              <a:buFont typeface="Wingdings" charset="2"/>
              <a:buChar char=""/>
            </a:pPr>
            <a:r>
              <a:rPr lang="de-DE" sz="2400" b="0" strike="noStrike" spc="-1">
                <a:latin typeface="Arial"/>
              </a:rPr>
              <a:t>Dritte Gliederungsebene</a:t>
            </a:r>
          </a:p>
          <a:p>
            <a:pPr marL="1728000" lvl="3" indent="-216000">
              <a:spcBef>
                <a:spcPts val="567"/>
              </a:spcBef>
              <a:buClr>
                <a:srgbClr val="000000"/>
              </a:buClr>
              <a:buSzPct val="75000"/>
              <a:buFont typeface="Symbol" charset="2"/>
              <a:buChar char=""/>
            </a:pPr>
            <a:r>
              <a:rPr lang="de-DE" sz="2000" b="0" strike="noStrike" spc="-1">
                <a:latin typeface="Arial"/>
              </a:rPr>
              <a:t>Vierte Gliederungsebene</a:t>
            </a:r>
          </a:p>
          <a:p>
            <a:pPr marL="2160000" lvl="4" indent="-216000">
              <a:spcBef>
                <a:spcPts val="283"/>
              </a:spcBef>
              <a:buClr>
                <a:srgbClr val="000000"/>
              </a:buClr>
              <a:buSzPct val="45000"/>
              <a:buFont typeface="Wingdings" charset="2"/>
              <a:buChar char=""/>
            </a:pPr>
            <a:r>
              <a:rPr lang="de-DE" sz="2000" b="0" strike="noStrike" spc="-1">
                <a:latin typeface="Arial"/>
              </a:rPr>
              <a:t>Fünfte Gliederungsebene</a:t>
            </a:r>
          </a:p>
          <a:p>
            <a:pPr marL="2592000" lvl="5" indent="-216000">
              <a:spcBef>
                <a:spcPts val="283"/>
              </a:spcBef>
              <a:buClr>
                <a:srgbClr val="000000"/>
              </a:buClr>
              <a:buSzPct val="45000"/>
              <a:buFont typeface="Wingdings" charset="2"/>
              <a:buChar char=""/>
            </a:pPr>
            <a:r>
              <a:rPr lang="de-DE" sz="2000" b="0" strike="noStrike" spc="-1">
                <a:latin typeface="Arial"/>
              </a:rPr>
              <a:t>Sechste Gliederungsebene</a:t>
            </a:r>
          </a:p>
          <a:p>
            <a:pPr marL="3024000" lvl="6" indent="-216000">
              <a:spcBef>
                <a:spcPts val="283"/>
              </a:spcBef>
              <a:buClr>
                <a:srgbClr val="000000"/>
              </a:buClr>
              <a:buSzPct val="45000"/>
              <a:buFont typeface="Wingdings" charset="2"/>
              <a:buChar char=""/>
            </a:pPr>
            <a:r>
              <a:rPr lang="de-DE" sz="2000" b="0" strike="noStrike" spc="-1">
                <a:latin typeface="Arial"/>
              </a:rPr>
              <a:t>Siebte Gliederungsebene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sts-bv.de/wp-admin/admin-ajax.php?action=h5p_embed&amp;id=1" TargetMode="External"/><Relationship Id="rId2" Type="http://schemas.openxmlformats.org/officeDocument/2006/relationships/hyperlink" Target="https://ibbw-bw.de/site/pbs-bw-rebrush2024/get/documents_E223586696/KULTUS.Dachmandant/KULTUS/Dienststellen/ibbw/Empirische%20Bildungsforschung/Programme-und-Projekte/Unterrichtsfeedbackbogen/Unterrichtsfeedbackbogen_V9_Juli2024_IH.pdf" TargetMode="External"/><Relationship Id="rId1" Type="http://schemas.openxmlformats.org/officeDocument/2006/relationships/slideLayout" Target="../slideLayouts/slideLayout1.xml"/><Relationship Id="rId5" Type="http://schemas.openxmlformats.org/officeDocument/2006/relationships/hyperlink" Target="https://doi.org/10.4119/hlz-2488" TargetMode="External"/><Relationship Id="rId4" Type="http://schemas.openxmlformats.org/officeDocument/2006/relationships/hyperlink" Target="https://www.uni-erfurt.de/fileadmin/einrichtung/erfurt-school-of-education/Praktika_ESE/2017-05-09_Unterrichtsbeobachtung.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sts-gym-badvilbel.bildung.hessen.de/kernpraktiken.html"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80" y="1044875"/>
            <a:ext cx="9409320" cy="696455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Kernpraktiken als Beobachtungsschwerpunkt im Hospitationsunterricht der Einführungsphase (HEP)</a:t>
            </a:r>
          </a:p>
          <a:p>
            <a:pPr>
              <a:lnSpc>
                <a:spcPct val="100000"/>
              </a:lnSpc>
              <a:spcBef>
                <a:spcPts val="201"/>
              </a:spcBef>
              <a:spcAft>
                <a:spcPts val="201"/>
              </a:spcAft>
            </a:pPr>
            <a:endParaRPr lang="de-DE" sz="2400" spc="-1" dirty="0">
              <a:latin typeface="Arial"/>
            </a:endParaRPr>
          </a:p>
          <a:p>
            <a:pPr>
              <a:lnSpc>
                <a:spcPct val="100000"/>
              </a:lnSpc>
              <a:spcBef>
                <a:spcPts val="201"/>
              </a:spcBef>
              <a:spcAft>
                <a:spcPts val="201"/>
              </a:spcAft>
            </a:pPr>
            <a:r>
              <a:rPr lang="de-DE" sz="2400" b="0" strike="noStrike" spc="-1" dirty="0">
                <a:latin typeface="Arial"/>
              </a:rPr>
              <a:t>Dr. Achim Schröder</a:t>
            </a:r>
          </a:p>
          <a:p>
            <a:pPr>
              <a:lnSpc>
                <a:spcPct val="100000"/>
              </a:lnSpc>
              <a:spcBef>
                <a:spcPts val="201"/>
              </a:spcBef>
              <a:spcAft>
                <a:spcPts val="201"/>
              </a:spcAft>
            </a:pPr>
            <a:r>
              <a:rPr lang="de-DE" sz="2400" b="0" strike="noStrike" spc="-1" dirty="0">
                <a:latin typeface="Arial"/>
              </a:rPr>
              <a:t>Studienseminar für Gymnasien Bad Vilbel</a:t>
            </a:r>
          </a:p>
          <a:p>
            <a:pPr>
              <a:lnSpc>
                <a:spcPct val="100000"/>
              </a:lnSpc>
              <a:spcBef>
                <a:spcPts val="201"/>
              </a:spcBef>
              <a:spcAft>
                <a:spcPts val="201"/>
              </a:spcAft>
            </a:pPr>
            <a:endParaRPr lang="de-DE" sz="2400" spc="-1" dirty="0">
              <a:latin typeface="Arial"/>
            </a:endParaRPr>
          </a:p>
          <a:p>
            <a:pPr>
              <a:lnSpc>
                <a:spcPct val="100000"/>
              </a:lnSpc>
              <a:spcBef>
                <a:spcPts val="201"/>
              </a:spcBef>
              <a:spcAft>
                <a:spcPts val="201"/>
              </a:spcAft>
            </a:pPr>
            <a:endParaRPr lang="de-DE" sz="2400" spc="-1" dirty="0">
              <a:latin typeface="Arial"/>
            </a:endParaRPr>
          </a:p>
          <a:p>
            <a:pPr>
              <a:lnSpc>
                <a:spcPct val="100000"/>
              </a:lnSpc>
              <a:spcBef>
                <a:spcPts val="201"/>
              </a:spcBef>
              <a:spcAft>
                <a:spcPts val="201"/>
              </a:spcAft>
            </a:pPr>
            <a:endParaRPr lang="de-DE" sz="2400" spc="-1" dirty="0">
              <a:latin typeface="Arial"/>
            </a:endParaRPr>
          </a:p>
          <a:p>
            <a:pPr>
              <a:lnSpc>
                <a:spcPct val="100000"/>
              </a:lnSpc>
              <a:spcBef>
                <a:spcPts val="201"/>
              </a:spcBef>
              <a:spcAft>
                <a:spcPts val="201"/>
              </a:spcAft>
            </a:pPr>
            <a:endParaRPr lang="de-DE" sz="2400" spc="-1" dirty="0">
              <a:latin typeface="Arial"/>
            </a:endParaRPr>
          </a:p>
          <a:p>
            <a:pPr>
              <a:lnSpc>
                <a:spcPct val="100000"/>
              </a:lnSpc>
              <a:spcBef>
                <a:spcPts val="201"/>
              </a:spcBef>
              <a:spcAft>
                <a:spcPts val="201"/>
              </a:spcAft>
            </a:pPr>
            <a:endParaRPr lang="de-DE" sz="1400" b="1" strike="noStrike" spc="-1" dirty="0">
              <a:latin typeface="Arial"/>
            </a:endParaRPr>
          </a:p>
          <a:p>
            <a:pPr>
              <a:lnSpc>
                <a:spcPct val="100000"/>
              </a:lnSpc>
              <a:spcBef>
                <a:spcPts val="201"/>
              </a:spcBef>
              <a:spcAft>
                <a:spcPts val="201"/>
              </a:spcAft>
            </a:pPr>
            <a:endParaRPr lang="de-DE" sz="1400" b="1" spc="-1" dirty="0">
              <a:latin typeface="Arial"/>
            </a:endParaRPr>
          </a:p>
          <a:p>
            <a:pPr>
              <a:lnSpc>
                <a:spcPct val="100000"/>
              </a:lnSpc>
              <a:spcBef>
                <a:spcPts val="201"/>
              </a:spcBef>
              <a:spcAft>
                <a:spcPts val="201"/>
              </a:spcAft>
            </a:pPr>
            <a:r>
              <a:rPr lang="de-DE" sz="1400" b="1" strike="noStrike" spc="-1" dirty="0">
                <a:latin typeface="Arial"/>
              </a:rPr>
              <a:t>Handout 1</a:t>
            </a:r>
            <a:r>
              <a:rPr lang="de-DE" sz="1400" b="0" strike="noStrike" spc="-1" dirty="0">
                <a:latin typeface="Arial"/>
              </a:rPr>
              <a:t>: Transkript, </a:t>
            </a:r>
            <a:r>
              <a:rPr lang="de-DE" sz="1400" b="1" strike="noStrike" spc="-1" dirty="0">
                <a:latin typeface="Arial"/>
              </a:rPr>
              <a:t>Handout 2</a:t>
            </a:r>
            <a:r>
              <a:rPr lang="de-DE" sz="1400" b="0" strike="noStrike" spc="-1" dirty="0">
                <a:latin typeface="Arial"/>
              </a:rPr>
              <a:t>: Übersicht, </a:t>
            </a:r>
            <a:r>
              <a:rPr lang="de-DE" sz="1400" b="1" strike="noStrike" spc="-1" dirty="0">
                <a:latin typeface="Arial"/>
              </a:rPr>
              <a:t>Handout 3</a:t>
            </a:r>
            <a:r>
              <a:rPr lang="de-DE" sz="1400" b="0" strike="noStrike" spc="-1" dirty="0">
                <a:latin typeface="Arial"/>
              </a:rPr>
              <a:t>: DB für HEP</a:t>
            </a:r>
            <a:endParaRPr lang="de-DE" sz="12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5" cy="812384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trike="noStrike" spc="-1" dirty="0">
                <a:solidFill>
                  <a:srgbClr val="000000"/>
                </a:solidFill>
                <a:latin typeface="Arial"/>
              </a:rPr>
              <a:t>Ausblick von Mühlhausen 1991:</a:t>
            </a:r>
          </a:p>
          <a:p>
            <a:pPr marL="1028700" lvl="1" indent="-571500">
              <a:spcBef>
                <a:spcPts val="201"/>
              </a:spcBef>
              <a:spcAft>
                <a:spcPts val="1800"/>
              </a:spcAft>
              <a:buClr>
                <a:srgbClr val="0070C0"/>
              </a:buClr>
              <a:buFont typeface="Wingdings" panose="05000000000000000000" pitchFamily="2" charset="2"/>
              <a:buChar char="§"/>
            </a:pPr>
            <a:r>
              <a:rPr lang="de-DE" sz="2400" dirty="0"/>
              <a:t>die Beschäftigung mit der </a:t>
            </a:r>
            <a:r>
              <a:rPr lang="de-DE" sz="2400" b="1" dirty="0">
                <a:solidFill>
                  <a:srgbClr val="0070C0"/>
                </a:solidFill>
              </a:rPr>
              <a:t>Transformation von begrifflich fixierten Unterrichtskonzepten</a:t>
            </a:r>
            <a:r>
              <a:rPr lang="de-DE" sz="2400" dirty="0"/>
              <a:t> in eine komplexe und vielfältige Unterrichtspraxis kann den Blick für Auslegungsmöglichkeiten und -grenzen eines Konzepts schärfen. (Mühlhausen 1991, 217)</a:t>
            </a:r>
            <a:endParaRPr lang="de-DE" sz="24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trike="noStrike" spc="-1" dirty="0">
                <a:solidFill>
                  <a:srgbClr val="000000"/>
                </a:solidFill>
                <a:latin typeface="Arial"/>
              </a:rPr>
              <a:t>Die Fähigkeit zu einer eigenständigen kriteriengeleitete und Datensammlung und –</a:t>
            </a:r>
            <a:r>
              <a:rPr lang="de-DE" sz="3200" strike="noStrike" spc="-1" dirty="0" err="1">
                <a:solidFill>
                  <a:srgbClr val="000000"/>
                </a:solidFill>
                <a:latin typeface="Arial"/>
              </a:rPr>
              <a:t>auswertung</a:t>
            </a:r>
            <a:r>
              <a:rPr lang="de-DE" sz="3200" strike="noStrike" spc="-1" dirty="0">
                <a:solidFill>
                  <a:srgbClr val="000000"/>
                </a:solidFill>
                <a:latin typeface="Arial"/>
              </a:rPr>
              <a:t> hat in HEP hohes Potenzial …</a:t>
            </a:r>
            <a:endParaRPr lang="de-DE" sz="4000" strike="noStrike" spc="-1" dirty="0">
              <a:solidFill>
                <a:srgbClr val="000000"/>
              </a:solidFill>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340050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81" y="903600"/>
            <a:ext cx="8672711" cy="71081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Anforderungen an HEP</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trike="noStrike" spc="-1" dirty="0">
                <a:solidFill>
                  <a:srgbClr val="000000"/>
                </a:solidFill>
                <a:latin typeface="Arial"/>
              </a:rPr>
              <a:t>Die Fähigkeit zu einer eigenständigen kriteriengeleitete und Datensammlung und –</a:t>
            </a:r>
            <a:r>
              <a:rPr lang="de-DE" sz="3200" strike="noStrike" spc="-1" dirty="0" err="1">
                <a:solidFill>
                  <a:srgbClr val="000000"/>
                </a:solidFill>
                <a:latin typeface="Arial"/>
              </a:rPr>
              <a:t>auswertung</a:t>
            </a:r>
            <a:r>
              <a:rPr lang="de-DE" sz="3200" strike="noStrike" spc="-1" dirty="0">
                <a:solidFill>
                  <a:srgbClr val="000000"/>
                </a:solidFill>
                <a:latin typeface="Arial"/>
              </a:rPr>
              <a:t> hat hohes Potenzial, wenn:</a:t>
            </a:r>
          </a:p>
          <a:p>
            <a:pPr marL="1028700" lvl="1" indent="-571500">
              <a:spcBef>
                <a:spcPts val="201"/>
              </a:spcBef>
              <a:spcAft>
                <a:spcPts val="1800"/>
              </a:spcAft>
              <a:buClr>
                <a:srgbClr val="0070C0"/>
              </a:buClr>
              <a:buFont typeface="Wingdings" panose="05000000000000000000" pitchFamily="2" charset="2"/>
              <a:buChar char="§"/>
            </a:pPr>
            <a:r>
              <a:rPr lang="de-DE" sz="2400" dirty="0"/>
              <a:t>HEP „</a:t>
            </a:r>
            <a:r>
              <a:rPr lang="de-DE" sz="2400" b="1" dirty="0">
                <a:solidFill>
                  <a:srgbClr val="0070C0"/>
                </a:solidFill>
              </a:rPr>
              <a:t>20 oder mehr Stunden Kontaktzeit</a:t>
            </a:r>
            <a:r>
              <a:rPr lang="de-DE" sz="2400" dirty="0"/>
              <a:t>“ aufweisen (denn „für Fortbildungsangebote die insgesamt unter 14 Stunden lagen konnten keine nachhaltigen Lerneffekte nachgewiesen werden“) (vgl. Sauer/Knebel  227)</a:t>
            </a:r>
          </a:p>
          <a:p>
            <a:pPr marL="1028700" lvl="1" indent="-571500">
              <a:spcBef>
                <a:spcPts val="201"/>
              </a:spcBef>
              <a:spcAft>
                <a:spcPts val="1800"/>
              </a:spcAft>
              <a:buClr>
                <a:srgbClr val="0070C0"/>
              </a:buClr>
              <a:buFont typeface="Wingdings" panose="05000000000000000000" pitchFamily="2" charset="2"/>
              <a:buChar char="§"/>
            </a:pPr>
            <a:r>
              <a:rPr lang="de-DE" sz="2400" b="0" strike="noStrike" spc="-1" dirty="0">
                <a:latin typeface="Arial"/>
              </a:rPr>
              <a:t>„</a:t>
            </a:r>
            <a:r>
              <a:rPr lang="de-DE" sz="2400" b="1" strike="noStrike" spc="-1" dirty="0">
                <a:solidFill>
                  <a:srgbClr val="0070C0"/>
                </a:solidFill>
                <a:latin typeface="Arial"/>
              </a:rPr>
              <a:t>begrifflich fixierte Unterrichtskonzepte</a:t>
            </a:r>
            <a:r>
              <a:rPr lang="de-DE" sz="2400" b="0" strike="noStrike" spc="-1" dirty="0">
                <a:latin typeface="Arial"/>
              </a:rPr>
              <a:t>“ zur Orientierung vorliegen (vgl. </a:t>
            </a:r>
            <a:r>
              <a:rPr lang="de-DE" sz="2400" dirty="0"/>
              <a:t>Mühlhausen 1991, 217)</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pic>
        <p:nvPicPr>
          <p:cNvPr id="5" name="Grafik 4">
            <a:extLst>
              <a:ext uri="{FF2B5EF4-FFF2-40B4-BE49-F238E27FC236}">
                <a16:creationId xmlns:a16="http://schemas.microsoft.com/office/drawing/2014/main" id="{C631DB3B-8579-4C13-8F54-089731EBF8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52137" y="4717096"/>
            <a:ext cx="847769" cy="854119"/>
          </a:xfrm>
          <a:prstGeom prst="rect">
            <a:avLst/>
          </a:prstGeom>
        </p:spPr>
      </p:pic>
      <p:pic>
        <p:nvPicPr>
          <p:cNvPr id="7" name="Grafik 6">
            <a:extLst>
              <a:ext uri="{FF2B5EF4-FFF2-40B4-BE49-F238E27FC236}">
                <a16:creationId xmlns:a16="http://schemas.microsoft.com/office/drawing/2014/main" id="{DD9DA12A-97DE-4EEC-9A42-ECD614321D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2137" y="6420166"/>
            <a:ext cx="781090" cy="831893"/>
          </a:xfrm>
          <a:prstGeom prst="rect">
            <a:avLst/>
          </a:prstGeom>
        </p:spPr>
      </p:pic>
    </p:spTree>
    <p:extLst>
      <p:ext uri="{BB962C8B-B14F-4D97-AF65-F5344CB8AC3E}">
        <p14:creationId xmlns:p14="http://schemas.microsoft.com/office/powerpoint/2010/main" val="3986230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159" name="CustomShape 2"/>
          <p:cNvSpPr/>
          <p:nvPr/>
        </p:nvSpPr>
        <p:spPr>
          <a:xfrm>
            <a:off x="436680" y="1455185"/>
            <a:ext cx="9530280" cy="597454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spcBef>
                <a:spcPts val="600"/>
              </a:spcBef>
              <a:spcAft>
                <a:spcPts val="201"/>
              </a:spcAft>
              <a:buClr>
                <a:srgbClr val="0070C0"/>
              </a:buClr>
            </a:pPr>
            <a:r>
              <a:rPr lang="de-DE" sz="3600" b="1" spc="-1" dirty="0">
                <a:solidFill>
                  <a:srgbClr val="000000"/>
                </a:solidFill>
                <a:latin typeface="Arial"/>
                <a:ea typeface="Times New Roman"/>
              </a:rPr>
              <a:t>Warum</a:t>
            </a:r>
            <a:r>
              <a:rPr lang="de-DE" sz="2800" b="1" spc="-1" dirty="0">
                <a:solidFill>
                  <a:srgbClr val="000000"/>
                </a:solidFill>
                <a:latin typeface="Arial"/>
                <a:ea typeface="Times New Roman"/>
              </a:rPr>
              <a:t> </a:t>
            </a:r>
            <a:r>
              <a:rPr lang="de-DE" sz="3600" b="1" spc="-1" dirty="0">
                <a:solidFill>
                  <a:srgbClr val="000000"/>
                </a:solidFill>
                <a:latin typeface="Arial"/>
                <a:ea typeface="Times New Roman"/>
              </a:rPr>
              <a:t>Kernpraktiken als </a:t>
            </a:r>
            <a:br>
              <a:rPr lang="de-DE" sz="3600" b="1" spc="-1" dirty="0">
                <a:solidFill>
                  <a:srgbClr val="000000"/>
                </a:solidFill>
                <a:latin typeface="Arial"/>
                <a:ea typeface="Times New Roman"/>
              </a:rPr>
            </a:br>
            <a:r>
              <a:rPr lang="de-DE" sz="3600" b="1" spc="-1" dirty="0">
                <a:solidFill>
                  <a:srgbClr val="000000"/>
                </a:solidFill>
                <a:latin typeface="Arial"/>
                <a:ea typeface="Times New Roman"/>
              </a:rPr>
              <a:t>„begrifflich fixierte Unterrichtskonzepte“? </a:t>
            </a:r>
          </a:p>
          <a:p>
            <a:pPr marL="457200" indent="-456480">
              <a:lnSpc>
                <a:spcPct val="100000"/>
              </a:lnSpc>
              <a:spcBef>
                <a:spcPts val="1200"/>
              </a:spcBef>
              <a:spcAft>
                <a:spcPts val="201"/>
              </a:spcAft>
              <a:buClr>
                <a:srgbClr val="0070C0"/>
              </a:buClr>
              <a:buFont typeface="Wingdings" panose="05000000000000000000" pitchFamily="2" charset="2"/>
              <a:buChar char="§"/>
            </a:pPr>
            <a:r>
              <a:rPr lang="de-DE" sz="2800" spc="-1" dirty="0">
                <a:solidFill>
                  <a:srgbClr val="000000"/>
                </a:solidFill>
                <a:latin typeface="Arial"/>
                <a:ea typeface="Times New Roman"/>
              </a:rPr>
              <a:t>LiV f</a:t>
            </a:r>
            <a:r>
              <a:rPr lang="de-DE" sz="2800" b="0" strike="noStrike" spc="-1" dirty="0">
                <a:solidFill>
                  <a:srgbClr val="000000"/>
                </a:solidFill>
                <a:latin typeface="Arial"/>
                <a:ea typeface="Times New Roman"/>
              </a:rPr>
              <a:t>ragten häufig: „Was </a:t>
            </a:r>
            <a:r>
              <a:rPr lang="de-DE" sz="2800" b="1" strike="noStrike" spc="-1" dirty="0">
                <a:solidFill>
                  <a:srgbClr val="000000"/>
                </a:solidFill>
                <a:latin typeface="Arial"/>
                <a:ea typeface="Times New Roman"/>
              </a:rPr>
              <a:t>wünschen Sie sich </a:t>
            </a:r>
            <a:r>
              <a:rPr lang="de-DE" sz="2800" b="0" strike="noStrike" spc="-1" dirty="0">
                <a:solidFill>
                  <a:srgbClr val="000000"/>
                </a:solidFill>
                <a:latin typeface="Arial"/>
                <a:ea typeface="Times New Roman"/>
              </a:rPr>
              <a:t>im UB? Wa</a:t>
            </a:r>
            <a:r>
              <a:rPr lang="de-DE" sz="2800" spc="-1" dirty="0">
                <a:solidFill>
                  <a:srgbClr val="000000"/>
                </a:solidFill>
                <a:latin typeface="Arial"/>
                <a:ea typeface="Times New Roman"/>
              </a:rPr>
              <a:t>s </a:t>
            </a:r>
            <a:r>
              <a:rPr lang="de-DE" sz="2800" b="1" spc="-1" dirty="0">
                <a:solidFill>
                  <a:srgbClr val="000000"/>
                </a:solidFill>
                <a:latin typeface="Arial"/>
                <a:ea typeface="Times New Roman"/>
              </a:rPr>
              <a:t>soll</a:t>
            </a:r>
            <a:r>
              <a:rPr lang="de-DE" sz="2800" spc="-1" dirty="0">
                <a:solidFill>
                  <a:srgbClr val="000000"/>
                </a:solidFill>
                <a:latin typeface="Arial"/>
                <a:ea typeface="Times New Roman"/>
              </a:rPr>
              <a:t> ich machen?“</a:t>
            </a:r>
            <a:endParaRPr lang="de-DE" sz="2800" b="0" strike="noStrike" spc="-1" dirty="0">
              <a:solidFill>
                <a:srgbClr val="000000"/>
              </a:solidFill>
              <a:latin typeface="Arial"/>
              <a:ea typeface="Times New Roman"/>
            </a:endParaRPr>
          </a:p>
          <a:p>
            <a:pPr marL="457200" indent="-456480">
              <a:lnSpc>
                <a:spcPct val="100000"/>
              </a:lnSpc>
              <a:spcBef>
                <a:spcPts val="1200"/>
              </a:spcBef>
              <a:spcAft>
                <a:spcPts val="201"/>
              </a:spcAft>
              <a:buClr>
                <a:srgbClr val="0070C0"/>
              </a:buClr>
              <a:buFont typeface="Wingdings" panose="05000000000000000000" pitchFamily="2" charset="2"/>
              <a:buChar char="§"/>
            </a:pPr>
            <a:r>
              <a:rPr lang="de-DE" sz="2800" b="0" strike="noStrike" spc="-1" dirty="0">
                <a:solidFill>
                  <a:srgbClr val="000000"/>
                </a:solidFill>
                <a:latin typeface="Arial"/>
                <a:ea typeface="Times New Roman"/>
              </a:rPr>
              <a:t>Uni, Studienseminar und Schule sind zu wenig </a:t>
            </a:r>
            <a:r>
              <a:rPr lang="de-DE" sz="2800" spc="-1" dirty="0">
                <a:solidFill>
                  <a:srgbClr val="000000"/>
                </a:solidFill>
                <a:ea typeface="Times New Roman"/>
              </a:rPr>
              <a:t>vernetzt, Forschung: „Kohärenzdefizit“(Wagener u.a. 2019)</a:t>
            </a:r>
            <a:endParaRPr lang="de-DE" sz="2800" b="0" strike="noStrike" spc="-1" dirty="0">
              <a:latin typeface="Arial"/>
            </a:endParaRPr>
          </a:p>
          <a:p>
            <a:pPr marL="457200" indent="-456480">
              <a:lnSpc>
                <a:spcPct val="100000"/>
              </a:lnSpc>
              <a:spcBef>
                <a:spcPts val="1200"/>
              </a:spcBef>
              <a:spcAft>
                <a:spcPts val="201"/>
              </a:spcAft>
              <a:buClr>
                <a:srgbClr val="0070C0"/>
              </a:buClr>
              <a:buFont typeface="Wingdings" panose="05000000000000000000" pitchFamily="2" charset="2"/>
              <a:buChar char="§"/>
            </a:pPr>
            <a:r>
              <a:rPr lang="de-DE" sz="2800" spc="-1" dirty="0">
                <a:solidFill>
                  <a:srgbClr val="000000"/>
                </a:solidFill>
                <a:latin typeface="Arial"/>
                <a:ea typeface="Times New Roman"/>
              </a:rPr>
              <a:t>s</a:t>
            </a:r>
            <a:r>
              <a:rPr lang="de-DE" sz="2800" b="0" strike="noStrike" spc="-1" dirty="0">
                <a:solidFill>
                  <a:srgbClr val="000000"/>
                </a:solidFill>
                <a:latin typeface="Arial"/>
                <a:ea typeface="Times New Roman"/>
              </a:rPr>
              <a:t>eit </a:t>
            </a:r>
            <a:r>
              <a:rPr lang="de-DE" sz="2800" b="0" strike="noStrike" spc="-1" dirty="0">
                <a:latin typeface="Arial"/>
                <a:ea typeface="Times New Roman"/>
              </a:rPr>
              <a:t>2021</a:t>
            </a:r>
            <a:r>
              <a:rPr lang="de-DE" sz="2800" spc="-1" dirty="0">
                <a:latin typeface="Arial"/>
                <a:ea typeface="Times New Roman"/>
              </a:rPr>
              <a:t> erproben wir</a:t>
            </a:r>
            <a:r>
              <a:rPr lang="de-DE" sz="2800" b="0" strike="noStrike" spc="-1" dirty="0">
                <a:latin typeface="Arial"/>
                <a:ea typeface="Times New Roman"/>
              </a:rPr>
              <a:t> „Kernpraktiken</a:t>
            </a:r>
            <a:r>
              <a:rPr lang="de-DE" sz="2800" b="0" strike="noStrike" spc="-1" dirty="0">
                <a:solidFill>
                  <a:srgbClr val="000000"/>
                </a:solidFill>
                <a:latin typeface="Arial"/>
                <a:ea typeface="Times New Roman"/>
              </a:rPr>
              <a:t>“ als </a:t>
            </a:r>
            <a:r>
              <a:rPr lang="de-DE" sz="2800" spc="-1" dirty="0">
                <a:latin typeface="Arial"/>
              </a:rPr>
              <a:t> Ausbildungs- bzw. Unterrichtskonzept</a:t>
            </a:r>
            <a:endParaRPr lang="de-DE" sz="2800" b="0" strike="noStrike" spc="-1" dirty="0">
              <a:latin typeface="Arial"/>
            </a:endParaRPr>
          </a:p>
          <a:p>
            <a:pPr marL="457200" indent="-456480">
              <a:lnSpc>
                <a:spcPct val="100000"/>
              </a:lnSpc>
              <a:spcBef>
                <a:spcPts val="1200"/>
              </a:spcBef>
              <a:spcAft>
                <a:spcPts val="201"/>
              </a:spcAft>
              <a:buClr>
                <a:srgbClr val="0070C0"/>
              </a:buClr>
              <a:buFont typeface="Wingdings" panose="05000000000000000000" pitchFamily="2" charset="2"/>
              <a:buChar char="§"/>
            </a:pPr>
            <a:r>
              <a:rPr lang="de-DE" sz="2800" b="0" strike="noStrike" spc="-1" dirty="0">
                <a:latin typeface="Arial"/>
                <a:ea typeface="Times New Roman"/>
              </a:rPr>
              <a:t>seit 2023 haben </a:t>
            </a:r>
            <a:r>
              <a:rPr lang="de-DE" sz="2800" b="0" strike="noStrike" spc="-1" dirty="0" err="1">
                <a:latin typeface="Arial"/>
                <a:ea typeface="Times New Roman"/>
              </a:rPr>
              <a:t>LiV</a:t>
            </a:r>
            <a:r>
              <a:rPr lang="de-DE" sz="2800" b="0" strike="noStrike" spc="-1" dirty="0">
                <a:latin typeface="Arial"/>
                <a:ea typeface="Times New Roman"/>
              </a:rPr>
              <a:t> 40-80 </a:t>
            </a:r>
            <a:r>
              <a:rPr lang="de-DE" sz="2800" b="0" strike="noStrike" spc="-1" dirty="0" err="1">
                <a:latin typeface="Arial"/>
                <a:ea typeface="Times New Roman"/>
              </a:rPr>
              <a:t>Ustd</a:t>
            </a:r>
            <a:r>
              <a:rPr lang="de-DE" sz="2800" b="0" strike="noStrike" spc="-1" dirty="0">
                <a:latin typeface="Arial"/>
                <a:ea typeface="Times New Roman"/>
              </a:rPr>
              <a:t>. </a:t>
            </a:r>
            <a:r>
              <a:rPr lang="de-DE" sz="2800" b="0" strike="noStrike" spc="-1" dirty="0" err="1">
                <a:latin typeface="Arial"/>
                <a:ea typeface="Times New Roman"/>
              </a:rPr>
              <a:t>Doppelsteckung</a:t>
            </a:r>
            <a:endParaRPr lang="de-DE" sz="2800" b="0" strike="noStrike" spc="-1" dirty="0">
              <a:latin typeface="Arial"/>
              <a:ea typeface="Times New Roman"/>
            </a:endParaRPr>
          </a:p>
          <a:p>
            <a:pPr marL="457200" indent="-456480">
              <a:lnSpc>
                <a:spcPct val="100000"/>
              </a:lnSpc>
              <a:spcBef>
                <a:spcPts val="1200"/>
              </a:spcBef>
              <a:spcAft>
                <a:spcPts val="201"/>
              </a:spcAft>
              <a:buClr>
                <a:srgbClr val="0070C0"/>
              </a:buClr>
              <a:buFont typeface="Wingdings" panose="05000000000000000000" pitchFamily="2" charset="2"/>
              <a:buChar char="§"/>
            </a:pPr>
            <a:r>
              <a:rPr lang="de-DE" sz="2800" spc="-1" dirty="0">
                <a:latin typeface="Arial"/>
                <a:ea typeface="Times New Roman"/>
              </a:rPr>
              <a:t>schon lange eine dreimonatige Phase mit 12 HEP / Woche</a:t>
            </a:r>
            <a:endParaRPr lang="de-DE" sz="2800" b="0" strike="noStrike" spc="-1" dirty="0">
              <a:latin typeface="Arial"/>
              <a:ea typeface="Times New Roman"/>
            </a:endParaRPr>
          </a:p>
        </p:txBody>
      </p:sp>
      <p:pic>
        <p:nvPicPr>
          <p:cNvPr id="4" name="Picture 2" descr="artikelbild-0"/>
          <p:cNvPicPr/>
          <p:nvPr/>
        </p:nvPicPr>
        <p:blipFill>
          <a:blip r:embed="rId2"/>
          <a:stretch/>
        </p:blipFill>
        <p:spPr>
          <a:xfrm>
            <a:off x="8332787" y="0"/>
            <a:ext cx="1497013" cy="1905000"/>
          </a:xfrm>
          <a:prstGeom prst="rect">
            <a:avLst/>
          </a:prstGeom>
          <a:ln w="0">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159" name="CustomShape 2"/>
          <p:cNvSpPr/>
          <p:nvPr/>
        </p:nvSpPr>
        <p:spPr>
          <a:xfrm>
            <a:off x="436680" y="952500"/>
            <a:ext cx="953028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Dokumentationsbögen für </a:t>
            </a:r>
          </a:p>
          <a:p>
            <a:pPr marL="720">
              <a:lnSpc>
                <a:spcPct val="100000"/>
              </a:lnSpc>
              <a:buClr>
                <a:srgbClr val="0070C0"/>
              </a:buClr>
            </a:pPr>
            <a:r>
              <a:rPr lang="de-DE" sz="3600" b="1" spc="-1" dirty="0">
                <a:solidFill>
                  <a:srgbClr val="000000"/>
                </a:solidFill>
                <a:latin typeface="Arial"/>
                <a:ea typeface="Times New Roman"/>
              </a:rPr>
              <a:t>Hospitationen: „Welche begrifflich </a:t>
            </a:r>
          </a:p>
          <a:p>
            <a:pPr marL="720">
              <a:lnSpc>
                <a:spcPct val="100000"/>
              </a:lnSpc>
              <a:buClr>
                <a:srgbClr val="0070C0"/>
              </a:buClr>
            </a:pPr>
            <a:r>
              <a:rPr lang="de-DE" sz="3600" b="1" spc="-1" dirty="0">
                <a:solidFill>
                  <a:srgbClr val="000000"/>
                </a:solidFill>
                <a:latin typeface="Arial"/>
                <a:ea typeface="Times New Roman"/>
              </a:rPr>
              <a:t>fixierte Unterrichtskonzepte“? </a:t>
            </a:r>
          </a:p>
        </p:txBody>
      </p:sp>
      <p:pic>
        <p:nvPicPr>
          <p:cNvPr id="4" name="Picture 2" descr="artikelbild-0"/>
          <p:cNvPicPr/>
          <p:nvPr/>
        </p:nvPicPr>
        <p:blipFill>
          <a:blip r:embed="rId2"/>
          <a:stretch/>
        </p:blipFill>
        <p:spPr>
          <a:xfrm>
            <a:off x="8332787" y="0"/>
            <a:ext cx="1497013" cy="1905000"/>
          </a:xfrm>
          <a:prstGeom prst="rect">
            <a:avLst/>
          </a:prstGeom>
          <a:ln w="0">
            <a:noFill/>
          </a:ln>
        </p:spPr>
      </p:pic>
      <p:pic>
        <p:nvPicPr>
          <p:cNvPr id="3" name="Grafik 2">
            <a:extLst>
              <a:ext uri="{FF2B5EF4-FFF2-40B4-BE49-F238E27FC236}">
                <a16:creationId xmlns:a16="http://schemas.microsoft.com/office/drawing/2014/main" id="{04CEFDA9-5A1D-4D48-91CB-63BD49714BBC}"/>
              </a:ext>
            </a:extLst>
          </p:cNvPr>
          <p:cNvPicPr>
            <a:picLocks noChangeAspect="1"/>
          </p:cNvPicPr>
          <p:nvPr/>
        </p:nvPicPr>
        <p:blipFill>
          <a:blip r:embed="rId3"/>
          <a:stretch>
            <a:fillRect/>
          </a:stretch>
        </p:blipFill>
        <p:spPr>
          <a:xfrm>
            <a:off x="436680" y="2928077"/>
            <a:ext cx="8139627" cy="3894678"/>
          </a:xfrm>
          <a:prstGeom prst="rect">
            <a:avLst/>
          </a:prstGeom>
        </p:spPr>
      </p:pic>
    </p:spTree>
    <p:extLst>
      <p:ext uri="{BB962C8B-B14F-4D97-AF65-F5344CB8AC3E}">
        <p14:creationId xmlns:p14="http://schemas.microsoft.com/office/powerpoint/2010/main" val="415612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159" name="CustomShape 2"/>
          <p:cNvSpPr/>
          <p:nvPr/>
        </p:nvSpPr>
        <p:spPr>
          <a:xfrm>
            <a:off x="436680" y="1455185"/>
            <a:ext cx="953028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spcBef>
                <a:spcPts val="600"/>
              </a:spcBef>
              <a:spcAft>
                <a:spcPts val="201"/>
              </a:spcAft>
              <a:buClr>
                <a:srgbClr val="0070C0"/>
              </a:buClr>
            </a:pPr>
            <a:r>
              <a:rPr lang="de-DE" sz="3600" b="1" spc="-1" dirty="0">
                <a:solidFill>
                  <a:srgbClr val="000000"/>
                </a:solidFill>
                <a:latin typeface="Arial"/>
                <a:ea typeface="Times New Roman"/>
              </a:rPr>
              <a:t>Dokumentationsbögen </a:t>
            </a:r>
            <a:br>
              <a:rPr lang="de-DE" sz="3600" b="1" spc="-1" dirty="0">
                <a:solidFill>
                  <a:srgbClr val="000000"/>
                </a:solidFill>
                <a:latin typeface="Arial"/>
                <a:ea typeface="Times New Roman"/>
              </a:rPr>
            </a:br>
            <a:r>
              <a:rPr lang="de-DE" sz="3600" b="1" spc="-1" dirty="0">
                <a:solidFill>
                  <a:srgbClr val="000000"/>
                </a:solidFill>
                <a:latin typeface="Arial"/>
                <a:ea typeface="Times New Roman"/>
              </a:rPr>
              <a:t>für Hospitationen: „begrifflich fixierte Unterrichtskonzepten“? </a:t>
            </a:r>
          </a:p>
        </p:txBody>
      </p:sp>
      <p:pic>
        <p:nvPicPr>
          <p:cNvPr id="4" name="Picture 2" descr="artikelbild-0"/>
          <p:cNvPicPr/>
          <p:nvPr/>
        </p:nvPicPr>
        <p:blipFill>
          <a:blip r:embed="rId2"/>
          <a:stretch/>
        </p:blipFill>
        <p:spPr>
          <a:xfrm>
            <a:off x="8332787" y="0"/>
            <a:ext cx="1497013" cy="1905000"/>
          </a:xfrm>
          <a:prstGeom prst="rect">
            <a:avLst/>
          </a:prstGeom>
          <a:ln w="0">
            <a:noFill/>
          </a:ln>
        </p:spPr>
      </p:pic>
      <p:pic>
        <p:nvPicPr>
          <p:cNvPr id="5" name="Grafik 4">
            <a:extLst>
              <a:ext uri="{FF2B5EF4-FFF2-40B4-BE49-F238E27FC236}">
                <a16:creationId xmlns:a16="http://schemas.microsoft.com/office/drawing/2014/main" id="{8BBAC12A-CBA2-4273-9091-4BA30C5DCB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626" y="1192103"/>
            <a:ext cx="8509229" cy="4223624"/>
          </a:xfrm>
          <a:prstGeom prst="rect">
            <a:avLst/>
          </a:prstGeom>
        </p:spPr>
      </p:pic>
      <p:sp>
        <p:nvSpPr>
          <p:cNvPr id="6" name="Textfeld 5">
            <a:extLst>
              <a:ext uri="{FF2B5EF4-FFF2-40B4-BE49-F238E27FC236}">
                <a16:creationId xmlns:a16="http://schemas.microsoft.com/office/drawing/2014/main" id="{248D8D92-1B8F-41A4-B805-71519CE71A0F}"/>
              </a:ext>
            </a:extLst>
          </p:cNvPr>
          <p:cNvSpPr txBox="1"/>
          <p:nvPr/>
        </p:nvSpPr>
        <p:spPr>
          <a:xfrm>
            <a:off x="436680" y="5585499"/>
            <a:ext cx="9907470" cy="1815882"/>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2800" dirty="0"/>
              <a:t>in Orientierung an klassischen Verlaufsplänen</a:t>
            </a:r>
          </a:p>
          <a:p>
            <a:pPr marL="285750" indent="-285750">
              <a:buClr>
                <a:srgbClr val="0070C0"/>
              </a:buClr>
              <a:buFont typeface="Wingdings" panose="05000000000000000000" pitchFamily="2" charset="2"/>
              <a:buChar char="§"/>
            </a:pPr>
            <a:r>
              <a:rPr lang="de-DE" sz="2800" dirty="0"/>
              <a:t>im Zentrum steht die </a:t>
            </a:r>
            <a:r>
              <a:rPr lang="de-DE" sz="2800" b="1" dirty="0">
                <a:solidFill>
                  <a:srgbClr val="0070C0"/>
                </a:solidFill>
              </a:rPr>
              <a:t>Phasierung</a:t>
            </a:r>
            <a:r>
              <a:rPr lang="de-DE" sz="2800" dirty="0">
                <a:solidFill>
                  <a:srgbClr val="0070C0"/>
                </a:solidFill>
              </a:rPr>
              <a:t> </a:t>
            </a:r>
            <a:r>
              <a:rPr lang="de-DE" sz="2800" dirty="0"/>
              <a:t>der Stunde durch die LP</a:t>
            </a:r>
          </a:p>
          <a:p>
            <a:pPr marL="285750" indent="-285750">
              <a:buClr>
                <a:srgbClr val="0070C0"/>
              </a:buClr>
              <a:buFont typeface="Wingdings" panose="05000000000000000000" pitchFamily="2" charset="2"/>
              <a:buChar char="§"/>
            </a:pPr>
            <a:r>
              <a:rPr lang="de-DE" sz="2800" dirty="0"/>
              <a:t>Blick auf Wirkung nur eingeschränkt: „</a:t>
            </a:r>
            <a:r>
              <a:rPr lang="de-DE" sz="2800" b="1" dirty="0">
                <a:solidFill>
                  <a:srgbClr val="0070C0"/>
                </a:solidFill>
              </a:rPr>
              <a:t>sollen</a:t>
            </a:r>
            <a:r>
              <a:rPr lang="de-DE" sz="2800" dirty="0"/>
              <a:t> sich“</a:t>
            </a:r>
          </a:p>
          <a:p>
            <a:pPr marL="285750" indent="-285750">
              <a:buClr>
                <a:srgbClr val="0070C0"/>
              </a:buClr>
              <a:buFont typeface="Wingdings" panose="05000000000000000000" pitchFamily="2" charset="2"/>
              <a:buChar char="§"/>
            </a:pPr>
            <a:r>
              <a:rPr lang="de-DE" sz="2800" dirty="0"/>
              <a:t>wenig Hinweise auf bildungswissenschaftliche Konzepte</a:t>
            </a:r>
          </a:p>
        </p:txBody>
      </p:sp>
    </p:spTree>
    <p:extLst>
      <p:ext uri="{BB962C8B-B14F-4D97-AF65-F5344CB8AC3E}">
        <p14:creationId xmlns:p14="http://schemas.microsoft.com/office/powerpoint/2010/main" val="1457021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pic>
        <p:nvPicPr>
          <p:cNvPr id="4" name="Picture 2" descr="artikelbild-0"/>
          <p:cNvPicPr/>
          <p:nvPr/>
        </p:nvPicPr>
        <p:blipFill>
          <a:blip r:embed="rId2"/>
          <a:stretch/>
        </p:blipFill>
        <p:spPr>
          <a:xfrm>
            <a:off x="8332787" y="0"/>
            <a:ext cx="1497013" cy="1905000"/>
          </a:xfrm>
          <a:prstGeom prst="rect">
            <a:avLst/>
          </a:prstGeom>
          <a:ln w="0">
            <a:noFill/>
          </a:ln>
        </p:spPr>
      </p:pic>
      <p:pic>
        <p:nvPicPr>
          <p:cNvPr id="3" name="Grafik 2">
            <a:extLst>
              <a:ext uri="{FF2B5EF4-FFF2-40B4-BE49-F238E27FC236}">
                <a16:creationId xmlns:a16="http://schemas.microsoft.com/office/drawing/2014/main" id="{8BB5AF42-86E8-4FC9-9B26-64BC9DDD31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05372"/>
            <a:ext cx="6855738" cy="4775579"/>
          </a:xfrm>
          <a:prstGeom prst="rect">
            <a:avLst/>
          </a:prstGeom>
        </p:spPr>
      </p:pic>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Dokumentationsbögen für </a:t>
            </a:r>
          </a:p>
          <a:p>
            <a:pPr marL="720">
              <a:lnSpc>
                <a:spcPct val="100000"/>
              </a:lnSpc>
              <a:buClr>
                <a:srgbClr val="0070C0"/>
              </a:buClr>
            </a:pPr>
            <a:r>
              <a:rPr lang="de-DE" sz="3600" b="1" spc="-1" dirty="0">
                <a:solidFill>
                  <a:srgbClr val="000000"/>
                </a:solidFill>
                <a:latin typeface="Arial"/>
                <a:ea typeface="Times New Roman"/>
              </a:rPr>
              <a:t>Hospitationen: „Welche begrifflich </a:t>
            </a:r>
          </a:p>
          <a:p>
            <a:pPr marL="720">
              <a:lnSpc>
                <a:spcPct val="100000"/>
              </a:lnSpc>
              <a:buClr>
                <a:srgbClr val="0070C0"/>
              </a:buClr>
            </a:pPr>
            <a:r>
              <a:rPr lang="de-DE" sz="3600" b="1" spc="-1" dirty="0">
                <a:solidFill>
                  <a:srgbClr val="000000"/>
                </a:solidFill>
                <a:latin typeface="Arial"/>
                <a:ea typeface="Times New Roman"/>
              </a:rPr>
              <a:t>fixierte Unterrichtskonzepte“? </a:t>
            </a:r>
          </a:p>
        </p:txBody>
      </p:sp>
      <p:sp>
        <p:nvSpPr>
          <p:cNvPr id="9" name="Textfeld 8">
            <a:extLst>
              <a:ext uri="{FF2B5EF4-FFF2-40B4-BE49-F238E27FC236}">
                <a16:creationId xmlns:a16="http://schemas.microsoft.com/office/drawing/2014/main" id="{6A27C975-6714-43DB-AE87-64E867BF6787}"/>
              </a:ext>
            </a:extLst>
          </p:cNvPr>
          <p:cNvSpPr txBox="1"/>
          <p:nvPr/>
        </p:nvSpPr>
        <p:spPr>
          <a:xfrm>
            <a:off x="6652260" y="3084588"/>
            <a:ext cx="3060265" cy="3970318"/>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2800" dirty="0"/>
              <a:t>Orientierung an (abstrakten) Tiefenstrukturen</a:t>
            </a:r>
            <a:br>
              <a:rPr lang="de-DE" sz="2800" dirty="0"/>
            </a:br>
            <a:endParaRPr lang="de-DE" sz="2800" dirty="0"/>
          </a:p>
          <a:p>
            <a:pPr marL="285750" indent="-285750">
              <a:buClr>
                <a:srgbClr val="0070C0"/>
              </a:buClr>
              <a:buFont typeface="Wingdings" panose="05000000000000000000" pitchFamily="2" charset="2"/>
              <a:buChar char="§"/>
            </a:pPr>
            <a:r>
              <a:rPr lang="de-DE" sz="2800" dirty="0"/>
              <a:t>Blick auf Wirkung durch „Beobachtung“ </a:t>
            </a:r>
            <a:r>
              <a:rPr lang="de-DE" sz="2800" dirty="0">
                <a:solidFill>
                  <a:srgbClr val="0070C0"/>
                </a:solidFill>
              </a:rPr>
              <a:t>möglich aber nicht fokussiert</a:t>
            </a:r>
          </a:p>
        </p:txBody>
      </p:sp>
    </p:spTree>
    <p:extLst>
      <p:ext uri="{BB962C8B-B14F-4D97-AF65-F5344CB8AC3E}">
        <p14:creationId xmlns:p14="http://schemas.microsoft.com/office/powerpoint/2010/main" val="4094588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0" y="2413762"/>
            <a:ext cx="10317426" cy="2246769"/>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pic>
        <p:nvPicPr>
          <p:cNvPr id="4" name="Picture 2" descr="artikelbild-0"/>
          <p:cNvPicPr/>
          <p:nvPr/>
        </p:nvPicPr>
        <p:blipFill>
          <a:blip r:embed="rId3"/>
          <a:stretch/>
        </p:blipFill>
        <p:spPr>
          <a:xfrm>
            <a:off x="8332787" y="0"/>
            <a:ext cx="1497013" cy="1905000"/>
          </a:xfrm>
          <a:prstGeom prst="rect">
            <a:avLst/>
          </a:prstGeom>
          <a:ln w="0">
            <a:noFill/>
          </a:ln>
        </p:spPr>
      </p:pic>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Dokumentationsbögen für </a:t>
            </a:r>
          </a:p>
          <a:p>
            <a:pPr marL="720">
              <a:lnSpc>
                <a:spcPct val="100000"/>
              </a:lnSpc>
              <a:buClr>
                <a:srgbClr val="0070C0"/>
              </a:buClr>
            </a:pPr>
            <a:r>
              <a:rPr lang="de-DE" sz="3600" b="1" spc="-1" dirty="0">
                <a:solidFill>
                  <a:srgbClr val="000000"/>
                </a:solidFill>
                <a:latin typeface="Arial"/>
                <a:ea typeface="Times New Roman"/>
              </a:rPr>
              <a:t>Hospitationen: „Welche begrifflich </a:t>
            </a:r>
          </a:p>
          <a:p>
            <a:pPr marL="720">
              <a:lnSpc>
                <a:spcPct val="100000"/>
              </a:lnSpc>
              <a:buClr>
                <a:srgbClr val="0070C0"/>
              </a:buClr>
            </a:pPr>
            <a:r>
              <a:rPr lang="de-DE" sz="3600" b="1" spc="-1" dirty="0">
                <a:solidFill>
                  <a:srgbClr val="000000"/>
                </a:solidFill>
                <a:latin typeface="Arial"/>
                <a:ea typeface="Times New Roman"/>
              </a:rPr>
              <a:t>fixierte Unterrichtskonzepte“? </a:t>
            </a:r>
          </a:p>
        </p:txBody>
      </p:sp>
      <p:sp>
        <p:nvSpPr>
          <p:cNvPr id="9" name="Textfeld 8">
            <a:extLst>
              <a:ext uri="{FF2B5EF4-FFF2-40B4-BE49-F238E27FC236}">
                <a16:creationId xmlns:a16="http://schemas.microsoft.com/office/drawing/2014/main" id="{6A27C975-6714-43DB-AE87-64E867BF6787}"/>
              </a:ext>
            </a:extLst>
          </p:cNvPr>
          <p:cNvSpPr txBox="1"/>
          <p:nvPr/>
        </p:nvSpPr>
        <p:spPr>
          <a:xfrm>
            <a:off x="0" y="4575986"/>
            <a:ext cx="10023210" cy="3000821"/>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2700" dirty="0"/>
              <a:t>Ausgangspunkt: komplexe berufliche Handlungssituationen</a:t>
            </a:r>
          </a:p>
          <a:p>
            <a:pPr marL="285750" indent="-285750">
              <a:buClr>
                <a:srgbClr val="0070C0"/>
              </a:buClr>
              <a:buFont typeface="Wingdings" panose="05000000000000000000" pitchFamily="2" charset="2"/>
              <a:buChar char="§"/>
            </a:pPr>
            <a:r>
              <a:rPr lang="de-DE" sz="2700" dirty="0"/>
              <a:t>Orientierung an konkreten Handlungen von Lehrkräften </a:t>
            </a:r>
            <a:br>
              <a:rPr lang="de-DE" sz="2700" dirty="0"/>
            </a:br>
            <a:r>
              <a:rPr lang="de-DE" sz="2700" dirty="0"/>
              <a:t>(KP = Kernpraktiken / </a:t>
            </a:r>
            <a:r>
              <a:rPr lang="de-DE" sz="2700" dirty="0" err="1"/>
              <a:t>core</a:t>
            </a:r>
            <a:r>
              <a:rPr lang="de-DE" sz="2700" dirty="0"/>
              <a:t> </a:t>
            </a:r>
            <a:r>
              <a:rPr lang="de-DE" sz="2700" dirty="0" err="1"/>
              <a:t>practices</a:t>
            </a:r>
            <a:r>
              <a:rPr lang="de-DE" sz="2700" dirty="0"/>
              <a:t>)</a:t>
            </a:r>
          </a:p>
          <a:p>
            <a:pPr marL="285750" indent="-285750">
              <a:buClr>
                <a:srgbClr val="0070C0"/>
              </a:buClr>
              <a:buFont typeface="Wingdings" panose="05000000000000000000" pitchFamily="2" charset="2"/>
              <a:buChar char="§"/>
            </a:pPr>
            <a:r>
              <a:rPr lang="de-DE" sz="2700" dirty="0"/>
              <a:t>Fokussierung auf Wirkung (im Sinne von </a:t>
            </a:r>
            <a:r>
              <a:rPr lang="de-DE" sz="2700" dirty="0" err="1"/>
              <a:t>J.Hattie</a:t>
            </a:r>
            <a:r>
              <a:rPr lang="de-DE" sz="2700" dirty="0"/>
              <a:t>)</a:t>
            </a:r>
          </a:p>
          <a:p>
            <a:pPr marL="285750" indent="-285750">
              <a:buClr>
                <a:srgbClr val="0070C0"/>
              </a:buClr>
              <a:buFont typeface="Wingdings" panose="05000000000000000000" pitchFamily="2" charset="2"/>
              <a:buChar char="§"/>
            </a:pPr>
            <a:r>
              <a:rPr lang="de-DE" sz="2700" dirty="0"/>
              <a:t>erster Aufbau einer Verfügbarkeit der Kernpraktiken durch den Arbeitsauftrag, die dokumentierten Impulse in Orientierung an Teilpraktiken wirksamer zu formulieren</a:t>
            </a:r>
          </a:p>
        </p:txBody>
      </p:sp>
    </p:spTree>
    <p:extLst>
      <p:ext uri="{BB962C8B-B14F-4D97-AF65-F5344CB8AC3E}">
        <p14:creationId xmlns:p14="http://schemas.microsoft.com/office/powerpoint/2010/main" val="9886796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0822">
            <a:off x="3155495" y="1925588"/>
            <a:ext cx="3718343" cy="2899047"/>
          </a:xfrm>
          <a:prstGeom prst="rect">
            <a:avLst/>
          </a:prstGeom>
        </p:spPr>
      </p:pic>
      <p:sp>
        <p:nvSpPr>
          <p:cNvPr id="7" name="Textfeld 6"/>
          <p:cNvSpPr txBox="1"/>
          <p:nvPr/>
        </p:nvSpPr>
        <p:spPr>
          <a:xfrm>
            <a:off x="1972086" y="3310265"/>
            <a:ext cx="3016268" cy="635302"/>
          </a:xfrm>
          <a:prstGeom prst="rect">
            <a:avLst/>
          </a:prstGeom>
          <a:noFill/>
        </p:spPr>
        <p:txBody>
          <a:bodyPr wrap="square" rtlCol="0">
            <a:spAutoFit/>
          </a:bodyPr>
          <a:lstStyle/>
          <a:p>
            <a:r>
              <a:rPr lang="de-DE" sz="1764" b="1" dirty="0"/>
              <a:t>Universität</a:t>
            </a:r>
            <a:r>
              <a:rPr lang="de-DE" sz="1764" dirty="0"/>
              <a:t>: Dozent*innen / Studierende</a:t>
            </a:r>
          </a:p>
        </p:txBody>
      </p:sp>
      <p:sp>
        <p:nvSpPr>
          <p:cNvPr id="30" name="Textfeld 29"/>
          <p:cNvSpPr txBox="1"/>
          <p:nvPr/>
        </p:nvSpPr>
        <p:spPr>
          <a:xfrm>
            <a:off x="4365620" y="1659742"/>
            <a:ext cx="1746261" cy="363818"/>
          </a:xfrm>
          <a:prstGeom prst="rect">
            <a:avLst/>
          </a:prstGeom>
          <a:noFill/>
        </p:spPr>
        <p:txBody>
          <a:bodyPr wrap="square" rtlCol="0">
            <a:spAutoFit/>
          </a:bodyPr>
          <a:lstStyle/>
          <a:p>
            <a:pPr algn="ctr"/>
            <a:r>
              <a:rPr lang="de-DE" sz="1764" dirty="0"/>
              <a:t> UNTERRICHT</a:t>
            </a:r>
          </a:p>
        </p:txBody>
      </p:sp>
      <p:sp>
        <p:nvSpPr>
          <p:cNvPr id="36" name="Textfeld 35"/>
          <p:cNvSpPr txBox="1"/>
          <p:nvPr/>
        </p:nvSpPr>
        <p:spPr>
          <a:xfrm>
            <a:off x="5675317" y="4653844"/>
            <a:ext cx="3353269" cy="363818"/>
          </a:xfrm>
          <a:prstGeom prst="rect">
            <a:avLst/>
          </a:prstGeom>
          <a:noFill/>
        </p:spPr>
        <p:txBody>
          <a:bodyPr wrap="square" rtlCol="0">
            <a:spAutoFit/>
          </a:bodyPr>
          <a:lstStyle/>
          <a:p>
            <a:r>
              <a:rPr lang="de-DE" sz="1764" b="1" dirty="0"/>
              <a:t>Studienseminar</a:t>
            </a:r>
            <a:r>
              <a:rPr lang="de-DE" sz="1764" dirty="0"/>
              <a:t>: Ausbilder*in</a:t>
            </a:r>
          </a:p>
        </p:txBody>
      </p:sp>
      <p:sp>
        <p:nvSpPr>
          <p:cNvPr id="41" name="Textfeld 40"/>
          <p:cNvSpPr txBox="1"/>
          <p:nvPr/>
        </p:nvSpPr>
        <p:spPr>
          <a:xfrm>
            <a:off x="2182795" y="4519629"/>
            <a:ext cx="1845480" cy="363818"/>
          </a:xfrm>
          <a:prstGeom prst="rect">
            <a:avLst/>
          </a:prstGeom>
          <a:noFill/>
        </p:spPr>
        <p:txBody>
          <a:bodyPr wrap="square" rtlCol="0">
            <a:spAutoFit/>
          </a:bodyPr>
          <a:lstStyle/>
          <a:p>
            <a:r>
              <a:rPr lang="de-DE" sz="1764" dirty="0"/>
              <a:t>Lehrkraft im VD</a:t>
            </a:r>
          </a:p>
        </p:txBody>
      </p:sp>
      <p:sp>
        <p:nvSpPr>
          <p:cNvPr id="45" name="Textfeld 44"/>
          <p:cNvSpPr txBox="1"/>
          <p:nvPr/>
        </p:nvSpPr>
        <p:spPr>
          <a:xfrm>
            <a:off x="6638737" y="3700461"/>
            <a:ext cx="2449725" cy="363818"/>
          </a:xfrm>
          <a:prstGeom prst="rect">
            <a:avLst/>
          </a:prstGeom>
          <a:noFill/>
        </p:spPr>
        <p:txBody>
          <a:bodyPr wrap="square" rtlCol="0">
            <a:spAutoFit/>
          </a:bodyPr>
          <a:lstStyle/>
          <a:p>
            <a:r>
              <a:rPr lang="de-DE" sz="1764" b="1" dirty="0"/>
              <a:t>Schule</a:t>
            </a:r>
            <a:r>
              <a:rPr lang="de-DE" sz="1764" dirty="0"/>
              <a:t>: Mentor*innen</a:t>
            </a:r>
          </a:p>
        </p:txBody>
      </p:sp>
      <p:sp>
        <p:nvSpPr>
          <p:cNvPr id="8" name="Textfeld 7"/>
          <p:cNvSpPr txBox="1"/>
          <p:nvPr/>
        </p:nvSpPr>
        <p:spPr>
          <a:xfrm>
            <a:off x="992162" y="5377734"/>
            <a:ext cx="8493177" cy="1788951"/>
          </a:xfrm>
          <a:prstGeom prst="rect">
            <a:avLst/>
          </a:prstGeom>
          <a:solidFill>
            <a:schemeClr val="accent1">
              <a:lumMod val="20000"/>
              <a:lumOff val="80000"/>
            </a:schemeClr>
          </a:solidFill>
        </p:spPr>
        <p:txBody>
          <a:bodyPr wrap="square" rtlCol="0">
            <a:spAutoFit/>
          </a:bodyPr>
          <a:lstStyle/>
          <a:p>
            <a:pPr marL="377979" indent="-377979">
              <a:buAutoNum type="arabicPeriod"/>
            </a:pPr>
            <a:r>
              <a:rPr lang="de-DE" sz="1764" dirty="0"/>
              <a:t>Wie kann gelingen, dass alle vier gut vernetzt zusammenarbeiten?</a:t>
            </a:r>
            <a:br>
              <a:rPr lang="de-DE" sz="1764" dirty="0"/>
            </a:br>
            <a:endParaRPr lang="de-DE" sz="1764" dirty="0"/>
          </a:p>
          <a:p>
            <a:pPr marL="377979" indent="-377979">
              <a:buAutoNum type="arabicPeriod"/>
            </a:pPr>
            <a:r>
              <a:rPr lang="de-DE" sz="1764" dirty="0"/>
              <a:t>Wie kann die „Übersicht über Kernpraktiken in den Handlungsfeldern“ und der „Selbsteinschätzungsbogen“ in der </a:t>
            </a:r>
            <a:r>
              <a:rPr lang="de-DE" sz="1764" dirty="0" err="1"/>
              <a:t>Doppelsteckung</a:t>
            </a:r>
            <a:r>
              <a:rPr lang="de-DE" sz="1764" dirty="0"/>
              <a:t> genutzt werden?</a:t>
            </a:r>
          </a:p>
          <a:p>
            <a:endParaRPr lang="de-DE" sz="1984" dirty="0"/>
          </a:p>
          <a:p>
            <a:endParaRPr lang="de-DE" sz="1984" dirty="0"/>
          </a:p>
        </p:txBody>
      </p:sp>
      <p:sp>
        <p:nvSpPr>
          <p:cNvPr id="9" name="Rechteck 8"/>
          <p:cNvSpPr/>
          <p:nvPr/>
        </p:nvSpPr>
        <p:spPr>
          <a:xfrm>
            <a:off x="436534" y="552047"/>
            <a:ext cx="5039783" cy="567207"/>
          </a:xfrm>
          <a:prstGeom prst="rect">
            <a:avLst/>
          </a:prstGeom>
        </p:spPr>
        <p:txBody>
          <a:bodyPr>
            <a:spAutoFit/>
          </a:bodyPr>
          <a:lstStyle/>
          <a:p>
            <a:pPr defTabSz="1007838">
              <a:defRPr sz="1800" b="0" i="0" u="none" strike="noStrike" kern="0" cap="none" spc="0" baseline="0">
                <a:solidFill>
                  <a:srgbClr val="000000"/>
                </a:solidFill>
                <a:uFillTx/>
              </a:defRPr>
            </a:pPr>
            <a:r>
              <a:rPr lang="de-DE" sz="1543" kern="0" dirty="0">
                <a:solidFill>
                  <a:srgbClr val="003695"/>
                </a:solidFill>
                <a:latin typeface="Arial"/>
              </a:rPr>
              <a:t>Studienseminar für Gymnasien in Bad Vilbel</a:t>
            </a:r>
          </a:p>
          <a:p>
            <a:pPr defTabSz="1007838">
              <a:defRPr sz="1800" b="0" i="0" u="none" strike="noStrike" kern="0" cap="none" spc="0" baseline="0">
                <a:solidFill>
                  <a:srgbClr val="000000"/>
                </a:solidFill>
                <a:uFillTx/>
              </a:defRPr>
            </a:pPr>
            <a:r>
              <a:rPr lang="de-DE" sz="1543" kern="0" dirty="0">
                <a:solidFill>
                  <a:srgbClr val="003695"/>
                </a:solidFill>
                <a:latin typeface="Arial"/>
              </a:rPr>
              <a:t>Vier Perspektiven auf guten Unterricht</a:t>
            </a:r>
          </a:p>
        </p:txBody>
      </p:sp>
      <p:pic>
        <p:nvPicPr>
          <p:cNvPr id="3" name="Grafik 2"/>
          <p:cNvPicPr>
            <a:picLocks noChangeAspect="1"/>
          </p:cNvPicPr>
          <p:nvPr/>
        </p:nvPicPr>
        <p:blipFill rotWithShape="1">
          <a:blip r:embed="rId4"/>
          <a:srcRect l="10570" r="11024"/>
          <a:stretch/>
        </p:blipFill>
        <p:spPr>
          <a:xfrm>
            <a:off x="0" y="148304"/>
            <a:ext cx="10330543" cy="7411371"/>
          </a:xfrm>
          <a:prstGeom prst="rect">
            <a:avLst/>
          </a:prstGeom>
        </p:spPr>
      </p:pic>
    </p:spTree>
    <p:extLst>
      <p:ext uri="{BB962C8B-B14F-4D97-AF65-F5344CB8AC3E}">
        <p14:creationId xmlns:p14="http://schemas.microsoft.com/office/powerpoint/2010/main" val="2144383681"/>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0822">
            <a:off x="3155495" y="1925588"/>
            <a:ext cx="3718343" cy="2899047"/>
          </a:xfrm>
          <a:prstGeom prst="rect">
            <a:avLst/>
          </a:prstGeom>
        </p:spPr>
      </p:pic>
      <p:sp>
        <p:nvSpPr>
          <p:cNvPr id="7" name="Textfeld 6"/>
          <p:cNvSpPr txBox="1"/>
          <p:nvPr/>
        </p:nvSpPr>
        <p:spPr>
          <a:xfrm>
            <a:off x="1972086" y="3310265"/>
            <a:ext cx="3016268" cy="635302"/>
          </a:xfrm>
          <a:prstGeom prst="rect">
            <a:avLst/>
          </a:prstGeom>
          <a:noFill/>
        </p:spPr>
        <p:txBody>
          <a:bodyPr wrap="square" rtlCol="0">
            <a:spAutoFit/>
          </a:bodyPr>
          <a:lstStyle/>
          <a:p>
            <a:r>
              <a:rPr lang="de-DE" sz="1764" b="1" dirty="0"/>
              <a:t>Universität</a:t>
            </a:r>
            <a:r>
              <a:rPr lang="de-DE" sz="1764" dirty="0"/>
              <a:t>: Dozent*innen / Studierende</a:t>
            </a:r>
          </a:p>
        </p:txBody>
      </p:sp>
      <p:sp>
        <p:nvSpPr>
          <p:cNvPr id="30" name="Textfeld 29"/>
          <p:cNvSpPr txBox="1"/>
          <p:nvPr/>
        </p:nvSpPr>
        <p:spPr>
          <a:xfrm>
            <a:off x="4365620" y="1659742"/>
            <a:ext cx="1746261" cy="363818"/>
          </a:xfrm>
          <a:prstGeom prst="rect">
            <a:avLst/>
          </a:prstGeom>
          <a:noFill/>
        </p:spPr>
        <p:txBody>
          <a:bodyPr wrap="square" rtlCol="0">
            <a:spAutoFit/>
          </a:bodyPr>
          <a:lstStyle/>
          <a:p>
            <a:pPr algn="ctr"/>
            <a:r>
              <a:rPr lang="de-DE" sz="1764" dirty="0"/>
              <a:t> UNTERRICHT</a:t>
            </a:r>
          </a:p>
        </p:txBody>
      </p:sp>
      <p:sp>
        <p:nvSpPr>
          <p:cNvPr id="36" name="Textfeld 35"/>
          <p:cNvSpPr txBox="1"/>
          <p:nvPr/>
        </p:nvSpPr>
        <p:spPr>
          <a:xfrm>
            <a:off x="5675317" y="4653844"/>
            <a:ext cx="3353269" cy="363818"/>
          </a:xfrm>
          <a:prstGeom prst="rect">
            <a:avLst/>
          </a:prstGeom>
          <a:noFill/>
        </p:spPr>
        <p:txBody>
          <a:bodyPr wrap="square" rtlCol="0">
            <a:spAutoFit/>
          </a:bodyPr>
          <a:lstStyle/>
          <a:p>
            <a:r>
              <a:rPr lang="de-DE" sz="1764" b="1" dirty="0"/>
              <a:t>Studienseminar</a:t>
            </a:r>
            <a:r>
              <a:rPr lang="de-DE" sz="1764" dirty="0"/>
              <a:t>: Ausbilder*in</a:t>
            </a:r>
          </a:p>
        </p:txBody>
      </p:sp>
      <p:sp>
        <p:nvSpPr>
          <p:cNvPr id="41" name="Textfeld 40"/>
          <p:cNvSpPr txBox="1"/>
          <p:nvPr/>
        </p:nvSpPr>
        <p:spPr>
          <a:xfrm>
            <a:off x="2182795" y="4519629"/>
            <a:ext cx="1845480" cy="363818"/>
          </a:xfrm>
          <a:prstGeom prst="rect">
            <a:avLst/>
          </a:prstGeom>
          <a:noFill/>
        </p:spPr>
        <p:txBody>
          <a:bodyPr wrap="square" rtlCol="0">
            <a:spAutoFit/>
          </a:bodyPr>
          <a:lstStyle/>
          <a:p>
            <a:r>
              <a:rPr lang="de-DE" sz="1764" dirty="0"/>
              <a:t>Lehrkraft im VD</a:t>
            </a:r>
          </a:p>
        </p:txBody>
      </p:sp>
      <p:sp>
        <p:nvSpPr>
          <p:cNvPr id="45" name="Textfeld 44"/>
          <p:cNvSpPr txBox="1"/>
          <p:nvPr/>
        </p:nvSpPr>
        <p:spPr>
          <a:xfrm>
            <a:off x="6638737" y="3700461"/>
            <a:ext cx="2449725" cy="363818"/>
          </a:xfrm>
          <a:prstGeom prst="rect">
            <a:avLst/>
          </a:prstGeom>
          <a:noFill/>
        </p:spPr>
        <p:txBody>
          <a:bodyPr wrap="square" rtlCol="0">
            <a:spAutoFit/>
          </a:bodyPr>
          <a:lstStyle/>
          <a:p>
            <a:r>
              <a:rPr lang="de-DE" sz="1764" b="1" dirty="0"/>
              <a:t>Schule</a:t>
            </a:r>
            <a:r>
              <a:rPr lang="de-DE" sz="1764" dirty="0"/>
              <a:t>: Mentor*innen</a:t>
            </a:r>
          </a:p>
        </p:txBody>
      </p:sp>
      <p:sp>
        <p:nvSpPr>
          <p:cNvPr id="8" name="Textfeld 7"/>
          <p:cNvSpPr txBox="1"/>
          <p:nvPr/>
        </p:nvSpPr>
        <p:spPr>
          <a:xfrm>
            <a:off x="992162" y="5377734"/>
            <a:ext cx="8493177" cy="1788951"/>
          </a:xfrm>
          <a:prstGeom prst="rect">
            <a:avLst/>
          </a:prstGeom>
          <a:solidFill>
            <a:schemeClr val="accent1">
              <a:lumMod val="20000"/>
              <a:lumOff val="80000"/>
            </a:schemeClr>
          </a:solidFill>
        </p:spPr>
        <p:txBody>
          <a:bodyPr wrap="square" rtlCol="0">
            <a:spAutoFit/>
          </a:bodyPr>
          <a:lstStyle/>
          <a:p>
            <a:pPr marL="377979" indent="-377979">
              <a:buAutoNum type="arabicPeriod"/>
            </a:pPr>
            <a:r>
              <a:rPr lang="de-DE" sz="1764" dirty="0"/>
              <a:t>Wie kann gelingen, dass alle vier gut vernetzt zusammenarbeiten?</a:t>
            </a:r>
            <a:br>
              <a:rPr lang="de-DE" sz="1764" dirty="0"/>
            </a:br>
            <a:endParaRPr lang="de-DE" sz="1764" dirty="0"/>
          </a:p>
          <a:p>
            <a:pPr marL="377979" indent="-377979">
              <a:buAutoNum type="arabicPeriod"/>
            </a:pPr>
            <a:r>
              <a:rPr lang="de-DE" sz="1764" dirty="0"/>
              <a:t>Wie kann die „Übersicht über Kernpraktiken in den Handlungsfeldern“ und der „Selbsteinschätzungsbogen“ in der </a:t>
            </a:r>
            <a:r>
              <a:rPr lang="de-DE" sz="1764" dirty="0" err="1"/>
              <a:t>Doppelsteckung</a:t>
            </a:r>
            <a:r>
              <a:rPr lang="de-DE" sz="1764" dirty="0"/>
              <a:t> genutzt werden?</a:t>
            </a:r>
          </a:p>
          <a:p>
            <a:endParaRPr lang="de-DE" sz="1984" dirty="0"/>
          </a:p>
          <a:p>
            <a:endParaRPr lang="de-DE" sz="1984" dirty="0"/>
          </a:p>
        </p:txBody>
      </p:sp>
      <p:sp>
        <p:nvSpPr>
          <p:cNvPr id="9" name="Rechteck 8"/>
          <p:cNvSpPr/>
          <p:nvPr/>
        </p:nvSpPr>
        <p:spPr>
          <a:xfrm>
            <a:off x="436534" y="552047"/>
            <a:ext cx="5039783" cy="567207"/>
          </a:xfrm>
          <a:prstGeom prst="rect">
            <a:avLst/>
          </a:prstGeom>
        </p:spPr>
        <p:txBody>
          <a:bodyPr>
            <a:spAutoFit/>
          </a:bodyPr>
          <a:lstStyle/>
          <a:p>
            <a:pPr defTabSz="1007838">
              <a:defRPr sz="1800" b="0" i="0" u="none" strike="noStrike" kern="0" cap="none" spc="0" baseline="0">
                <a:solidFill>
                  <a:srgbClr val="000000"/>
                </a:solidFill>
                <a:uFillTx/>
              </a:defRPr>
            </a:pPr>
            <a:r>
              <a:rPr lang="de-DE" sz="1543" kern="0" dirty="0">
                <a:solidFill>
                  <a:srgbClr val="003695"/>
                </a:solidFill>
                <a:latin typeface="Arial"/>
              </a:rPr>
              <a:t>Studienseminar für Gymnasien in Bad Vilbel</a:t>
            </a:r>
          </a:p>
          <a:p>
            <a:pPr defTabSz="1007838">
              <a:defRPr sz="1800" b="0" i="0" u="none" strike="noStrike" kern="0" cap="none" spc="0" baseline="0">
                <a:solidFill>
                  <a:srgbClr val="000000"/>
                </a:solidFill>
                <a:uFillTx/>
              </a:defRPr>
            </a:pPr>
            <a:r>
              <a:rPr lang="de-DE" sz="1543" kern="0" dirty="0">
                <a:solidFill>
                  <a:srgbClr val="003695"/>
                </a:solidFill>
                <a:latin typeface="Arial"/>
              </a:rPr>
              <a:t>Vier Perspektiven auf guten Unterricht</a:t>
            </a:r>
          </a:p>
        </p:txBody>
      </p:sp>
      <p:pic>
        <p:nvPicPr>
          <p:cNvPr id="3" name="Grafik 2"/>
          <p:cNvPicPr>
            <a:picLocks noChangeAspect="1"/>
          </p:cNvPicPr>
          <p:nvPr/>
        </p:nvPicPr>
        <p:blipFill rotWithShape="1">
          <a:blip r:embed="rId4"/>
          <a:srcRect l="10570" r="11024"/>
          <a:stretch/>
        </p:blipFill>
        <p:spPr>
          <a:xfrm>
            <a:off x="0" y="148304"/>
            <a:ext cx="10330543" cy="7411371"/>
          </a:xfrm>
          <a:prstGeom prst="rect">
            <a:avLst/>
          </a:prstGeom>
        </p:spPr>
      </p:pic>
      <p:sp>
        <p:nvSpPr>
          <p:cNvPr id="11" name="Textfeld 10"/>
          <p:cNvSpPr txBox="1"/>
          <p:nvPr/>
        </p:nvSpPr>
        <p:spPr>
          <a:xfrm>
            <a:off x="493981" y="3017325"/>
            <a:ext cx="10362671" cy="3908762"/>
          </a:xfrm>
          <a:prstGeom prst="rect">
            <a:avLst/>
          </a:prstGeom>
          <a:solidFill>
            <a:schemeClr val="bg1">
              <a:alpha val="87000"/>
            </a:schemeClr>
          </a:solidFill>
        </p:spPr>
        <p:txBody>
          <a:bodyPr wrap="square" rtlCol="0">
            <a:spAutoFit/>
          </a:bodyPr>
          <a:lstStyle/>
          <a:p>
            <a:pPr>
              <a:spcBef>
                <a:spcPts val="331"/>
              </a:spcBef>
            </a:pPr>
            <a:endParaRPr lang="de-DE" sz="2000" b="1" dirty="0"/>
          </a:p>
          <a:p>
            <a:pPr marL="360000">
              <a:spcBef>
                <a:spcPts val="331"/>
              </a:spcBef>
            </a:pPr>
            <a:r>
              <a:rPr lang="de-DE" sz="2400" b="1" dirty="0"/>
              <a:t>Was zeigt die Übersicht über „Kernpraktiken … “?</a:t>
            </a:r>
          </a:p>
          <a:p>
            <a:pPr marL="557100">
              <a:spcBef>
                <a:spcPts val="331"/>
              </a:spcBef>
            </a:pPr>
            <a:r>
              <a:rPr lang="de-DE" sz="2000" dirty="0"/>
              <a:t>Eine Liste von </a:t>
            </a:r>
          </a:p>
          <a:p>
            <a:pPr marL="900000" indent="-342900">
              <a:spcBef>
                <a:spcPts val="331"/>
              </a:spcBef>
              <a:buClr>
                <a:srgbClr val="0070C0"/>
              </a:buClr>
              <a:buFont typeface="Wingdings" panose="05000000000000000000" pitchFamily="2" charset="2"/>
              <a:buChar char="§"/>
            </a:pPr>
            <a:r>
              <a:rPr lang="de-DE" sz="2000" dirty="0"/>
              <a:t>konkreten Handlungen, die in der </a:t>
            </a:r>
          </a:p>
          <a:p>
            <a:pPr marL="900000" indent="-342900">
              <a:spcBef>
                <a:spcPts val="331"/>
              </a:spcBef>
              <a:buClr>
                <a:srgbClr val="0070C0"/>
              </a:buClr>
              <a:buFont typeface="Wingdings" panose="05000000000000000000" pitchFamily="2" charset="2"/>
              <a:buChar char="§"/>
            </a:pPr>
            <a:r>
              <a:rPr lang="de-DE" sz="2000" dirty="0"/>
              <a:t>Bildungswissenschaft als sehr lernwirksam gelten und </a:t>
            </a:r>
          </a:p>
          <a:p>
            <a:pPr marL="900000" indent="-342900">
              <a:spcBef>
                <a:spcPts val="331"/>
              </a:spcBef>
              <a:buClr>
                <a:srgbClr val="0070C0"/>
              </a:buClr>
              <a:buFont typeface="Wingdings" panose="05000000000000000000" pitchFamily="2" charset="2"/>
              <a:buChar char="§"/>
            </a:pPr>
            <a:r>
              <a:rPr lang="de-DE" sz="2000" dirty="0"/>
              <a:t>anders als die „perfekte 45-Minuten-Stunde“</a:t>
            </a:r>
          </a:p>
          <a:p>
            <a:pPr marL="1357200" lvl="2" indent="-342900">
              <a:spcBef>
                <a:spcPts val="331"/>
              </a:spcBef>
              <a:buClr>
                <a:srgbClr val="0070C0"/>
              </a:buClr>
              <a:buFont typeface="Wingdings" panose="05000000000000000000" pitchFamily="2" charset="2"/>
              <a:buChar char="§"/>
            </a:pPr>
            <a:r>
              <a:rPr lang="de-DE" sz="2000" dirty="0"/>
              <a:t>beobachtet,</a:t>
            </a:r>
          </a:p>
          <a:p>
            <a:pPr marL="1357200" lvl="2" indent="-342900">
              <a:spcBef>
                <a:spcPts val="331"/>
              </a:spcBef>
              <a:buClr>
                <a:srgbClr val="0070C0"/>
              </a:buClr>
              <a:buFont typeface="Wingdings" panose="05000000000000000000" pitchFamily="2" charset="2"/>
              <a:buChar char="§"/>
            </a:pPr>
            <a:r>
              <a:rPr lang="de-DE" sz="2000" dirty="0"/>
              <a:t>geübt,</a:t>
            </a:r>
          </a:p>
          <a:p>
            <a:pPr marL="1357200" lvl="2" indent="-342900">
              <a:spcBef>
                <a:spcPts val="331"/>
              </a:spcBef>
              <a:buClr>
                <a:srgbClr val="0070C0"/>
              </a:buClr>
              <a:buFont typeface="Wingdings" panose="05000000000000000000" pitchFamily="2" charset="2"/>
              <a:buChar char="§"/>
            </a:pPr>
            <a:r>
              <a:rPr lang="de-DE" sz="2000" dirty="0"/>
              <a:t>recht schnell erlernt werden können. </a:t>
            </a:r>
          </a:p>
          <a:p>
            <a:pPr marL="1357200" lvl="2" indent="-342900">
              <a:spcBef>
                <a:spcPts val="331"/>
              </a:spcBef>
              <a:buFont typeface="Wingdings" panose="05000000000000000000" pitchFamily="2" charset="2"/>
              <a:buChar char="§"/>
            </a:pPr>
            <a:endParaRPr lang="de-DE" sz="2000" dirty="0"/>
          </a:p>
          <a:p>
            <a:pPr lvl="1">
              <a:spcBef>
                <a:spcPts val="331"/>
              </a:spcBef>
            </a:pPr>
            <a:endParaRPr lang="de-DE" sz="1900" dirty="0"/>
          </a:p>
        </p:txBody>
      </p:sp>
    </p:spTree>
    <p:extLst>
      <p:ext uri="{BB962C8B-B14F-4D97-AF65-F5344CB8AC3E}">
        <p14:creationId xmlns:p14="http://schemas.microsoft.com/office/powerpoint/2010/main" val="1951185531"/>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0822">
            <a:off x="3155495" y="1925588"/>
            <a:ext cx="3718343" cy="2899047"/>
          </a:xfrm>
          <a:prstGeom prst="rect">
            <a:avLst/>
          </a:prstGeom>
        </p:spPr>
      </p:pic>
      <p:sp>
        <p:nvSpPr>
          <p:cNvPr id="7" name="Textfeld 6"/>
          <p:cNvSpPr txBox="1"/>
          <p:nvPr/>
        </p:nvSpPr>
        <p:spPr>
          <a:xfrm>
            <a:off x="1972086" y="3310265"/>
            <a:ext cx="3016268" cy="635302"/>
          </a:xfrm>
          <a:prstGeom prst="rect">
            <a:avLst/>
          </a:prstGeom>
          <a:noFill/>
        </p:spPr>
        <p:txBody>
          <a:bodyPr wrap="square" rtlCol="0">
            <a:spAutoFit/>
          </a:bodyPr>
          <a:lstStyle/>
          <a:p>
            <a:r>
              <a:rPr lang="de-DE" sz="1764" b="1" dirty="0"/>
              <a:t>Universität</a:t>
            </a:r>
            <a:r>
              <a:rPr lang="de-DE" sz="1764" dirty="0"/>
              <a:t>: Dozent*innen / Studierende</a:t>
            </a:r>
          </a:p>
        </p:txBody>
      </p:sp>
      <p:sp>
        <p:nvSpPr>
          <p:cNvPr id="30" name="Textfeld 29"/>
          <p:cNvSpPr txBox="1"/>
          <p:nvPr/>
        </p:nvSpPr>
        <p:spPr>
          <a:xfrm>
            <a:off x="4365620" y="1659742"/>
            <a:ext cx="1746261" cy="363818"/>
          </a:xfrm>
          <a:prstGeom prst="rect">
            <a:avLst/>
          </a:prstGeom>
          <a:noFill/>
        </p:spPr>
        <p:txBody>
          <a:bodyPr wrap="square" rtlCol="0">
            <a:spAutoFit/>
          </a:bodyPr>
          <a:lstStyle/>
          <a:p>
            <a:pPr algn="ctr"/>
            <a:r>
              <a:rPr lang="de-DE" sz="1764" dirty="0"/>
              <a:t> UNTERRICHT</a:t>
            </a:r>
          </a:p>
        </p:txBody>
      </p:sp>
      <p:sp>
        <p:nvSpPr>
          <p:cNvPr id="36" name="Textfeld 35"/>
          <p:cNvSpPr txBox="1"/>
          <p:nvPr/>
        </p:nvSpPr>
        <p:spPr>
          <a:xfrm>
            <a:off x="5675317" y="4653844"/>
            <a:ext cx="3353269" cy="363818"/>
          </a:xfrm>
          <a:prstGeom prst="rect">
            <a:avLst/>
          </a:prstGeom>
          <a:noFill/>
        </p:spPr>
        <p:txBody>
          <a:bodyPr wrap="square" rtlCol="0">
            <a:spAutoFit/>
          </a:bodyPr>
          <a:lstStyle/>
          <a:p>
            <a:r>
              <a:rPr lang="de-DE" sz="1764" b="1" dirty="0"/>
              <a:t>Studienseminar</a:t>
            </a:r>
            <a:r>
              <a:rPr lang="de-DE" sz="1764" dirty="0"/>
              <a:t>: Ausbilder*in</a:t>
            </a:r>
          </a:p>
        </p:txBody>
      </p:sp>
      <p:sp>
        <p:nvSpPr>
          <p:cNvPr id="41" name="Textfeld 40"/>
          <p:cNvSpPr txBox="1"/>
          <p:nvPr/>
        </p:nvSpPr>
        <p:spPr>
          <a:xfrm>
            <a:off x="2182795" y="4519629"/>
            <a:ext cx="1845480" cy="363818"/>
          </a:xfrm>
          <a:prstGeom prst="rect">
            <a:avLst/>
          </a:prstGeom>
          <a:noFill/>
        </p:spPr>
        <p:txBody>
          <a:bodyPr wrap="square" rtlCol="0">
            <a:spAutoFit/>
          </a:bodyPr>
          <a:lstStyle/>
          <a:p>
            <a:r>
              <a:rPr lang="de-DE" sz="1764" dirty="0"/>
              <a:t>Lehrkraft im VD</a:t>
            </a:r>
          </a:p>
        </p:txBody>
      </p:sp>
      <p:sp>
        <p:nvSpPr>
          <p:cNvPr id="45" name="Textfeld 44"/>
          <p:cNvSpPr txBox="1"/>
          <p:nvPr/>
        </p:nvSpPr>
        <p:spPr>
          <a:xfrm>
            <a:off x="6638737" y="3700461"/>
            <a:ext cx="2449725" cy="363818"/>
          </a:xfrm>
          <a:prstGeom prst="rect">
            <a:avLst/>
          </a:prstGeom>
          <a:noFill/>
        </p:spPr>
        <p:txBody>
          <a:bodyPr wrap="square" rtlCol="0">
            <a:spAutoFit/>
          </a:bodyPr>
          <a:lstStyle/>
          <a:p>
            <a:r>
              <a:rPr lang="de-DE" sz="1764" b="1" dirty="0"/>
              <a:t>Schule</a:t>
            </a:r>
            <a:r>
              <a:rPr lang="de-DE" sz="1764" dirty="0"/>
              <a:t>: Mentor*innen</a:t>
            </a:r>
          </a:p>
        </p:txBody>
      </p:sp>
      <p:sp>
        <p:nvSpPr>
          <p:cNvPr id="9" name="Rechteck 8"/>
          <p:cNvSpPr/>
          <p:nvPr/>
        </p:nvSpPr>
        <p:spPr>
          <a:xfrm>
            <a:off x="436534" y="552047"/>
            <a:ext cx="5039783" cy="567207"/>
          </a:xfrm>
          <a:prstGeom prst="rect">
            <a:avLst/>
          </a:prstGeom>
        </p:spPr>
        <p:txBody>
          <a:bodyPr>
            <a:spAutoFit/>
          </a:bodyPr>
          <a:lstStyle/>
          <a:p>
            <a:pPr defTabSz="1007838">
              <a:defRPr sz="1800" b="0" i="0" u="none" strike="noStrike" kern="0" cap="none" spc="0" baseline="0">
                <a:solidFill>
                  <a:srgbClr val="000000"/>
                </a:solidFill>
                <a:uFillTx/>
              </a:defRPr>
            </a:pPr>
            <a:r>
              <a:rPr lang="de-DE" sz="1543" kern="0" dirty="0">
                <a:solidFill>
                  <a:srgbClr val="003695"/>
                </a:solidFill>
                <a:latin typeface="Arial"/>
              </a:rPr>
              <a:t>Studienseminar für Gymnasien in Bad Vilbel</a:t>
            </a:r>
          </a:p>
          <a:p>
            <a:pPr defTabSz="1007838">
              <a:defRPr sz="1800" b="0" i="0" u="none" strike="noStrike" kern="0" cap="none" spc="0" baseline="0">
                <a:solidFill>
                  <a:srgbClr val="000000"/>
                </a:solidFill>
                <a:uFillTx/>
              </a:defRPr>
            </a:pPr>
            <a:r>
              <a:rPr lang="de-DE" sz="1543" kern="0" dirty="0">
                <a:solidFill>
                  <a:srgbClr val="003695"/>
                </a:solidFill>
                <a:latin typeface="Arial"/>
              </a:rPr>
              <a:t>Vier Perspektiven auf guten Unterricht</a:t>
            </a:r>
          </a:p>
        </p:txBody>
      </p:sp>
      <p:pic>
        <p:nvPicPr>
          <p:cNvPr id="5" name="Grafik 4">
            <a:extLst>
              <a:ext uri="{FF2B5EF4-FFF2-40B4-BE49-F238E27FC236}">
                <a16:creationId xmlns:a16="http://schemas.microsoft.com/office/drawing/2014/main" id="{D2F3B532-893C-4CB4-A023-AD77C20D58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0593"/>
            <a:ext cx="10080625" cy="4443251"/>
          </a:xfrm>
          <a:prstGeom prst="rect">
            <a:avLst/>
          </a:prstGeom>
        </p:spPr>
      </p:pic>
      <p:pic>
        <p:nvPicPr>
          <p:cNvPr id="10" name="Grafik 9">
            <a:extLst>
              <a:ext uri="{FF2B5EF4-FFF2-40B4-BE49-F238E27FC236}">
                <a16:creationId xmlns:a16="http://schemas.microsoft.com/office/drawing/2014/main" id="{226DBEEF-5B2C-4115-B206-DD8154FD15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4301" y="3204886"/>
            <a:ext cx="9954894" cy="3801365"/>
          </a:xfrm>
          <a:prstGeom prst="rect">
            <a:avLst/>
          </a:prstGeom>
        </p:spPr>
      </p:pic>
    </p:spTree>
    <p:extLst>
      <p:ext uri="{BB962C8B-B14F-4D97-AF65-F5344CB8AC3E}">
        <p14:creationId xmlns:p14="http://schemas.microsoft.com/office/powerpoint/2010/main" val="234912862"/>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5" cy="724155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Definition</a:t>
            </a:r>
            <a:endParaRPr lang="de-DE" sz="3200" spc="-1" dirty="0">
              <a:solidFill>
                <a:srgbClr val="FF0000"/>
              </a:solidFill>
              <a:latin typeface="Arial"/>
            </a:endParaRPr>
          </a:p>
          <a:p>
            <a:pPr marL="571500" indent="-571500">
              <a:lnSpc>
                <a:spcPct val="100000"/>
              </a:lnSpc>
              <a:spcBef>
                <a:spcPts val="201"/>
              </a:spcBef>
              <a:spcAft>
                <a:spcPts val="201"/>
              </a:spcAft>
              <a:buClr>
                <a:srgbClr val="0070C0"/>
              </a:buClr>
              <a:buFont typeface="Wingdings" panose="05000000000000000000" pitchFamily="2" charset="2"/>
              <a:buChar char="§"/>
            </a:pPr>
            <a:r>
              <a:rPr lang="de-DE" sz="3200" dirty="0"/>
              <a:t>Lehrkraft im VD beobachtet den Unterricht einer erfahreneren Lehrperson</a:t>
            </a:r>
          </a:p>
          <a:p>
            <a:pPr marL="571500" indent="-571500">
              <a:lnSpc>
                <a:spcPct val="100000"/>
              </a:lnSpc>
              <a:spcBef>
                <a:spcPts val="201"/>
              </a:spcBef>
              <a:spcAft>
                <a:spcPts val="201"/>
              </a:spcAft>
              <a:buClr>
                <a:srgbClr val="0070C0"/>
              </a:buClr>
              <a:buFont typeface="Wingdings" panose="05000000000000000000" pitchFamily="2" charset="2"/>
              <a:buChar char="§"/>
            </a:pPr>
            <a:r>
              <a:rPr lang="de-DE" sz="3200" dirty="0"/>
              <a:t>zu Beginn oft wechselnde Lehrkräfte</a:t>
            </a:r>
          </a:p>
          <a:p>
            <a:pPr marL="571500" indent="-571500">
              <a:lnSpc>
                <a:spcPct val="100000"/>
              </a:lnSpc>
              <a:spcBef>
                <a:spcPts val="201"/>
              </a:spcBef>
              <a:spcAft>
                <a:spcPts val="201"/>
              </a:spcAft>
              <a:buClr>
                <a:srgbClr val="0070C0"/>
              </a:buClr>
              <a:buFont typeface="Wingdings" panose="05000000000000000000" pitchFamily="2" charset="2"/>
              <a:buChar char="§"/>
            </a:pPr>
            <a:r>
              <a:rPr lang="de-DE" sz="3200" spc="-1" dirty="0">
                <a:latin typeface="Arial"/>
              </a:rPr>
              <a:t>k</a:t>
            </a:r>
            <a:r>
              <a:rPr lang="de-DE" sz="3200" b="0" strike="noStrike" spc="-1" dirty="0">
                <a:latin typeface="Arial"/>
              </a:rPr>
              <a:t>aum Einbezug in Planung möglich</a:t>
            </a:r>
          </a:p>
          <a:p>
            <a:pPr marL="571500" indent="-571500">
              <a:lnSpc>
                <a:spcPct val="100000"/>
              </a:lnSpc>
              <a:spcBef>
                <a:spcPts val="201"/>
              </a:spcBef>
              <a:spcAft>
                <a:spcPts val="201"/>
              </a:spcAft>
              <a:buClr>
                <a:srgbClr val="0070C0"/>
              </a:buClr>
              <a:buFont typeface="Wingdings" panose="05000000000000000000" pitchFamily="2" charset="2"/>
              <a:buChar char="§"/>
            </a:pPr>
            <a:r>
              <a:rPr lang="de-DE" sz="3200" spc="-1" dirty="0">
                <a:latin typeface="Arial"/>
              </a:rPr>
              <a:t>wenig Möglichkeiten der Reflexion</a:t>
            </a:r>
          </a:p>
          <a:p>
            <a:pPr marL="571500" indent="-571500">
              <a:lnSpc>
                <a:spcPct val="100000"/>
              </a:lnSpc>
              <a:spcBef>
                <a:spcPts val="201"/>
              </a:spcBef>
              <a:spcAft>
                <a:spcPts val="201"/>
              </a:spcAft>
              <a:buClr>
                <a:srgbClr val="0070C0"/>
              </a:buClr>
              <a:buFont typeface="Wingdings" panose="05000000000000000000" pitchFamily="2" charset="2"/>
              <a:buChar char="§"/>
            </a:pPr>
            <a:r>
              <a:rPr lang="de-DE" sz="3200" spc="-1" dirty="0">
                <a:latin typeface="Arial"/>
              </a:rPr>
              <a:t>Notwendigkeit einer h</a:t>
            </a:r>
            <a:r>
              <a:rPr lang="de-DE" sz="3200" b="0" strike="noStrike" spc="-1" dirty="0">
                <a:latin typeface="Arial"/>
              </a:rPr>
              <a:t>ohen Selbständigkeit in Dokumentation und  Auswertung </a:t>
            </a:r>
            <a:endParaRPr lang="de-DE" sz="20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4016564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30822">
            <a:off x="3155495" y="1925588"/>
            <a:ext cx="3718343" cy="2899047"/>
          </a:xfrm>
          <a:prstGeom prst="rect">
            <a:avLst/>
          </a:prstGeom>
        </p:spPr>
      </p:pic>
      <p:sp>
        <p:nvSpPr>
          <p:cNvPr id="7" name="Textfeld 6"/>
          <p:cNvSpPr txBox="1"/>
          <p:nvPr/>
        </p:nvSpPr>
        <p:spPr>
          <a:xfrm>
            <a:off x="1972086" y="3310265"/>
            <a:ext cx="3016268" cy="635302"/>
          </a:xfrm>
          <a:prstGeom prst="rect">
            <a:avLst/>
          </a:prstGeom>
          <a:noFill/>
        </p:spPr>
        <p:txBody>
          <a:bodyPr wrap="square" rtlCol="0">
            <a:spAutoFit/>
          </a:bodyPr>
          <a:lstStyle/>
          <a:p>
            <a:r>
              <a:rPr lang="de-DE" sz="1764" b="1" dirty="0"/>
              <a:t>Universität</a:t>
            </a:r>
            <a:r>
              <a:rPr lang="de-DE" sz="1764" dirty="0"/>
              <a:t>: Dozent*innen / Studierende</a:t>
            </a:r>
          </a:p>
        </p:txBody>
      </p:sp>
      <p:sp>
        <p:nvSpPr>
          <p:cNvPr id="30" name="Textfeld 29"/>
          <p:cNvSpPr txBox="1"/>
          <p:nvPr/>
        </p:nvSpPr>
        <p:spPr>
          <a:xfrm>
            <a:off x="4365620" y="1659742"/>
            <a:ext cx="1746261" cy="363818"/>
          </a:xfrm>
          <a:prstGeom prst="rect">
            <a:avLst/>
          </a:prstGeom>
          <a:noFill/>
        </p:spPr>
        <p:txBody>
          <a:bodyPr wrap="square" rtlCol="0">
            <a:spAutoFit/>
          </a:bodyPr>
          <a:lstStyle/>
          <a:p>
            <a:pPr algn="ctr"/>
            <a:r>
              <a:rPr lang="de-DE" sz="1764" dirty="0"/>
              <a:t> UNTERRICHT</a:t>
            </a:r>
          </a:p>
        </p:txBody>
      </p:sp>
      <p:sp>
        <p:nvSpPr>
          <p:cNvPr id="36" name="Textfeld 35"/>
          <p:cNvSpPr txBox="1"/>
          <p:nvPr/>
        </p:nvSpPr>
        <p:spPr>
          <a:xfrm>
            <a:off x="5675317" y="4653844"/>
            <a:ext cx="3353269" cy="363818"/>
          </a:xfrm>
          <a:prstGeom prst="rect">
            <a:avLst/>
          </a:prstGeom>
          <a:noFill/>
        </p:spPr>
        <p:txBody>
          <a:bodyPr wrap="square" rtlCol="0">
            <a:spAutoFit/>
          </a:bodyPr>
          <a:lstStyle/>
          <a:p>
            <a:r>
              <a:rPr lang="de-DE" sz="1764" b="1" dirty="0"/>
              <a:t>Studienseminar</a:t>
            </a:r>
            <a:r>
              <a:rPr lang="de-DE" sz="1764" dirty="0"/>
              <a:t>: Ausbilder*in</a:t>
            </a:r>
          </a:p>
        </p:txBody>
      </p:sp>
      <p:sp>
        <p:nvSpPr>
          <p:cNvPr id="41" name="Textfeld 40"/>
          <p:cNvSpPr txBox="1"/>
          <p:nvPr/>
        </p:nvSpPr>
        <p:spPr>
          <a:xfrm>
            <a:off x="2182795" y="4519629"/>
            <a:ext cx="1845480" cy="363818"/>
          </a:xfrm>
          <a:prstGeom prst="rect">
            <a:avLst/>
          </a:prstGeom>
          <a:noFill/>
        </p:spPr>
        <p:txBody>
          <a:bodyPr wrap="square" rtlCol="0">
            <a:spAutoFit/>
          </a:bodyPr>
          <a:lstStyle/>
          <a:p>
            <a:r>
              <a:rPr lang="de-DE" sz="1764" dirty="0"/>
              <a:t>Lehrkraft im VD</a:t>
            </a:r>
          </a:p>
        </p:txBody>
      </p:sp>
      <p:sp>
        <p:nvSpPr>
          <p:cNvPr id="45" name="Textfeld 44"/>
          <p:cNvSpPr txBox="1"/>
          <p:nvPr/>
        </p:nvSpPr>
        <p:spPr>
          <a:xfrm>
            <a:off x="6638737" y="3700461"/>
            <a:ext cx="2449725" cy="363818"/>
          </a:xfrm>
          <a:prstGeom prst="rect">
            <a:avLst/>
          </a:prstGeom>
          <a:noFill/>
        </p:spPr>
        <p:txBody>
          <a:bodyPr wrap="square" rtlCol="0">
            <a:spAutoFit/>
          </a:bodyPr>
          <a:lstStyle/>
          <a:p>
            <a:r>
              <a:rPr lang="de-DE" sz="1764" b="1" dirty="0"/>
              <a:t>Schule</a:t>
            </a:r>
            <a:r>
              <a:rPr lang="de-DE" sz="1764" dirty="0"/>
              <a:t>: Mentor*innen</a:t>
            </a:r>
          </a:p>
        </p:txBody>
      </p:sp>
      <p:sp>
        <p:nvSpPr>
          <p:cNvPr id="8" name="Textfeld 7"/>
          <p:cNvSpPr txBox="1"/>
          <p:nvPr/>
        </p:nvSpPr>
        <p:spPr>
          <a:xfrm>
            <a:off x="992162" y="5377734"/>
            <a:ext cx="8493177" cy="1788951"/>
          </a:xfrm>
          <a:prstGeom prst="rect">
            <a:avLst/>
          </a:prstGeom>
          <a:solidFill>
            <a:schemeClr val="accent1">
              <a:lumMod val="20000"/>
              <a:lumOff val="80000"/>
            </a:schemeClr>
          </a:solidFill>
        </p:spPr>
        <p:txBody>
          <a:bodyPr wrap="square" rtlCol="0">
            <a:spAutoFit/>
          </a:bodyPr>
          <a:lstStyle/>
          <a:p>
            <a:pPr marL="377979" indent="-377979">
              <a:buAutoNum type="arabicPeriod"/>
            </a:pPr>
            <a:r>
              <a:rPr lang="de-DE" sz="1764" dirty="0"/>
              <a:t>Wie kann gelingen, dass alle vier gut vernetzt zusammenarbeiten?</a:t>
            </a:r>
            <a:br>
              <a:rPr lang="de-DE" sz="1764" dirty="0"/>
            </a:br>
            <a:endParaRPr lang="de-DE" sz="1764" dirty="0"/>
          </a:p>
          <a:p>
            <a:pPr marL="377979" indent="-377979">
              <a:buAutoNum type="arabicPeriod"/>
            </a:pPr>
            <a:r>
              <a:rPr lang="de-DE" sz="1764" dirty="0"/>
              <a:t>Wie kann die „Übersicht über Kernpraktiken in den Handlungsfeldern“ und der „Selbsteinschätzungsbogen“ in der </a:t>
            </a:r>
            <a:r>
              <a:rPr lang="de-DE" sz="1764" dirty="0" err="1"/>
              <a:t>Doppelsteckung</a:t>
            </a:r>
            <a:r>
              <a:rPr lang="de-DE" sz="1764" dirty="0"/>
              <a:t> genutzt werden?</a:t>
            </a:r>
          </a:p>
          <a:p>
            <a:endParaRPr lang="de-DE" sz="1984" dirty="0"/>
          </a:p>
          <a:p>
            <a:endParaRPr lang="de-DE" sz="1984" dirty="0"/>
          </a:p>
        </p:txBody>
      </p:sp>
      <p:sp>
        <p:nvSpPr>
          <p:cNvPr id="9" name="Rechteck 8"/>
          <p:cNvSpPr/>
          <p:nvPr/>
        </p:nvSpPr>
        <p:spPr>
          <a:xfrm>
            <a:off x="436534" y="552047"/>
            <a:ext cx="5039783" cy="567207"/>
          </a:xfrm>
          <a:prstGeom prst="rect">
            <a:avLst/>
          </a:prstGeom>
        </p:spPr>
        <p:txBody>
          <a:bodyPr>
            <a:spAutoFit/>
          </a:bodyPr>
          <a:lstStyle/>
          <a:p>
            <a:pPr defTabSz="1007838">
              <a:defRPr sz="1800" b="0" i="0" u="none" strike="noStrike" kern="0" cap="none" spc="0" baseline="0">
                <a:solidFill>
                  <a:srgbClr val="000000"/>
                </a:solidFill>
                <a:uFillTx/>
              </a:defRPr>
            </a:pPr>
            <a:r>
              <a:rPr lang="de-DE" sz="1543" kern="0" dirty="0">
                <a:solidFill>
                  <a:srgbClr val="003695"/>
                </a:solidFill>
                <a:latin typeface="Arial"/>
              </a:rPr>
              <a:t>Studienseminar für Gymnasien in Bad Vilbel</a:t>
            </a:r>
          </a:p>
          <a:p>
            <a:pPr defTabSz="1007838">
              <a:defRPr sz="1800" b="0" i="0" u="none" strike="noStrike" kern="0" cap="none" spc="0" baseline="0">
                <a:solidFill>
                  <a:srgbClr val="000000"/>
                </a:solidFill>
                <a:uFillTx/>
              </a:defRPr>
            </a:pPr>
            <a:r>
              <a:rPr lang="de-DE" sz="1543" kern="0" dirty="0">
                <a:solidFill>
                  <a:srgbClr val="003695"/>
                </a:solidFill>
                <a:latin typeface="Arial"/>
              </a:rPr>
              <a:t>Vier Perspektiven auf guten Unterricht</a:t>
            </a:r>
          </a:p>
        </p:txBody>
      </p:sp>
      <p:pic>
        <p:nvPicPr>
          <p:cNvPr id="3" name="Grafik 2"/>
          <p:cNvPicPr>
            <a:picLocks noChangeAspect="1"/>
          </p:cNvPicPr>
          <p:nvPr/>
        </p:nvPicPr>
        <p:blipFill rotWithShape="1">
          <a:blip r:embed="rId4"/>
          <a:srcRect l="10570" r="11024"/>
          <a:stretch/>
        </p:blipFill>
        <p:spPr>
          <a:xfrm>
            <a:off x="0" y="148304"/>
            <a:ext cx="10330543" cy="7411371"/>
          </a:xfrm>
          <a:prstGeom prst="rect">
            <a:avLst/>
          </a:prstGeom>
        </p:spPr>
      </p:pic>
      <p:sp>
        <p:nvSpPr>
          <p:cNvPr id="11" name="Textfeld 10"/>
          <p:cNvSpPr txBox="1"/>
          <p:nvPr/>
        </p:nvSpPr>
        <p:spPr>
          <a:xfrm>
            <a:off x="294981" y="5948349"/>
            <a:ext cx="10362671" cy="1154162"/>
          </a:xfrm>
          <a:prstGeom prst="rect">
            <a:avLst/>
          </a:prstGeom>
          <a:solidFill>
            <a:schemeClr val="bg1">
              <a:alpha val="87000"/>
            </a:schemeClr>
          </a:solidFill>
        </p:spPr>
        <p:txBody>
          <a:bodyPr wrap="square" rtlCol="0">
            <a:spAutoFit/>
          </a:bodyPr>
          <a:lstStyle/>
          <a:p>
            <a:pPr marL="360000">
              <a:spcBef>
                <a:spcPts val="331"/>
              </a:spcBef>
            </a:pPr>
            <a:r>
              <a:rPr lang="de-DE" sz="2400" b="1" dirty="0"/>
              <a:t>Was zeigen die Teilpraktiken?</a:t>
            </a:r>
          </a:p>
          <a:p>
            <a:pPr marL="900000" indent="-342900">
              <a:spcBef>
                <a:spcPts val="331"/>
              </a:spcBef>
              <a:buClr>
                <a:srgbClr val="0070C0"/>
              </a:buClr>
              <a:buFont typeface="Wingdings" panose="05000000000000000000" pitchFamily="2" charset="2"/>
              <a:buChar char="§"/>
            </a:pPr>
            <a:r>
              <a:rPr lang="de-DE" sz="2000" dirty="0"/>
              <a:t>Qualitätskriterien, die die Kernpraktik hoch wirksam machen</a:t>
            </a:r>
          </a:p>
          <a:p>
            <a:pPr marL="900000" indent="-342900">
              <a:spcBef>
                <a:spcPts val="331"/>
              </a:spcBef>
              <a:buClr>
                <a:srgbClr val="0070C0"/>
              </a:buClr>
              <a:buFont typeface="Wingdings" panose="05000000000000000000" pitchFamily="2" charset="2"/>
              <a:buChar char="§"/>
            </a:pPr>
            <a:r>
              <a:rPr lang="de-DE" sz="2000" dirty="0"/>
              <a:t>Theoriefundierung</a:t>
            </a:r>
          </a:p>
        </p:txBody>
      </p:sp>
      <p:pic>
        <p:nvPicPr>
          <p:cNvPr id="5" name="Grafik 4">
            <a:extLst>
              <a:ext uri="{FF2B5EF4-FFF2-40B4-BE49-F238E27FC236}">
                <a16:creationId xmlns:a16="http://schemas.microsoft.com/office/drawing/2014/main" id="{EE5E8C7B-065A-4B7E-9625-5F7DDD237B0A}"/>
              </a:ext>
            </a:extLst>
          </p:cNvPr>
          <p:cNvPicPr>
            <a:picLocks noChangeAspect="1"/>
          </p:cNvPicPr>
          <p:nvPr/>
        </p:nvPicPr>
        <p:blipFill rotWithShape="1">
          <a:blip r:embed="rId5">
            <a:extLst>
              <a:ext uri="{28A0092B-C50C-407E-A947-70E740481C1C}">
                <a14:useLocalDpi xmlns:a14="http://schemas.microsoft.com/office/drawing/2010/main" val="0"/>
              </a:ext>
            </a:extLst>
          </a:blip>
          <a:srcRect t="1039" b="-1039"/>
          <a:stretch/>
        </p:blipFill>
        <p:spPr>
          <a:xfrm>
            <a:off x="867408" y="1280096"/>
            <a:ext cx="9615818" cy="4087118"/>
          </a:xfrm>
          <a:prstGeom prst="rect">
            <a:avLst/>
          </a:prstGeom>
        </p:spPr>
      </p:pic>
      <p:pic>
        <p:nvPicPr>
          <p:cNvPr id="10" name="Grafik 9">
            <a:extLst>
              <a:ext uri="{FF2B5EF4-FFF2-40B4-BE49-F238E27FC236}">
                <a16:creationId xmlns:a16="http://schemas.microsoft.com/office/drawing/2014/main" id="{93A19F55-E10E-45B4-9020-38A42443D3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44536" y="5299236"/>
            <a:ext cx="6388428" cy="615982"/>
          </a:xfrm>
          <a:prstGeom prst="rect">
            <a:avLst/>
          </a:prstGeom>
        </p:spPr>
      </p:pic>
    </p:spTree>
    <p:extLst>
      <p:ext uri="{BB962C8B-B14F-4D97-AF65-F5344CB8AC3E}">
        <p14:creationId xmlns:p14="http://schemas.microsoft.com/office/powerpoint/2010/main" val="1495735925"/>
      </p:ext>
    </p:extLst>
  </p:cSld>
  <p:clrMapOvr>
    <a:masterClrMapping/>
  </p:clrMapOvr>
  <mc:AlternateContent xmlns:mc="http://schemas.openxmlformats.org/markup-compatibility/2006" xmlns:p14="http://schemas.microsoft.com/office/powerpoint/2010/main">
    <mc:Choice Requires="p14">
      <p:transition spd="slow" p14:dur="2000" advTm="6650"/>
    </mc:Choice>
    <mc:Fallback xmlns="">
      <p:transition spd="slow" advTm="665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0" y="2413762"/>
            <a:ext cx="10317426" cy="2246769"/>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pic>
        <p:nvPicPr>
          <p:cNvPr id="4" name="Picture 2" descr="artikelbild-0"/>
          <p:cNvPicPr/>
          <p:nvPr/>
        </p:nvPicPr>
        <p:blipFill>
          <a:blip r:embed="rId3"/>
          <a:stretch/>
        </p:blipFill>
        <p:spPr>
          <a:xfrm>
            <a:off x="8332787" y="0"/>
            <a:ext cx="1497013" cy="1905000"/>
          </a:xfrm>
          <a:prstGeom prst="rect">
            <a:avLst/>
          </a:prstGeom>
          <a:ln w="0">
            <a:noFill/>
          </a:ln>
        </p:spPr>
      </p:pic>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75287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Dokumentationsbögen für </a:t>
            </a:r>
          </a:p>
          <a:p>
            <a:pPr marL="720">
              <a:lnSpc>
                <a:spcPct val="100000"/>
              </a:lnSpc>
              <a:buClr>
                <a:srgbClr val="0070C0"/>
              </a:buClr>
            </a:pPr>
            <a:r>
              <a:rPr lang="de-DE" sz="3600" b="1" spc="-1" dirty="0">
                <a:solidFill>
                  <a:srgbClr val="000000"/>
                </a:solidFill>
                <a:latin typeface="Arial"/>
                <a:ea typeface="Times New Roman"/>
              </a:rPr>
              <a:t>Hospitationen: „Welche begrifflich </a:t>
            </a:r>
          </a:p>
          <a:p>
            <a:pPr marL="720">
              <a:lnSpc>
                <a:spcPct val="100000"/>
              </a:lnSpc>
              <a:buClr>
                <a:srgbClr val="0070C0"/>
              </a:buClr>
            </a:pPr>
            <a:r>
              <a:rPr lang="de-DE" sz="3600" b="1" spc="-1" dirty="0">
                <a:solidFill>
                  <a:srgbClr val="000000"/>
                </a:solidFill>
                <a:latin typeface="Arial"/>
                <a:ea typeface="Times New Roman"/>
              </a:rPr>
              <a:t>fixierte Unterrichtskonzepte“? </a:t>
            </a:r>
          </a:p>
        </p:txBody>
      </p:sp>
      <p:sp>
        <p:nvSpPr>
          <p:cNvPr id="9" name="Textfeld 8">
            <a:extLst>
              <a:ext uri="{FF2B5EF4-FFF2-40B4-BE49-F238E27FC236}">
                <a16:creationId xmlns:a16="http://schemas.microsoft.com/office/drawing/2014/main" id="{6A27C975-6714-43DB-AE87-64E867BF6787}"/>
              </a:ext>
            </a:extLst>
          </p:cNvPr>
          <p:cNvSpPr txBox="1"/>
          <p:nvPr/>
        </p:nvSpPr>
        <p:spPr>
          <a:xfrm>
            <a:off x="0" y="4575986"/>
            <a:ext cx="10023210" cy="3000821"/>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de-DE" sz="2700" dirty="0"/>
              <a:t>Ausgangspunkt: komplexe berufliche Handlungssituationen</a:t>
            </a:r>
          </a:p>
          <a:p>
            <a:pPr marL="285750" indent="-285750">
              <a:buClr>
                <a:srgbClr val="0070C0"/>
              </a:buClr>
              <a:buFont typeface="Wingdings" panose="05000000000000000000" pitchFamily="2" charset="2"/>
              <a:buChar char="§"/>
            </a:pPr>
            <a:r>
              <a:rPr lang="de-DE" sz="2700" dirty="0"/>
              <a:t>Orientierung an konkreten Handlungen von Lehrkräften </a:t>
            </a:r>
            <a:br>
              <a:rPr lang="de-DE" sz="2700" dirty="0"/>
            </a:br>
            <a:r>
              <a:rPr lang="de-DE" sz="2700" dirty="0"/>
              <a:t>(KP = Kernpraktiken / </a:t>
            </a:r>
            <a:r>
              <a:rPr lang="de-DE" sz="2700" dirty="0" err="1"/>
              <a:t>core</a:t>
            </a:r>
            <a:r>
              <a:rPr lang="de-DE" sz="2700" dirty="0"/>
              <a:t> </a:t>
            </a:r>
            <a:r>
              <a:rPr lang="de-DE" sz="2700" dirty="0" err="1"/>
              <a:t>practices</a:t>
            </a:r>
            <a:r>
              <a:rPr lang="de-DE" sz="2700" dirty="0"/>
              <a:t>; vgl. </a:t>
            </a:r>
            <a:r>
              <a:rPr lang="de-DE" sz="2700" dirty="0" err="1"/>
              <a:t>Fraefel</a:t>
            </a:r>
            <a:r>
              <a:rPr lang="de-DE" sz="2700" dirty="0"/>
              <a:t> 2020)</a:t>
            </a:r>
          </a:p>
          <a:p>
            <a:pPr marL="285750" indent="-285750">
              <a:buClr>
                <a:srgbClr val="0070C0"/>
              </a:buClr>
              <a:buFont typeface="Wingdings" panose="05000000000000000000" pitchFamily="2" charset="2"/>
              <a:buChar char="§"/>
            </a:pPr>
            <a:r>
              <a:rPr lang="de-DE" sz="2700" dirty="0"/>
              <a:t>Fokussierung auf Wirkung (im Sinne von </a:t>
            </a:r>
            <a:r>
              <a:rPr lang="de-DE" sz="2700" dirty="0" err="1"/>
              <a:t>J.Hattie</a:t>
            </a:r>
            <a:r>
              <a:rPr lang="de-DE" sz="2700" dirty="0"/>
              <a:t>)</a:t>
            </a:r>
          </a:p>
          <a:p>
            <a:pPr marL="285750" indent="-285750">
              <a:buClr>
                <a:srgbClr val="0070C0"/>
              </a:buClr>
              <a:buFont typeface="Wingdings" panose="05000000000000000000" pitchFamily="2" charset="2"/>
              <a:buChar char="§"/>
            </a:pPr>
            <a:r>
              <a:rPr lang="de-DE" sz="2700" dirty="0"/>
              <a:t>erster Aufbau einer Verfügbarkeit der Kernpraktiken durch den Arbeitsauftrag, die dokumentierten Impulse in Orientierung an Teilpraktiken wirksamer zu formulieren</a:t>
            </a:r>
          </a:p>
        </p:txBody>
      </p:sp>
    </p:spTree>
    <p:extLst>
      <p:ext uri="{BB962C8B-B14F-4D97-AF65-F5344CB8AC3E}">
        <p14:creationId xmlns:p14="http://schemas.microsoft.com/office/powerpoint/2010/main" val="18085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331470" y="1988911"/>
            <a:ext cx="6995160" cy="1523297"/>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Austausch: Ergebnisse bei der Nutzung des Dokumentationsbogens</a:t>
            </a:r>
          </a:p>
        </p:txBody>
      </p:sp>
      <p:pic>
        <p:nvPicPr>
          <p:cNvPr id="3" name="Grafik 2">
            <a:extLst>
              <a:ext uri="{FF2B5EF4-FFF2-40B4-BE49-F238E27FC236}">
                <a16:creationId xmlns:a16="http://schemas.microsoft.com/office/drawing/2014/main" id="{35A0C8A3-86E7-438D-9549-40698DC1F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0" y="3374455"/>
            <a:ext cx="10014230" cy="3940745"/>
          </a:xfrm>
          <a:prstGeom prst="rect">
            <a:avLst/>
          </a:prstGeom>
        </p:spPr>
      </p:pic>
      <p:pic>
        <p:nvPicPr>
          <p:cNvPr id="11" name="Grafik 10">
            <a:extLst>
              <a:ext uri="{FF2B5EF4-FFF2-40B4-BE49-F238E27FC236}">
                <a16:creationId xmlns:a16="http://schemas.microsoft.com/office/drawing/2014/main" id="{509B8A6B-2E95-402C-BD73-34D8BDAFC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630" y="1591939"/>
            <a:ext cx="2509263" cy="2023492"/>
          </a:xfrm>
          <a:prstGeom prst="rect">
            <a:avLst/>
          </a:prstGeom>
        </p:spPr>
      </p:pic>
    </p:spTree>
    <p:extLst>
      <p:ext uri="{BB962C8B-B14F-4D97-AF65-F5344CB8AC3E}">
        <p14:creationId xmlns:p14="http://schemas.microsoft.com/office/powerpoint/2010/main" val="2038033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Grafik 16">
            <a:extLst>
              <a:ext uri="{FF2B5EF4-FFF2-40B4-BE49-F238E27FC236}">
                <a16:creationId xmlns:a16="http://schemas.microsoft.com/office/drawing/2014/main" id="{CCC92693-B75B-4B63-A507-35CD6AC0C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29" y="6768836"/>
            <a:ext cx="5550736" cy="653679"/>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Austausch: Ergebnisse bei der Nutzung des Dokumentationsbogens</a:t>
            </a:r>
          </a:p>
        </p:txBody>
      </p:sp>
      <p:pic>
        <p:nvPicPr>
          <p:cNvPr id="11" name="Grafik 10">
            <a:extLst>
              <a:ext uri="{FF2B5EF4-FFF2-40B4-BE49-F238E27FC236}">
                <a16:creationId xmlns:a16="http://schemas.microsoft.com/office/drawing/2014/main" id="{509B8A6B-2E95-402C-BD73-34D8BDAFC2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012"/>
          <a:stretch/>
        </p:blipFill>
        <p:spPr>
          <a:xfrm>
            <a:off x="3449139" y="2151375"/>
            <a:ext cx="3058430" cy="2293405"/>
          </a:xfrm>
          <a:prstGeom prst="rect">
            <a:avLst/>
          </a:prstGeom>
        </p:spPr>
      </p:pic>
      <p:pic>
        <p:nvPicPr>
          <p:cNvPr id="4" name="Grafik 3">
            <a:extLst>
              <a:ext uri="{FF2B5EF4-FFF2-40B4-BE49-F238E27FC236}">
                <a16:creationId xmlns:a16="http://schemas.microsoft.com/office/drawing/2014/main" id="{F1B73F50-9316-441D-BA22-EF71A31D1E6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80" y="2151375"/>
            <a:ext cx="3043173" cy="2293405"/>
          </a:xfrm>
          <a:prstGeom prst="rect">
            <a:avLst/>
          </a:prstGeom>
        </p:spPr>
      </p:pic>
      <p:pic>
        <p:nvPicPr>
          <p:cNvPr id="7" name="Grafik 6">
            <a:extLst>
              <a:ext uri="{FF2B5EF4-FFF2-40B4-BE49-F238E27FC236}">
                <a16:creationId xmlns:a16="http://schemas.microsoft.com/office/drawing/2014/main" id="{C9E82696-F7D3-4740-B2DD-D37E46A1D75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9543" y="2151374"/>
            <a:ext cx="3074402" cy="2293405"/>
          </a:xfrm>
          <a:prstGeom prst="rect">
            <a:avLst/>
          </a:prstGeom>
        </p:spPr>
      </p:pic>
      <p:pic>
        <p:nvPicPr>
          <p:cNvPr id="10" name="Grafik 9">
            <a:extLst>
              <a:ext uri="{FF2B5EF4-FFF2-40B4-BE49-F238E27FC236}">
                <a16:creationId xmlns:a16="http://schemas.microsoft.com/office/drawing/2014/main" id="{96FA695E-888E-4579-B412-C8B8DD5F93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6679" y="4529350"/>
            <a:ext cx="3012459" cy="2275627"/>
          </a:xfrm>
          <a:prstGeom prst="rect">
            <a:avLst/>
          </a:prstGeom>
        </p:spPr>
      </p:pic>
      <p:pic>
        <p:nvPicPr>
          <p:cNvPr id="13" name="Grafik 12">
            <a:extLst>
              <a:ext uri="{FF2B5EF4-FFF2-40B4-BE49-F238E27FC236}">
                <a16:creationId xmlns:a16="http://schemas.microsoft.com/office/drawing/2014/main" id="{E4E03E33-497E-47EA-BFE1-49FCE78A0EF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35588" y="4539288"/>
            <a:ext cx="3071982" cy="2272200"/>
          </a:xfrm>
          <a:prstGeom prst="rect">
            <a:avLst/>
          </a:prstGeom>
        </p:spPr>
      </p:pic>
      <p:pic>
        <p:nvPicPr>
          <p:cNvPr id="15" name="Grafik 14">
            <a:extLst>
              <a:ext uri="{FF2B5EF4-FFF2-40B4-BE49-F238E27FC236}">
                <a16:creationId xmlns:a16="http://schemas.microsoft.com/office/drawing/2014/main" id="{F731C750-A1E6-4555-A1C7-34D64A53B3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69543" y="4521296"/>
            <a:ext cx="3071983" cy="2280653"/>
          </a:xfrm>
          <a:prstGeom prst="rect">
            <a:avLst/>
          </a:prstGeom>
        </p:spPr>
      </p:pic>
    </p:spTree>
    <p:extLst>
      <p:ext uri="{BB962C8B-B14F-4D97-AF65-F5344CB8AC3E}">
        <p14:creationId xmlns:p14="http://schemas.microsoft.com/office/powerpoint/2010/main" val="2726470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331470" y="1988911"/>
            <a:ext cx="6995160" cy="1523297"/>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Austausch: Ergebnisse bei der Nutzung des Dokumentationsbogens</a:t>
            </a:r>
          </a:p>
        </p:txBody>
      </p:sp>
      <p:pic>
        <p:nvPicPr>
          <p:cNvPr id="3" name="Grafik 2">
            <a:extLst>
              <a:ext uri="{FF2B5EF4-FFF2-40B4-BE49-F238E27FC236}">
                <a16:creationId xmlns:a16="http://schemas.microsoft.com/office/drawing/2014/main" id="{35A0C8A3-86E7-438D-9549-40698DC1F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640" y="3374455"/>
            <a:ext cx="10014230" cy="3940745"/>
          </a:xfrm>
          <a:prstGeom prst="rect">
            <a:avLst/>
          </a:prstGeom>
        </p:spPr>
      </p:pic>
      <p:pic>
        <p:nvPicPr>
          <p:cNvPr id="11" name="Grafik 10">
            <a:extLst>
              <a:ext uri="{FF2B5EF4-FFF2-40B4-BE49-F238E27FC236}">
                <a16:creationId xmlns:a16="http://schemas.microsoft.com/office/drawing/2014/main" id="{509B8A6B-2E95-402C-BD73-34D8BDAFC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6630" y="1591939"/>
            <a:ext cx="2509263" cy="2023492"/>
          </a:xfrm>
          <a:prstGeom prst="rect">
            <a:avLst/>
          </a:prstGeom>
        </p:spPr>
      </p:pic>
    </p:spTree>
    <p:extLst>
      <p:ext uri="{BB962C8B-B14F-4D97-AF65-F5344CB8AC3E}">
        <p14:creationId xmlns:p14="http://schemas.microsoft.com/office/powerpoint/2010/main" val="776113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97920" y="2000341"/>
            <a:ext cx="10287213" cy="2240189"/>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Austausch: Ergebnisse bei der Nutzung des Dokumentationsbogens</a:t>
            </a:r>
          </a:p>
        </p:txBody>
      </p:sp>
      <p:graphicFrame>
        <p:nvGraphicFramePr>
          <p:cNvPr id="2" name="Tabelle 3">
            <a:extLst>
              <a:ext uri="{FF2B5EF4-FFF2-40B4-BE49-F238E27FC236}">
                <a16:creationId xmlns:a16="http://schemas.microsoft.com/office/drawing/2014/main" id="{FC9319E5-3A7B-493D-A04F-AFE305D44979}"/>
              </a:ext>
            </a:extLst>
          </p:cNvPr>
          <p:cNvGraphicFramePr>
            <a:graphicFrameLocks noGrp="1"/>
          </p:cNvGraphicFramePr>
          <p:nvPr>
            <p:extLst>
              <p:ext uri="{D42A27DB-BD31-4B8C-83A1-F6EECF244321}">
                <p14:modId xmlns:p14="http://schemas.microsoft.com/office/powerpoint/2010/main" val="31534981"/>
              </p:ext>
            </p:extLst>
          </p:nvPr>
        </p:nvGraphicFramePr>
        <p:xfrm>
          <a:off x="-11430" y="3882846"/>
          <a:ext cx="9932672" cy="3375204"/>
        </p:xfrm>
        <a:graphic>
          <a:graphicData uri="http://schemas.openxmlformats.org/drawingml/2006/table">
            <a:tbl>
              <a:tblPr firstRow="1" bandRow="1">
                <a:tableStyleId>{5C22544A-7EE6-4342-B048-85BDC9FD1C3A}</a:tableStyleId>
              </a:tblPr>
              <a:tblGrid>
                <a:gridCol w="2483168">
                  <a:extLst>
                    <a:ext uri="{9D8B030D-6E8A-4147-A177-3AD203B41FA5}">
                      <a16:colId xmlns:a16="http://schemas.microsoft.com/office/drawing/2014/main" val="2469713828"/>
                    </a:ext>
                  </a:extLst>
                </a:gridCol>
                <a:gridCol w="2483168">
                  <a:extLst>
                    <a:ext uri="{9D8B030D-6E8A-4147-A177-3AD203B41FA5}">
                      <a16:colId xmlns:a16="http://schemas.microsoft.com/office/drawing/2014/main" val="3542224385"/>
                    </a:ext>
                  </a:extLst>
                </a:gridCol>
                <a:gridCol w="2483168">
                  <a:extLst>
                    <a:ext uri="{9D8B030D-6E8A-4147-A177-3AD203B41FA5}">
                      <a16:colId xmlns:a16="http://schemas.microsoft.com/office/drawing/2014/main" val="2728663610"/>
                    </a:ext>
                  </a:extLst>
                </a:gridCol>
                <a:gridCol w="2483168">
                  <a:extLst>
                    <a:ext uri="{9D8B030D-6E8A-4147-A177-3AD203B41FA5}">
                      <a16:colId xmlns:a16="http://schemas.microsoft.com/office/drawing/2014/main" val="1328715190"/>
                    </a:ext>
                  </a:extLst>
                </a:gridCol>
              </a:tblGrid>
              <a:tr h="3375204">
                <a:tc>
                  <a:txBody>
                    <a:bodyPr/>
                    <a:lstStyle/>
                    <a:p>
                      <a:pPr marL="180000"/>
                      <a:endParaRPr lang="de-DE" sz="1600" b="0" dirty="0">
                        <a:solidFill>
                          <a:schemeClr val="bg1"/>
                        </a:solidFill>
                        <a:latin typeface="Lucida Handwriting" panose="03010101010101010101" pitchFamily="66" charset="0"/>
                      </a:endParaRPr>
                    </a:p>
                  </a:txBody>
                  <a:tcPr>
                    <a:solidFill>
                      <a:schemeClr val="accent6">
                        <a:lumMod val="50000"/>
                      </a:schemeClr>
                    </a:solidFill>
                  </a:tcPr>
                </a:tc>
                <a:tc>
                  <a:txBody>
                    <a:bodyPr/>
                    <a:lstStyle/>
                    <a:p>
                      <a:endParaRPr lang="de-DE" sz="1600" b="0" kern="1200" dirty="0">
                        <a:solidFill>
                          <a:schemeClr val="bg1"/>
                        </a:solidFill>
                        <a:latin typeface="+mn-lt"/>
                        <a:ea typeface="+mn-ea"/>
                        <a:cs typeface="+mn-cs"/>
                      </a:endParaRPr>
                    </a:p>
                  </a:txBody>
                  <a:tcPr>
                    <a:solidFill>
                      <a:schemeClr val="accent6">
                        <a:lumMod val="50000"/>
                      </a:schemeClr>
                    </a:solidFill>
                  </a:tcPr>
                </a:tc>
                <a:tc>
                  <a:txBody>
                    <a:bodyPr/>
                    <a:lstStyle/>
                    <a:p>
                      <a:endParaRPr lang="de-DE" sz="1600" b="0" dirty="0">
                        <a:latin typeface="+mj-lt"/>
                      </a:endParaRPr>
                    </a:p>
                  </a:txBody>
                  <a:tcPr>
                    <a:solidFill>
                      <a:schemeClr val="accent6">
                        <a:lumMod val="50000"/>
                      </a:schemeClr>
                    </a:solidFill>
                  </a:tcPr>
                </a:tc>
                <a:tc>
                  <a:txBody>
                    <a:bodyPr/>
                    <a:lstStyle/>
                    <a:p>
                      <a:endParaRPr lang="de-DE" sz="1600" b="0" dirty="0"/>
                    </a:p>
                  </a:txBody>
                  <a:tcPr>
                    <a:solidFill>
                      <a:schemeClr val="accent6">
                        <a:lumMod val="50000"/>
                      </a:schemeClr>
                    </a:solidFill>
                  </a:tcPr>
                </a:tc>
                <a:extLst>
                  <a:ext uri="{0D108BD9-81ED-4DB2-BD59-A6C34878D82A}">
                    <a16:rowId xmlns:a16="http://schemas.microsoft.com/office/drawing/2014/main" val="513124859"/>
                  </a:ext>
                </a:extLst>
              </a:tr>
            </a:tbl>
          </a:graphicData>
        </a:graphic>
      </p:graphicFrame>
      <p:sp>
        <p:nvSpPr>
          <p:cNvPr id="4" name="Textfeld 3">
            <a:extLst>
              <a:ext uri="{FF2B5EF4-FFF2-40B4-BE49-F238E27FC236}">
                <a16:creationId xmlns:a16="http://schemas.microsoft.com/office/drawing/2014/main" id="{342DB094-9486-4E32-A19F-A1A9CEAEF5FD}"/>
              </a:ext>
            </a:extLst>
          </p:cNvPr>
          <p:cNvSpPr txBox="1"/>
          <p:nvPr/>
        </p:nvSpPr>
        <p:spPr>
          <a:xfrm>
            <a:off x="-120780" y="3063240"/>
            <a:ext cx="349380" cy="4496435"/>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3326223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7AAFCAA-0F22-482C-8D12-23A28E3BAC87}"/>
              </a:ext>
            </a:extLst>
          </p:cNvPr>
          <p:cNvPicPr>
            <a:picLocks noChangeAspect="1"/>
          </p:cNvPicPr>
          <p:nvPr/>
        </p:nvPicPr>
        <p:blipFill rotWithShape="1">
          <a:blip r:embed="rId2">
            <a:extLst>
              <a:ext uri="{28A0092B-C50C-407E-A947-70E740481C1C}">
                <a14:useLocalDpi xmlns:a14="http://schemas.microsoft.com/office/drawing/2010/main" val="0"/>
              </a:ext>
            </a:extLst>
          </a:blip>
          <a:srcRect t="59315" b="7885"/>
          <a:stretch/>
        </p:blipFill>
        <p:spPr>
          <a:xfrm>
            <a:off x="-97920" y="2000341"/>
            <a:ext cx="10287213" cy="2240189"/>
          </a:xfrm>
          <a:prstGeom prst="rect">
            <a:avLst/>
          </a:prstGeom>
        </p:spPr>
      </p:pic>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119887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Austausch: Ergebnisse bei der Nutzung des Dokumentationsbogens</a:t>
            </a:r>
          </a:p>
        </p:txBody>
      </p:sp>
      <p:graphicFrame>
        <p:nvGraphicFramePr>
          <p:cNvPr id="2" name="Tabelle 3">
            <a:extLst>
              <a:ext uri="{FF2B5EF4-FFF2-40B4-BE49-F238E27FC236}">
                <a16:creationId xmlns:a16="http://schemas.microsoft.com/office/drawing/2014/main" id="{FC9319E5-3A7B-493D-A04F-AFE305D44979}"/>
              </a:ext>
            </a:extLst>
          </p:cNvPr>
          <p:cNvGraphicFramePr>
            <a:graphicFrameLocks noGrp="1"/>
          </p:cNvGraphicFramePr>
          <p:nvPr/>
        </p:nvGraphicFramePr>
        <p:xfrm>
          <a:off x="-11430" y="3882846"/>
          <a:ext cx="9932672" cy="3375204"/>
        </p:xfrm>
        <a:graphic>
          <a:graphicData uri="http://schemas.openxmlformats.org/drawingml/2006/table">
            <a:tbl>
              <a:tblPr firstRow="1" bandRow="1">
                <a:tableStyleId>{5C22544A-7EE6-4342-B048-85BDC9FD1C3A}</a:tableStyleId>
              </a:tblPr>
              <a:tblGrid>
                <a:gridCol w="2483168">
                  <a:extLst>
                    <a:ext uri="{9D8B030D-6E8A-4147-A177-3AD203B41FA5}">
                      <a16:colId xmlns:a16="http://schemas.microsoft.com/office/drawing/2014/main" val="2469713828"/>
                    </a:ext>
                  </a:extLst>
                </a:gridCol>
                <a:gridCol w="2483168">
                  <a:extLst>
                    <a:ext uri="{9D8B030D-6E8A-4147-A177-3AD203B41FA5}">
                      <a16:colId xmlns:a16="http://schemas.microsoft.com/office/drawing/2014/main" val="3542224385"/>
                    </a:ext>
                  </a:extLst>
                </a:gridCol>
                <a:gridCol w="2483168">
                  <a:extLst>
                    <a:ext uri="{9D8B030D-6E8A-4147-A177-3AD203B41FA5}">
                      <a16:colId xmlns:a16="http://schemas.microsoft.com/office/drawing/2014/main" val="2728663610"/>
                    </a:ext>
                  </a:extLst>
                </a:gridCol>
                <a:gridCol w="2483168">
                  <a:extLst>
                    <a:ext uri="{9D8B030D-6E8A-4147-A177-3AD203B41FA5}">
                      <a16:colId xmlns:a16="http://schemas.microsoft.com/office/drawing/2014/main" val="1328715190"/>
                    </a:ext>
                  </a:extLst>
                </a:gridCol>
              </a:tblGrid>
              <a:tr h="3375204">
                <a:tc>
                  <a:txBody>
                    <a:bodyPr/>
                    <a:lstStyle/>
                    <a:p>
                      <a:pPr marL="252000"/>
                      <a:r>
                        <a:rPr lang="de-DE" sz="1600" b="0" dirty="0">
                          <a:solidFill>
                            <a:schemeClr val="bg1"/>
                          </a:solidFill>
                          <a:latin typeface="+mn-lt"/>
                          <a:cs typeface="Arial" panose="020B0604020202020204" pitchFamily="34" charset="0"/>
                        </a:rPr>
                        <a:t>● </a:t>
                      </a:r>
                      <a:r>
                        <a:rPr lang="de-DE" sz="1600" b="0" dirty="0">
                          <a:solidFill>
                            <a:schemeClr val="bg1"/>
                          </a:solidFill>
                          <a:latin typeface="+mn-lt"/>
                        </a:rPr>
                        <a:t>Die Lernenden für das Thema „Menschheitsaufgabe Klimaschutz“ motivieren ,</a:t>
                      </a:r>
                    </a:p>
                    <a:p>
                      <a:pPr marL="252000"/>
                      <a:endParaRPr lang="de-DE" sz="1600" b="0" dirty="0">
                        <a:solidFill>
                          <a:schemeClr val="bg1"/>
                        </a:solidFill>
                        <a:latin typeface="+mn-lt"/>
                      </a:endParaRPr>
                    </a:p>
                    <a:p>
                      <a:pPr marL="252000" marR="0" lvl="0" indent="0" algn="l" defTabSz="914400" rtl="0" eaLnBrk="1" fontAlgn="auto" latinLnBrk="0" hangingPunct="1">
                        <a:lnSpc>
                          <a:spcPct val="100000"/>
                        </a:lnSpc>
                        <a:spcBef>
                          <a:spcPts val="0"/>
                        </a:spcBef>
                        <a:spcAft>
                          <a:spcPts val="0"/>
                        </a:spcAft>
                        <a:buClrTx/>
                        <a:buSzTx/>
                        <a:buFontTx/>
                        <a:buNone/>
                        <a:tabLst/>
                        <a:defRPr/>
                      </a:pPr>
                      <a:r>
                        <a:rPr lang="de-DE" sz="1600" b="0" dirty="0">
                          <a:solidFill>
                            <a:schemeClr val="bg1"/>
                          </a:solidFill>
                          <a:latin typeface="+mn-lt"/>
                          <a:cs typeface="Arial" panose="020B0604020202020204" pitchFamily="34" charset="0"/>
                        </a:rPr>
                        <a:t>● </a:t>
                      </a:r>
                      <a:r>
                        <a:rPr lang="de-DE" sz="1600" b="0" dirty="0">
                          <a:solidFill>
                            <a:schemeClr val="bg1"/>
                          </a:solidFill>
                          <a:latin typeface="+mn-lt"/>
                        </a:rPr>
                        <a:t>ihren Blick auf das gezeigte im Film lenken, damit sie </a:t>
                      </a:r>
                      <a:r>
                        <a:rPr lang="de-DE" sz="1600" b="0" dirty="0">
                          <a:solidFill>
                            <a:schemeClr val="bg1"/>
                          </a:solidFill>
                          <a:latin typeface="+mn-lt"/>
                          <a:cs typeface="Arial" panose="020B0604020202020204" pitchFamily="34" charset="0"/>
                        </a:rPr>
                        <a:t> „private“ von „</a:t>
                      </a:r>
                      <a:r>
                        <a:rPr lang="de-DE" sz="1600" b="0" dirty="0" err="1">
                          <a:solidFill>
                            <a:schemeClr val="bg1"/>
                          </a:solidFill>
                          <a:latin typeface="+mn-lt"/>
                          <a:cs typeface="Arial" panose="020B0604020202020204" pitchFamily="34" charset="0"/>
                        </a:rPr>
                        <a:t>public</a:t>
                      </a:r>
                      <a:r>
                        <a:rPr lang="de-DE" sz="1600" b="0" dirty="0">
                          <a:solidFill>
                            <a:schemeClr val="bg1"/>
                          </a:solidFill>
                          <a:latin typeface="+mn-lt"/>
                          <a:cs typeface="Arial" panose="020B0604020202020204" pitchFamily="34" charset="0"/>
                        </a:rPr>
                        <a:t> </a:t>
                      </a:r>
                      <a:r>
                        <a:rPr lang="de-DE" sz="1600" b="0" dirty="0" err="1">
                          <a:solidFill>
                            <a:schemeClr val="bg1"/>
                          </a:solidFill>
                          <a:latin typeface="+mn-lt"/>
                          <a:cs typeface="Arial" panose="020B0604020202020204" pitchFamily="34" charset="0"/>
                        </a:rPr>
                        <a:t>sphere</a:t>
                      </a:r>
                      <a:r>
                        <a:rPr lang="de-DE" sz="1600" b="0" dirty="0">
                          <a:solidFill>
                            <a:schemeClr val="bg1"/>
                          </a:solidFill>
                          <a:latin typeface="+mn-lt"/>
                          <a:cs typeface="Arial" panose="020B0604020202020204" pitchFamily="34" charset="0"/>
                        </a:rPr>
                        <a:t> </a:t>
                      </a:r>
                      <a:r>
                        <a:rPr lang="de-DE" sz="1600" b="0" dirty="0" err="1">
                          <a:solidFill>
                            <a:schemeClr val="bg1"/>
                          </a:solidFill>
                          <a:latin typeface="+mn-lt"/>
                          <a:cs typeface="Arial" panose="020B0604020202020204" pitchFamily="34" charset="0"/>
                        </a:rPr>
                        <a:t>actions</a:t>
                      </a:r>
                      <a:r>
                        <a:rPr lang="de-DE" sz="1600" b="0" dirty="0">
                          <a:solidFill>
                            <a:schemeClr val="bg1"/>
                          </a:solidFill>
                          <a:latin typeface="+mn-lt"/>
                          <a:cs typeface="Arial" panose="020B0604020202020204" pitchFamily="34" charset="0"/>
                        </a:rPr>
                        <a:t>“ unterscheiden</a:t>
                      </a:r>
                    </a:p>
                    <a:p>
                      <a:pPr marL="180000"/>
                      <a:endParaRPr lang="de-DE" sz="1600" b="0" dirty="0">
                        <a:solidFill>
                          <a:schemeClr val="bg1"/>
                        </a:solidFill>
                        <a:latin typeface="Lucida Handwriting" panose="03010101010101010101" pitchFamily="66" charset="0"/>
                      </a:endParaRPr>
                    </a:p>
                  </a:txBody>
                  <a:tcPr>
                    <a:solidFill>
                      <a:schemeClr val="accent6">
                        <a:lumMod val="50000"/>
                      </a:schemeClr>
                    </a:solidFill>
                  </a:tcPr>
                </a:tc>
                <a:tc>
                  <a:txBody>
                    <a:bodyPr/>
                    <a:lstStyle/>
                    <a:p>
                      <a:r>
                        <a:rPr lang="de-DE" sz="1600" b="0" kern="1200" dirty="0">
                          <a:solidFill>
                            <a:schemeClr val="bg1"/>
                          </a:solidFill>
                          <a:latin typeface="+mn-lt"/>
                          <a:ea typeface="+mn-ea"/>
                          <a:cs typeface="+mn-cs"/>
                        </a:rPr>
                        <a:t>L: „allein auf der beschreibenden Ebene bleiben. Was habt ihr gesehen? Und nicht weitergehen!“ </a:t>
                      </a:r>
                    </a:p>
                  </a:txBody>
                  <a:tcPr>
                    <a:solidFill>
                      <a:schemeClr val="accent6">
                        <a:lumMod val="50000"/>
                      </a:schemeClr>
                    </a:solidFill>
                  </a:tcPr>
                </a:tc>
                <a:tc>
                  <a:txBody>
                    <a:bodyPr/>
                    <a:lstStyle/>
                    <a:p>
                      <a:r>
                        <a:rPr lang="de-DE" sz="1600" b="0" kern="1200" dirty="0">
                          <a:solidFill>
                            <a:schemeClr val="bg1"/>
                          </a:solidFill>
                          <a:latin typeface="+mj-lt"/>
                          <a:ea typeface="+mn-ea"/>
                          <a:cs typeface="+mn-cs"/>
                        </a:rPr>
                        <a:t>S1: „Ich hab‘ gesehen, dass da ganz viel so schwarz war …“</a:t>
                      </a:r>
                    </a:p>
                    <a:p>
                      <a:endParaRPr lang="de-DE" sz="1600" dirty="0">
                        <a:latin typeface="+mj-lt"/>
                      </a:endParaRPr>
                    </a:p>
                    <a:p>
                      <a:r>
                        <a:rPr lang="de-DE" sz="1600" b="0" dirty="0">
                          <a:latin typeface="+mj-lt"/>
                        </a:rPr>
                        <a:t>Lernende bleiben auf der Oberfläche und benennen das sichtbare, benennen ausschließlich die Gestaltungsebene.</a:t>
                      </a:r>
                    </a:p>
                  </a:txBody>
                  <a:tcPr>
                    <a:solidFill>
                      <a:schemeClr val="accent6">
                        <a:lumMod val="50000"/>
                      </a:schemeClr>
                    </a:solidFill>
                  </a:tcPr>
                </a:tc>
                <a:tc>
                  <a:txBody>
                    <a:bodyPr/>
                    <a:lstStyle/>
                    <a:p>
                      <a:r>
                        <a:rPr lang="de-DE" sz="1600" b="0" dirty="0"/>
                        <a:t>L 1: „Ich will mit Euch heute über die Menschheitsaufgabe Klimaschutz sprechen. </a:t>
                      </a:r>
                    </a:p>
                    <a:p>
                      <a:r>
                        <a:rPr lang="de-DE" sz="1600" b="0" dirty="0"/>
                        <a:t>Welche Klimaschutzmaß-nahmen wurden gezeigt?“</a:t>
                      </a:r>
                    </a:p>
                    <a:p>
                      <a:r>
                        <a:rPr lang="de-DE" sz="1600" b="0" dirty="0"/>
                        <a:t>(…) </a:t>
                      </a:r>
                    </a:p>
                    <a:p>
                      <a:endParaRPr lang="de-DE" sz="1600" b="0" dirty="0"/>
                    </a:p>
                    <a:p>
                      <a:r>
                        <a:rPr lang="de-DE" sz="1600" b="0" dirty="0"/>
                        <a:t>L 2: „Welche davon waren </a:t>
                      </a:r>
                      <a:r>
                        <a:rPr lang="de-DE" sz="1600" b="0" dirty="0" err="1"/>
                        <a:t>psa</a:t>
                      </a:r>
                      <a:r>
                        <a:rPr lang="de-DE" sz="1600" b="0" dirty="0"/>
                        <a:t> und welche </a:t>
                      </a:r>
                      <a:r>
                        <a:rPr lang="de-DE" sz="1600" b="0" dirty="0" err="1"/>
                        <a:t>psa</a:t>
                      </a:r>
                      <a:r>
                        <a:rPr lang="de-DE" sz="1600" b="0" dirty="0"/>
                        <a:t>?“</a:t>
                      </a:r>
                    </a:p>
                  </a:txBody>
                  <a:tcPr>
                    <a:solidFill>
                      <a:schemeClr val="accent6">
                        <a:lumMod val="50000"/>
                      </a:schemeClr>
                    </a:solidFill>
                  </a:tcPr>
                </a:tc>
                <a:extLst>
                  <a:ext uri="{0D108BD9-81ED-4DB2-BD59-A6C34878D82A}">
                    <a16:rowId xmlns:a16="http://schemas.microsoft.com/office/drawing/2014/main" val="513124859"/>
                  </a:ext>
                </a:extLst>
              </a:tr>
            </a:tbl>
          </a:graphicData>
        </a:graphic>
      </p:graphicFrame>
      <p:sp>
        <p:nvSpPr>
          <p:cNvPr id="4" name="Textfeld 3">
            <a:extLst>
              <a:ext uri="{FF2B5EF4-FFF2-40B4-BE49-F238E27FC236}">
                <a16:creationId xmlns:a16="http://schemas.microsoft.com/office/drawing/2014/main" id="{342DB094-9486-4E32-A19F-A1A9CEAEF5FD}"/>
              </a:ext>
            </a:extLst>
          </p:cNvPr>
          <p:cNvSpPr txBox="1"/>
          <p:nvPr/>
        </p:nvSpPr>
        <p:spPr>
          <a:xfrm>
            <a:off x="-120780" y="3063240"/>
            <a:ext cx="349380" cy="4496435"/>
          </a:xfrm>
          <a:prstGeom prst="rect">
            <a:avLst/>
          </a:prstGeom>
          <a:solidFill>
            <a:schemeClr val="bg1"/>
          </a:solidFill>
        </p:spPr>
        <p:txBody>
          <a:bodyPr wrap="square" rtlCol="0">
            <a:spAutoFit/>
          </a:bodyPr>
          <a:lstStyle/>
          <a:p>
            <a:endParaRPr lang="de-DE" dirty="0"/>
          </a:p>
        </p:txBody>
      </p:sp>
    </p:spTree>
    <p:extLst>
      <p:ext uri="{BB962C8B-B14F-4D97-AF65-F5344CB8AC3E}">
        <p14:creationId xmlns:p14="http://schemas.microsoft.com/office/powerpoint/2010/main" val="1839167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p>
          <a:p>
            <a:pPr>
              <a:lnSpc>
                <a:spcPct val="100000"/>
              </a:lnSpc>
              <a:tabLst>
                <a:tab pos="0" algn="l"/>
              </a:tabLst>
            </a:pPr>
            <a:endParaRPr lang="de-DE" sz="1550" b="0" strike="noStrike" spc="-1" dirty="0">
              <a:latin typeface="Arial"/>
            </a:endParaRPr>
          </a:p>
        </p:txBody>
      </p:sp>
      <p:sp>
        <p:nvSpPr>
          <p:cNvPr id="8" name="CustomShape 2">
            <a:extLst>
              <a:ext uri="{FF2B5EF4-FFF2-40B4-BE49-F238E27FC236}">
                <a16:creationId xmlns:a16="http://schemas.microsoft.com/office/drawing/2014/main" id="{54933AEE-95A8-4B3D-8102-CBFA1E79C2D6}"/>
              </a:ext>
            </a:extLst>
          </p:cNvPr>
          <p:cNvSpPr/>
          <p:nvPr/>
        </p:nvSpPr>
        <p:spPr>
          <a:xfrm>
            <a:off x="436680" y="952500"/>
            <a:ext cx="953028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720">
              <a:lnSpc>
                <a:spcPct val="100000"/>
              </a:lnSpc>
              <a:buClr>
                <a:srgbClr val="0070C0"/>
              </a:buClr>
            </a:pPr>
            <a:r>
              <a:rPr lang="de-DE" sz="3600" b="1" spc="-1" dirty="0">
                <a:solidFill>
                  <a:srgbClr val="000000"/>
                </a:solidFill>
                <a:latin typeface="Arial"/>
                <a:ea typeface="Times New Roman"/>
              </a:rPr>
              <a:t>Ausblick: Forschungsvorhaben</a:t>
            </a:r>
          </a:p>
        </p:txBody>
      </p:sp>
      <p:pic>
        <p:nvPicPr>
          <p:cNvPr id="6" name="Grafik 5">
            <a:extLst>
              <a:ext uri="{FF2B5EF4-FFF2-40B4-BE49-F238E27FC236}">
                <a16:creationId xmlns:a16="http://schemas.microsoft.com/office/drawing/2014/main" id="{C20BEECB-ECD8-4BF9-96C0-80A3B9E2E6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80" y="1519677"/>
            <a:ext cx="2889450" cy="1511302"/>
          </a:xfrm>
          <a:prstGeom prst="rect">
            <a:avLst/>
          </a:prstGeom>
        </p:spPr>
      </p:pic>
      <p:sp>
        <p:nvSpPr>
          <p:cNvPr id="9" name="Textfeld 8">
            <a:extLst>
              <a:ext uri="{FF2B5EF4-FFF2-40B4-BE49-F238E27FC236}">
                <a16:creationId xmlns:a16="http://schemas.microsoft.com/office/drawing/2014/main" id="{891B3562-FC16-4EBD-B93B-80BE12FD57C4}"/>
              </a:ext>
            </a:extLst>
          </p:cNvPr>
          <p:cNvSpPr txBox="1"/>
          <p:nvPr/>
        </p:nvSpPr>
        <p:spPr>
          <a:xfrm>
            <a:off x="154971" y="3176493"/>
            <a:ext cx="9770681" cy="4555093"/>
          </a:xfrm>
          <a:prstGeom prst="rect">
            <a:avLst/>
          </a:prstGeom>
          <a:noFill/>
        </p:spPr>
        <p:txBody>
          <a:bodyPr wrap="square" rtlCol="0">
            <a:spAutoFit/>
          </a:bodyPr>
          <a:lstStyle/>
          <a:p>
            <a:pPr marL="285750" indent="-285750">
              <a:spcBef>
                <a:spcPts val="600"/>
              </a:spcBef>
              <a:buClr>
                <a:srgbClr val="0000FF"/>
              </a:buClr>
              <a:buFont typeface="Wingdings" panose="05000000000000000000" pitchFamily="2" charset="2"/>
              <a:buChar char="§"/>
            </a:pPr>
            <a:r>
              <a:rPr lang="de-DE" sz="2200" b="1" dirty="0"/>
              <a:t>Mai 2022</a:t>
            </a:r>
            <a:r>
              <a:rPr lang="de-DE" sz="2200" dirty="0"/>
              <a:t>: Einführung Kernpraktiken</a:t>
            </a:r>
          </a:p>
          <a:p>
            <a:pPr marL="285750" indent="-285750">
              <a:spcBef>
                <a:spcPts val="600"/>
              </a:spcBef>
              <a:buClr>
                <a:srgbClr val="0000FF"/>
              </a:buClr>
              <a:buFont typeface="Wingdings" panose="05000000000000000000" pitchFamily="2" charset="2"/>
              <a:buChar char="§"/>
            </a:pPr>
            <a:r>
              <a:rPr lang="de-DE" sz="2200" b="1" dirty="0"/>
              <a:t>Mai 2025</a:t>
            </a:r>
            <a:r>
              <a:rPr lang="de-DE" sz="2200" dirty="0"/>
              <a:t>: 1. Erprobung des Dokumentationsbogens (DB) für HEP im Rahmen des Dienstantritts (2.Tag)</a:t>
            </a:r>
          </a:p>
          <a:p>
            <a:pPr marL="285750" indent="-285750">
              <a:spcBef>
                <a:spcPts val="600"/>
              </a:spcBef>
              <a:buClr>
                <a:srgbClr val="0000FF"/>
              </a:buClr>
              <a:buFont typeface="Wingdings" panose="05000000000000000000" pitchFamily="2" charset="2"/>
              <a:buChar char="§"/>
            </a:pPr>
            <a:r>
              <a:rPr lang="de-DE" sz="2200" b="1" dirty="0"/>
              <a:t>Sep 2025</a:t>
            </a:r>
            <a:r>
              <a:rPr lang="de-DE" sz="2200" dirty="0"/>
              <a:t>: Vorstellung des DB für HEP in den Gremien mit Bitte um Unterstützung</a:t>
            </a:r>
          </a:p>
          <a:p>
            <a:pPr marL="285750" indent="-285750">
              <a:spcBef>
                <a:spcPts val="600"/>
              </a:spcBef>
              <a:buClr>
                <a:srgbClr val="0000FF"/>
              </a:buClr>
              <a:buFont typeface="Wingdings" panose="05000000000000000000" pitchFamily="2" charset="2"/>
              <a:buChar char="§"/>
            </a:pPr>
            <a:r>
              <a:rPr lang="de-DE" sz="2200" b="1" dirty="0"/>
              <a:t>Nov 2025</a:t>
            </a:r>
            <a:r>
              <a:rPr lang="de-DE" sz="2200" dirty="0"/>
              <a:t>: 2. Erprobung im Rahmen des Dienstantritts zuzüglich Hinweis auf gemeinsame Auswertung von ausgewählten DB für HEP in der Online-Sitzung der </a:t>
            </a:r>
            <a:r>
              <a:rPr lang="de-DE" sz="2200" dirty="0" err="1"/>
              <a:t>Stud.Seminarleitung</a:t>
            </a:r>
            <a:r>
              <a:rPr lang="de-DE" sz="2200" dirty="0"/>
              <a:t> mit der EP</a:t>
            </a:r>
          </a:p>
          <a:p>
            <a:pPr marL="285750" indent="-285750">
              <a:spcBef>
                <a:spcPts val="600"/>
              </a:spcBef>
              <a:buClr>
                <a:srgbClr val="0000FF"/>
              </a:buClr>
              <a:buFont typeface="Wingdings" panose="05000000000000000000" pitchFamily="2" charset="2"/>
              <a:buChar char="§"/>
            </a:pPr>
            <a:r>
              <a:rPr lang="de-DE" sz="2200" b="1" dirty="0"/>
              <a:t>Jan 2026</a:t>
            </a:r>
            <a:r>
              <a:rPr lang="de-DE" sz="2200" dirty="0"/>
              <a:t>: Einreichung je eines DB für HEP</a:t>
            </a:r>
          </a:p>
          <a:p>
            <a:pPr marL="285750" indent="-285750">
              <a:spcBef>
                <a:spcPts val="600"/>
              </a:spcBef>
              <a:buClr>
                <a:srgbClr val="0000FF"/>
              </a:buClr>
              <a:buFont typeface="Wingdings" panose="05000000000000000000" pitchFamily="2" charset="2"/>
              <a:buChar char="§"/>
            </a:pPr>
            <a:r>
              <a:rPr lang="de-DE" sz="2200" b="1" dirty="0"/>
              <a:t>Jan 2026</a:t>
            </a:r>
            <a:r>
              <a:rPr lang="de-DE" sz="2200" dirty="0"/>
              <a:t>: Online-Sitzung mit der EP </a:t>
            </a:r>
            <a:r>
              <a:rPr lang="de-DE" sz="2200"/>
              <a:t>und exemplarisch</a:t>
            </a:r>
            <a:r>
              <a:rPr lang="de-DE" sz="2200" dirty="0"/>
              <a:t>e</a:t>
            </a:r>
            <a:r>
              <a:rPr lang="de-DE" sz="2200"/>
              <a:t> </a:t>
            </a:r>
            <a:r>
              <a:rPr lang="de-DE" sz="2200" dirty="0"/>
              <a:t>Auswertung</a:t>
            </a:r>
          </a:p>
          <a:p>
            <a:pPr marL="285750" indent="-285750">
              <a:spcBef>
                <a:spcPts val="600"/>
              </a:spcBef>
              <a:buClr>
                <a:srgbClr val="0000FF"/>
              </a:buClr>
              <a:buFont typeface="Wingdings" panose="05000000000000000000" pitchFamily="2" charset="2"/>
              <a:buChar char="§"/>
            </a:pPr>
            <a:r>
              <a:rPr lang="de-DE" sz="2200" b="1" dirty="0"/>
              <a:t>März 2026</a:t>
            </a:r>
            <a:r>
              <a:rPr lang="de-DE" sz="2200" dirty="0"/>
              <a:t>: Bericht in den Gremien</a:t>
            </a:r>
          </a:p>
          <a:p>
            <a:pPr marL="285750" indent="-285750">
              <a:buFont typeface="Arial" panose="020B0604020202020204" pitchFamily="34" charset="0"/>
              <a:buChar char="•"/>
            </a:pPr>
            <a:endParaRPr lang="de-DE" dirty="0"/>
          </a:p>
        </p:txBody>
      </p:sp>
    </p:spTree>
    <p:extLst>
      <p:ext uri="{BB962C8B-B14F-4D97-AF65-F5344CB8AC3E}">
        <p14:creationId xmlns:p14="http://schemas.microsoft.com/office/powerpoint/2010/main" val="1714088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839736"/>
            <a:ext cx="9553141" cy="6523409"/>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3600" spc="-1" dirty="0">
                <a:solidFill>
                  <a:srgbClr val="000000"/>
                </a:solidFill>
                <a:latin typeface="Arial"/>
              </a:rPr>
              <a:t>Literatur</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err="1"/>
              <a:t>Fraefel</a:t>
            </a:r>
            <a:r>
              <a:rPr lang="de-DE" sz="1300" b="1" dirty="0"/>
              <a:t> (2020)</a:t>
            </a:r>
            <a:r>
              <a:rPr lang="de-DE" sz="1300" dirty="0"/>
              <a:t>, Praktiken professioneller Lehrpersonen, Basel.</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Institut für Bildungsanalysen Baden-Württemberg (2024): </a:t>
            </a:r>
            <a:r>
              <a:rPr lang="de-DE" sz="1300" dirty="0"/>
              <a:t>Unterrichtsfeedbackbogen Tiefenstrukturen, URL: </a:t>
            </a:r>
            <a:r>
              <a:rPr lang="de-DE" sz="1300" dirty="0">
                <a:hlinkClick r:id="rId2"/>
              </a:rPr>
              <a:t>Unterrichtsfeedbackbogen_V9_Juli2024_IH.pdf</a:t>
            </a:r>
            <a:endParaRPr lang="de-DE" sz="1300" dirty="0"/>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Kempfert / Ludwig (2008): </a:t>
            </a:r>
            <a:r>
              <a:rPr lang="de-DE" sz="1300" dirty="0"/>
              <a:t>Kollegiale Unterrichtsbesuche. Besser und leichter unterrichten durch Kollegen-Feedback. Weinheim und Basel: Beltz. </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strike="noStrike" spc="-1" dirty="0">
                <a:solidFill>
                  <a:srgbClr val="000000"/>
                </a:solidFill>
                <a:latin typeface="Arial"/>
              </a:rPr>
              <a:t>Mühlhausen (1991): </a:t>
            </a:r>
            <a:r>
              <a:rPr lang="de-DE" sz="1300" dirty="0"/>
              <a:t>Gegenseitige Hospitation im Unterricht. Ein (</a:t>
            </a:r>
            <a:r>
              <a:rPr lang="de-DE" sz="1300" dirty="0" err="1"/>
              <a:t>un</a:t>
            </a:r>
            <a:r>
              <a:rPr lang="de-DE" sz="1300" dirty="0"/>
              <a:t>-) heimlicher Fortbildungswunsch von Lehrerinnen und Lehrern, Die Deutsche Schule 83 (1991) 2, S. 199-215.</a:t>
            </a:r>
            <a:endParaRPr lang="de-DE" sz="1300" strike="noStrike" spc="-1" dirty="0">
              <a:solidFill>
                <a:srgbClr val="000000"/>
              </a:solidFill>
              <a:latin typeface="Arial"/>
            </a:endParaRP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err="1"/>
              <a:t>Nilshon</a:t>
            </a:r>
            <a:r>
              <a:rPr lang="de-DE" sz="1300" b="1" dirty="0"/>
              <a:t> (1983)</a:t>
            </a:r>
            <a:r>
              <a:rPr lang="de-DE" sz="1300" b="1" spc="-1" dirty="0">
                <a:solidFill>
                  <a:srgbClr val="000000"/>
                </a:solidFill>
                <a:latin typeface="Arial"/>
              </a:rPr>
              <a:t>:</a:t>
            </a:r>
            <a:r>
              <a:rPr lang="de-DE" sz="1300" spc="-1" dirty="0">
                <a:solidFill>
                  <a:srgbClr val="000000"/>
                </a:solidFill>
                <a:latin typeface="Arial"/>
              </a:rPr>
              <a:t> </a:t>
            </a:r>
            <a:r>
              <a:rPr lang="de-DE" sz="1300" dirty="0"/>
              <a:t>Lehrerfortbildung zwischen Produkt- und </a:t>
            </a:r>
            <a:r>
              <a:rPr lang="de-DE" sz="1300" dirty="0" err="1"/>
              <a:t>Adressatenorentierung</a:t>
            </a:r>
            <a:r>
              <a:rPr lang="de-DE" sz="1300" dirty="0"/>
              <a:t>. In: Garlichs, A.; Knab, D. &amp; Weinert, F. E. (Hrsg.): CIELII-Fallstudie zu einem Förderungsprogramm der Stiftung Volkswagenwerke zur Elementarerziehung. Göttingen 1983; 362-381.</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Reichelt / Wenige (2021): </a:t>
            </a:r>
            <a:r>
              <a:rPr lang="de-DE" sz="1300" dirty="0"/>
              <a:t>Unterrichtsbesuche, Hospitationen und Lehrproben, Ein Leitfaden für Studium, Referendariat und Lehrerpraxis 2., erweiterte Auflage, Haan-Gruiten.</a:t>
            </a:r>
            <a:endParaRPr lang="de-DE" sz="1300" strike="noStrike" spc="-1" dirty="0">
              <a:solidFill>
                <a:srgbClr val="000000"/>
              </a:solidFill>
              <a:latin typeface="Arial"/>
            </a:endParaRP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Salzmann (2015):</a:t>
            </a:r>
            <a:r>
              <a:rPr lang="de-DE" sz="1300" dirty="0"/>
              <a:t> Lernen durch kollegiales Feedback. Die Sicht von Lehrpersonen und Schulleitungen in der Berufsbildung. Münster: Waxmann. </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Sauer / Knebel (2016): </a:t>
            </a:r>
            <a:r>
              <a:rPr lang="de-DE" sz="1300" dirty="0"/>
              <a:t>Kollegiale Unterrichtshospitation und kollegiale Beratung als Bausteine der Personalentwicklung im Kontext der erweiterten Schulleitung : Grundlagen – Praxisbezüge – Perspektiven, in: Markus </a:t>
            </a:r>
            <a:r>
              <a:rPr lang="de-DE" sz="1300" dirty="0" err="1"/>
              <a:t>Heibler</a:t>
            </a:r>
            <a:r>
              <a:rPr lang="de-DE" sz="1300" dirty="0"/>
              <a:t>, Katrin Bartel, Kristina Hackmann, u. a. (Hrsg.), Leadership in der Lehrerbildung, Bamberg: University </a:t>
            </a:r>
            <a:r>
              <a:rPr lang="de-DE" sz="1300" dirty="0" err="1"/>
              <a:t>of</a:t>
            </a:r>
            <a:r>
              <a:rPr lang="de-DE" sz="1300" dirty="0"/>
              <a:t> Bamberg Press, S. 221–232.</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Studienseminar für Gymnasien Bad Vilbel (2022),</a:t>
            </a:r>
            <a:r>
              <a:rPr lang="de-DE" sz="1300" dirty="0"/>
              <a:t> </a:t>
            </a:r>
            <a:r>
              <a:rPr lang="de-DE" sz="1300" dirty="0">
                <a:hlinkClick r:id="rId3"/>
              </a:rPr>
              <a:t>Übersicht über Kernpraktiken</a:t>
            </a:r>
            <a:r>
              <a:rPr lang="de-DE" sz="1300" dirty="0"/>
              <a:t>, Bad Vilbel.</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dirty="0"/>
              <a:t>Universität Erfurt (2017):</a:t>
            </a:r>
            <a:r>
              <a:rPr lang="de-DE" sz="1300" dirty="0"/>
              <a:t> Kriteriengeleitete Unterrichtsbeobachtung. Eine gemeinsame Handreichung für die erste und zweite Phase der Lehrerinnen- und Lehrerbildung in Thüringen, URL: </a:t>
            </a:r>
            <a:r>
              <a:rPr lang="de-DE" sz="1300" dirty="0">
                <a:hlinkClick r:id="rId4"/>
              </a:rPr>
              <a:t>https://www.uni-erfurt.de/fileadmin/einrichtung/erfurt-school-of-education/Praktika_ESE/2017-05-09_Unterrichtsbeobachtung.pdf</a:t>
            </a:r>
            <a:endParaRPr lang="de-DE" sz="1300" dirty="0"/>
          </a:p>
          <a:p>
            <a:pPr marL="571500" indent="-571500">
              <a:lnSpc>
                <a:spcPct val="100000"/>
              </a:lnSpc>
              <a:spcBef>
                <a:spcPts val="201"/>
              </a:spcBef>
              <a:spcAft>
                <a:spcPts val="600"/>
              </a:spcAft>
              <a:buClr>
                <a:srgbClr val="0070C0"/>
              </a:buClr>
              <a:buFont typeface="Wingdings" panose="05000000000000000000" pitchFamily="2" charset="2"/>
              <a:buChar char="§"/>
            </a:pPr>
            <a:r>
              <a:rPr lang="de-DE" sz="1300" b="1" i="0" dirty="0">
                <a:effectLst/>
                <a:latin typeface="Open Sans"/>
              </a:rPr>
              <a:t>Wagener u.a. (2019):</a:t>
            </a:r>
            <a:r>
              <a:rPr lang="de-DE" sz="1300" b="0" i="0" dirty="0">
                <a:effectLst/>
                <a:latin typeface="Open Sans"/>
              </a:rPr>
              <a:t> „Krass lehramtsbezogen“ – Lehramtsstudierende wünschen sich mehr Kohärenz in ihrem Studium. </a:t>
            </a:r>
            <a:r>
              <a:rPr lang="de-DE" sz="1300" b="0" i="1" dirty="0">
                <a:effectLst/>
                <a:latin typeface="Open Sans"/>
              </a:rPr>
              <a:t>HLZ – Herausforderung Lehrer*</a:t>
            </a:r>
            <a:r>
              <a:rPr lang="de-DE" sz="1300" b="0" i="1" dirty="0" err="1">
                <a:effectLst/>
                <a:latin typeface="Open Sans"/>
              </a:rPr>
              <a:t>innenbildung</a:t>
            </a:r>
            <a:r>
              <a:rPr lang="de-DE" sz="1300" b="0" i="0" dirty="0">
                <a:effectLst/>
                <a:latin typeface="Open Sans"/>
              </a:rPr>
              <a:t>, </a:t>
            </a:r>
            <a:r>
              <a:rPr lang="de-DE" sz="1300" b="0" i="1" dirty="0">
                <a:effectLst/>
                <a:latin typeface="Open Sans"/>
              </a:rPr>
              <a:t>2</a:t>
            </a:r>
            <a:r>
              <a:rPr lang="de-DE" sz="1300" b="0" i="0" dirty="0">
                <a:effectLst/>
                <a:latin typeface="Open Sans"/>
              </a:rPr>
              <a:t>(1), 210–226. </a:t>
            </a:r>
            <a:r>
              <a:rPr lang="de-DE" sz="1300" b="0" i="0" dirty="0">
                <a:effectLst/>
                <a:latin typeface="Open Sans"/>
                <a:hlinkClick r:id="rId5"/>
              </a:rPr>
              <a:t>https://doi.org/10.4119/hlz-2488</a:t>
            </a:r>
            <a:r>
              <a:rPr lang="de-DE" sz="1300" b="0" i="0" dirty="0">
                <a:effectLst/>
                <a:latin typeface="Open Sans"/>
              </a:rPr>
              <a:t> </a:t>
            </a:r>
            <a:r>
              <a:rPr lang="de-DE" sz="1300" dirty="0"/>
              <a:t> </a:t>
            </a:r>
          </a:p>
        </p:txBody>
      </p:sp>
    </p:spTree>
    <p:extLst>
      <p:ext uri="{BB962C8B-B14F-4D97-AF65-F5344CB8AC3E}">
        <p14:creationId xmlns:p14="http://schemas.microsoft.com/office/powerpoint/2010/main" val="1713966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a:srcRect l="1" r="79570"/>
          <a:stretch/>
        </p:blipFill>
        <p:spPr>
          <a:xfrm>
            <a:off x="619312" y="1417820"/>
            <a:ext cx="2184935" cy="5486525"/>
          </a:xfrm>
          <a:prstGeom prst="rect">
            <a:avLst/>
          </a:prstGeom>
        </p:spPr>
      </p:pic>
      <p:sp>
        <p:nvSpPr>
          <p:cNvPr id="5"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spc="-1" dirty="0">
              <a:latin typeface="Arial"/>
            </a:endParaRPr>
          </a:p>
          <a:p>
            <a:pPr>
              <a:lnSpc>
                <a:spcPct val="100000"/>
              </a:lnSpc>
              <a:tabLst>
                <a:tab pos="0" algn="l"/>
              </a:tabLst>
            </a:pPr>
            <a:endParaRPr lang="de-DE" sz="1550" b="0" strike="noStrike" spc="-1" dirty="0">
              <a:latin typeface="Arial"/>
            </a:endParaRPr>
          </a:p>
        </p:txBody>
      </p:sp>
      <p:sp>
        <p:nvSpPr>
          <p:cNvPr id="3" name="Nach oben gebogener Pfeil 2"/>
          <p:cNvSpPr/>
          <p:nvPr/>
        </p:nvSpPr>
        <p:spPr>
          <a:xfrm rot="16200000" flipH="1">
            <a:off x="418157" y="3603743"/>
            <a:ext cx="3973284" cy="647698"/>
          </a:xfrm>
          <a:prstGeom prst="bentUp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p:cNvSpPr txBox="1"/>
          <p:nvPr/>
        </p:nvSpPr>
        <p:spPr>
          <a:xfrm>
            <a:off x="3093252" y="1756284"/>
            <a:ext cx="7183320" cy="369332"/>
          </a:xfrm>
          <a:prstGeom prst="rect">
            <a:avLst/>
          </a:prstGeom>
          <a:noFill/>
        </p:spPr>
        <p:txBody>
          <a:bodyPr wrap="square" rtlCol="0">
            <a:spAutoFit/>
          </a:bodyPr>
          <a:lstStyle/>
          <a:p>
            <a:r>
              <a:rPr lang="de-DE" dirty="0">
                <a:hlinkClick r:id="rId3"/>
              </a:rPr>
              <a:t>https://sts-gym-badvilbel.bildung.hessen.de/kernpraktiken.html</a:t>
            </a:r>
            <a:endParaRPr lang="de-DE" dirty="0"/>
          </a:p>
        </p:txBody>
      </p:sp>
      <p:sp>
        <p:nvSpPr>
          <p:cNvPr id="2" name="Textfeld 1"/>
          <p:cNvSpPr txBox="1"/>
          <p:nvPr/>
        </p:nvSpPr>
        <p:spPr>
          <a:xfrm>
            <a:off x="452390" y="885524"/>
            <a:ext cx="7594329" cy="707886"/>
          </a:xfrm>
          <a:prstGeom prst="rect">
            <a:avLst/>
          </a:prstGeom>
          <a:noFill/>
        </p:spPr>
        <p:txBody>
          <a:bodyPr wrap="square" rtlCol="0">
            <a:spAutoFit/>
          </a:bodyPr>
          <a:lstStyle/>
          <a:p>
            <a:r>
              <a:rPr lang="de-DE" sz="2200" b="1" dirty="0"/>
              <a:t>Wo findet man die Übersicht über „Kernpraktiken … “?</a:t>
            </a:r>
          </a:p>
          <a:p>
            <a:endParaRPr lang="de-DE" dirty="0"/>
          </a:p>
        </p:txBody>
      </p:sp>
      <p:pic>
        <p:nvPicPr>
          <p:cNvPr id="8" name="Grafik 7"/>
          <p:cNvPicPr>
            <a:picLocks noChangeAspect="1"/>
          </p:cNvPicPr>
          <p:nvPr/>
        </p:nvPicPr>
        <p:blipFill>
          <a:blip r:embed="rId4"/>
          <a:stretch>
            <a:fillRect/>
          </a:stretch>
        </p:blipFill>
        <p:spPr>
          <a:xfrm>
            <a:off x="3093252" y="2382535"/>
            <a:ext cx="6849431" cy="2686425"/>
          </a:xfrm>
          <a:prstGeom prst="rect">
            <a:avLst/>
          </a:prstGeom>
        </p:spPr>
      </p:pic>
    </p:spTree>
    <p:extLst>
      <p:ext uri="{BB962C8B-B14F-4D97-AF65-F5344CB8AC3E}">
        <p14:creationId xmlns:p14="http://schemas.microsoft.com/office/powerpoint/2010/main" val="63578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5" cy="801612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24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600"/>
              </a:spcAft>
              <a:buClr>
                <a:srgbClr val="0070C0"/>
              </a:buClr>
              <a:buFont typeface="Wingdings" panose="05000000000000000000" pitchFamily="2" charset="2"/>
              <a:buChar char="§"/>
            </a:pPr>
            <a:r>
              <a:rPr lang="de-DE" sz="3100" spc="-1" dirty="0">
                <a:solidFill>
                  <a:srgbClr val="000000"/>
                </a:solidFill>
                <a:latin typeface="Arial"/>
              </a:rPr>
              <a:t>Hamburg / Thüringen:</a:t>
            </a:r>
            <a:r>
              <a:rPr lang="de-DE" sz="3100" strike="noStrike" spc="-1" dirty="0">
                <a:solidFill>
                  <a:srgbClr val="000000"/>
                </a:solidFill>
                <a:latin typeface="Arial"/>
              </a:rPr>
              <a:t> Unterrichtshospitation = Unterrichtsbesuch (</a:t>
            </a:r>
            <a:r>
              <a:rPr lang="de-DE" sz="3100" spc="-1" dirty="0">
                <a:solidFill>
                  <a:srgbClr val="000000"/>
                </a:solidFill>
                <a:latin typeface="Arial"/>
              </a:rPr>
              <a:t>R</a:t>
            </a:r>
            <a:r>
              <a:rPr lang="de-DE" sz="3100" strike="noStrike" spc="-1" dirty="0">
                <a:solidFill>
                  <a:srgbClr val="000000"/>
                </a:solidFill>
                <a:latin typeface="Arial"/>
              </a:rPr>
              <a:t>eichelt / Wenge 2021, Uni Erfurt 2017)</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3100" strike="noStrike" spc="-1" dirty="0">
                <a:solidFill>
                  <a:srgbClr val="000000"/>
                </a:solidFill>
                <a:latin typeface="Arial"/>
              </a:rPr>
              <a:t>Kollegiale Hospitation = </a:t>
            </a:r>
            <a:r>
              <a:rPr lang="de-DE" sz="3100" dirty="0"/>
              <a:t>Vorbereitungs-, Unterrichtsbeobachtung-, Feedback- und Reflexionsphase (Kempfert &amp; Ludwig, 2008; Salzmann, 2015)</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3100" strike="noStrike" spc="-1" dirty="0">
                <a:solidFill>
                  <a:srgbClr val="000000"/>
                </a:solidFill>
                <a:latin typeface="Arial"/>
              </a:rPr>
              <a:t>Potenzial der „Feedbackphasen“ kann in HEP strukturell nicht ausgeschöpft werden </a:t>
            </a: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3784930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6" cy="947806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600"/>
              </a:spcAft>
              <a:buClr>
                <a:srgbClr val="0070C0"/>
              </a:buClr>
              <a:buFont typeface="Wingdings" panose="05000000000000000000" pitchFamily="2" charset="2"/>
              <a:buChar char="§"/>
            </a:pPr>
            <a:r>
              <a:rPr lang="de-DE" sz="3200" strike="noStrike" spc="-1" dirty="0">
                <a:solidFill>
                  <a:srgbClr val="000000"/>
                </a:solidFill>
                <a:latin typeface="Arial"/>
              </a:rPr>
              <a:t>In den ersten „Vorbereitungsphasen“ oft weder Beziehungsklärung noch </a:t>
            </a:r>
            <a:r>
              <a:rPr lang="de-DE" sz="3200" spc="-1" dirty="0">
                <a:solidFill>
                  <a:srgbClr val="000000"/>
                </a:solidFill>
                <a:latin typeface="Arial"/>
              </a:rPr>
              <a:t>gemeinsam abgestimmte </a:t>
            </a:r>
            <a:r>
              <a:rPr lang="de-DE" sz="3200" strike="noStrike" spc="-1" dirty="0">
                <a:solidFill>
                  <a:srgbClr val="000000"/>
                </a:solidFill>
                <a:latin typeface="Arial"/>
              </a:rPr>
              <a:t>„Be</a:t>
            </a:r>
            <a:r>
              <a:rPr lang="de-DE" sz="3200" spc="-1" dirty="0">
                <a:solidFill>
                  <a:srgbClr val="000000"/>
                </a:solidFill>
                <a:latin typeface="Arial"/>
              </a:rPr>
              <a:t>obachtungsaufträge“, </a:t>
            </a:r>
            <a:r>
              <a:rPr lang="de-DE" sz="3200" dirty="0"/>
              <a:t>z.B. </a:t>
            </a:r>
            <a:r>
              <a:rPr lang="de-DE" sz="2400" dirty="0"/>
              <a:t>„Beobachte bitte, ob und in welchen Situationen Schüler X den Unterricht stört und wie ich als Lehrer auf sein störendes Verhalten reagiere“ (Kempfert &amp; Ludwig, 2008, S. 9). </a:t>
            </a:r>
            <a:r>
              <a:rPr lang="de-DE" sz="2400" spc="-1" dirty="0">
                <a:solidFill>
                  <a:srgbClr val="000000"/>
                </a:solidFill>
                <a:latin typeface="Arial"/>
              </a:rPr>
              <a:t> </a:t>
            </a:r>
          </a:p>
          <a:p>
            <a:pPr marL="571500" indent="-571500">
              <a:lnSpc>
                <a:spcPct val="100000"/>
              </a:lnSpc>
              <a:spcBef>
                <a:spcPts val="201"/>
              </a:spcBef>
              <a:spcAft>
                <a:spcPts val="600"/>
              </a:spcAft>
              <a:buClr>
                <a:srgbClr val="0070C0"/>
              </a:buClr>
              <a:buFont typeface="Wingdings" panose="05000000000000000000" pitchFamily="2" charset="2"/>
              <a:buChar char="§"/>
            </a:pPr>
            <a:r>
              <a:rPr lang="de-DE" sz="3200" spc="-1" dirty="0">
                <a:solidFill>
                  <a:srgbClr val="000000"/>
                </a:solidFill>
                <a:latin typeface="Arial"/>
              </a:rPr>
              <a:t>HEP deshalb in Teilen „unheimliche“ Hospitationen</a:t>
            </a:r>
            <a:r>
              <a:rPr lang="de-DE" sz="4000" spc="-1" dirty="0">
                <a:solidFill>
                  <a:srgbClr val="000000"/>
                </a:solidFill>
                <a:latin typeface="Arial"/>
              </a:rPr>
              <a:t> (</a:t>
            </a:r>
            <a:r>
              <a:rPr lang="de-DE" sz="3200" spc="-1" dirty="0">
                <a:solidFill>
                  <a:srgbClr val="000000"/>
                </a:solidFill>
                <a:latin typeface="Arial"/>
              </a:rPr>
              <a:t>Mühlhausen 1991: </a:t>
            </a:r>
            <a:br>
              <a:rPr lang="de-DE" sz="3200" spc="-1" dirty="0">
                <a:solidFill>
                  <a:srgbClr val="000000"/>
                </a:solidFill>
                <a:latin typeface="Arial"/>
              </a:rPr>
            </a:br>
            <a:r>
              <a:rPr lang="de-DE" sz="2400" spc="-1" dirty="0">
                <a:solidFill>
                  <a:srgbClr val="000000"/>
                </a:solidFill>
                <a:latin typeface="Arial"/>
              </a:rPr>
              <a:t>„</a:t>
            </a:r>
            <a:r>
              <a:rPr lang="de-DE" sz="2400" dirty="0"/>
              <a:t>ambivalenter Wunsch nach gegenseitiger Hospitation – Interviewstudie“, n = 40</a:t>
            </a:r>
            <a:r>
              <a:rPr lang="de-DE" sz="3200" spc="-1" dirty="0">
                <a:solidFill>
                  <a:srgbClr val="000000"/>
                </a:solidFill>
                <a:latin typeface="Arial"/>
              </a:rPr>
              <a:t>)</a:t>
            </a:r>
          </a:p>
          <a:p>
            <a:pPr>
              <a:lnSpc>
                <a:spcPct val="100000"/>
              </a:lnSpc>
              <a:spcBef>
                <a:spcPts val="201"/>
              </a:spcBef>
              <a:spcAft>
                <a:spcPts val="1800"/>
              </a:spcAft>
              <a:buClr>
                <a:srgbClr val="0070C0"/>
              </a:buClr>
            </a:pPr>
            <a:endParaRPr lang="de-DE" sz="4000" strike="noStrike" spc="-1" dirty="0">
              <a:solidFill>
                <a:srgbClr val="000000"/>
              </a:solidFill>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2615556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6" cy="843162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pc="-1" dirty="0">
                <a:solidFill>
                  <a:srgbClr val="000000"/>
                </a:solidFill>
                <a:latin typeface="Arial"/>
              </a:rPr>
              <a:t>Zitate aus Mühlhausen 1991:</a:t>
            </a:r>
          </a:p>
          <a:p>
            <a:pPr marL="1028700" lvl="1" indent="-571500">
              <a:spcBef>
                <a:spcPts val="201"/>
              </a:spcBef>
              <a:buClr>
                <a:srgbClr val="0070C0"/>
              </a:buClr>
              <a:buFont typeface="Wingdings" panose="05000000000000000000" pitchFamily="2" charset="2"/>
              <a:buChar char="§"/>
            </a:pPr>
            <a:r>
              <a:rPr lang="de-DE" sz="2300" dirty="0"/>
              <a:t>„Wir Lehrer vertragen ja Kritik ganz schlecht.“</a:t>
            </a:r>
            <a:r>
              <a:rPr lang="de-DE" sz="2300" spc="-1" dirty="0">
                <a:solidFill>
                  <a:srgbClr val="000000"/>
                </a:solidFill>
                <a:latin typeface="Arial"/>
              </a:rPr>
              <a:t> </a:t>
            </a:r>
          </a:p>
          <a:p>
            <a:pPr marL="1028700" lvl="1" indent="-571500">
              <a:spcBef>
                <a:spcPts val="201"/>
              </a:spcBef>
              <a:buClr>
                <a:srgbClr val="0070C0"/>
              </a:buClr>
              <a:buFont typeface="Wingdings" panose="05000000000000000000" pitchFamily="2" charset="2"/>
              <a:buChar char="§"/>
            </a:pPr>
            <a:r>
              <a:rPr lang="de-DE" sz="2300" spc="-1" dirty="0">
                <a:solidFill>
                  <a:srgbClr val="000000"/>
                </a:solidFill>
                <a:latin typeface="Arial"/>
              </a:rPr>
              <a:t>„Kollegial H.“ passieren nicht, </a:t>
            </a:r>
            <a:r>
              <a:rPr lang="de-DE" sz="2400" dirty="0"/>
              <a:t>„weil viele Kollegen … unglaubliche Angst haben, sich vor anderen Kollegen zu präsentieren und immer dahintersteht, man wird in gewisser Weise kontrolliert“</a:t>
            </a:r>
          </a:p>
          <a:p>
            <a:pPr marL="1028700" lvl="1" indent="-571500">
              <a:spcBef>
                <a:spcPts val="201"/>
              </a:spcBef>
              <a:buClr>
                <a:srgbClr val="0070C0"/>
              </a:buClr>
              <a:buFont typeface="Wingdings" panose="05000000000000000000" pitchFamily="2" charset="2"/>
              <a:buChar char="§"/>
            </a:pPr>
            <a:r>
              <a:rPr lang="de-DE" sz="2400" dirty="0"/>
              <a:t>„ist .. leicht ein Punkt, wo irgendwelche innerschulischen </a:t>
            </a:r>
            <a:r>
              <a:rPr lang="de-DE" sz="2400" dirty="0" err="1"/>
              <a:t>Aggressivitäten</a:t>
            </a:r>
            <a:r>
              <a:rPr lang="de-DE" sz="2400" dirty="0"/>
              <a:t> .. erzeugt werden. Sehr schwierig, da müssen sich Psychologen mit beschäftigen.“</a:t>
            </a:r>
          </a:p>
          <a:p>
            <a:pPr marL="1028700" lvl="1" indent="-571500">
              <a:spcBef>
                <a:spcPts val="201"/>
              </a:spcBef>
              <a:buClr>
                <a:srgbClr val="0070C0"/>
              </a:buClr>
              <a:buFont typeface="Wingdings" panose="05000000000000000000" pitchFamily="2" charset="2"/>
              <a:buChar char="§"/>
            </a:pPr>
            <a:r>
              <a:rPr lang="de-DE" sz="2400" dirty="0"/>
              <a:t>„da kommt kein anderer ’rein. Höchstens ein Lehramtsanwärter, und der hat sowieso nicht viel zu sagen.“</a:t>
            </a:r>
            <a:endParaRPr lang="de-DE" sz="2300" spc="-1" dirty="0">
              <a:solidFill>
                <a:srgbClr val="000000"/>
              </a:solidFill>
              <a:latin typeface="Arial"/>
            </a:endParaRPr>
          </a:p>
          <a:p>
            <a:pPr marL="1028700" lvl="1" indent="-571500">
              <a:spcBef>
                <a:spcPts val="201"/>
              </a:spcBef>
              <a:buClr>
                <a:srgbClr val="0070C0"/>
              </a:buClr>
              <a:buFont typeface="Wingdings" panose="05000000000000000000" pitchFamily="2" charset="2"/>
              <a:buChar char="§"/>
            </a:pPr>
            <a:endParaRPr lang="de-DE" sz="2300" strike="noStrike" spc="-1" dirty="0">
              <a:solidFill>
                <a:srgbClr val="000000"/>
              </a:solidFill>
              <a:latin typeface="Arial"/>
            </a:endParaRPr>
          </a:p>
          <a:p>
            <a:pPr>
              <a:lnSpc>
                <a:spcPct val="100000"/>
              </a:lnSpc>
              <a:spcBef>
                <a:spcPts val="201"/>
              </a:spcBef>
              <a:spcAft>
                <a:spcPts val="201"/>
              </a:spcAft>
            </a:pPr>
            <a:endParaRPr lang="de-DE" sz="23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903164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461701" cy="865732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16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spcBef>
                <a:spcPts val="201"/>
              </a:spcBef>
              <a:buClr>
                <a:srgbClr val="0070C0"/>
              </a:buClr>
              <a:buFont typeface="Wingdings" panose="05000000000000000000" pitchFamily="2" charset="2"/>
              <a:buChar char="§"/>
            </a:pPr>
            <a:r>
              <a:rPr lang="de-DE" sz="3200" spc="-1" dirty="0">
                <a:solidFill>
                  <a:srgbClr val="000000"/>
                </a:solidFill>
                <a:latin typeface="Arial"/>
              </a:rPr>
              <a:t>Ursachen aus Sicht von Mühlhausen (1991):</a:t>
            </a:r>
            <a:endParaRPr lang="de-DE" sz="2800" dirty="0"/>
          </a:p>
          <a:p>
            <a:pPr marL="1028700" lvl="1" indent="-571500">
              <a:spcBef>
                <a:spcPts val="201"/>
              </a:spcBef>
              <a:buClr>
                <a:srgbClr val="0070C0"/>
              </a:buClr>
              <a:buFont typeface="Wingdings" panose="05000000000000000000" pitchFamily="2" charset="2"/>
              <a:buChar char="§"/>
            </a:pPr>
            <a:r>
              <a:rPr lang="de-DE" sz="2300" dirty="0"/>
              <a:t>„</a:t>
            </a:r>
            <a:r>
              <a:rPr lang="de-DE" sz="2400" dirty="0"/>
              <a:t>Nicht wenige Lehrerinnen haben die Ausbildungszeit als Herrschaftssituation erlebt, in der es nicht so sehr darum ging, sich etwas selbst Nachvollziehbares anzueignen, sondern beim Schreiben und Umsetzen von Entwürfen ein Ritual </a:t>
            </a:r>
            <a:r>
              <a:rPr lang="de-DE" sz="2400" b="1" dirty="0">
                <a:solidFill>
                  <a:srgbClr val="0070C0"/>
                </a:solidFill>
              </a:rPr>
              <a:t>nach den von Ausbildern und Prüfern vorgegebenen Regeln</a:t>
            </a:r>
            <a:r>
              <a:rPr lang="de-DE" sz="2400" dirty="0"/>
              <a:t> zu absolvieren, um anschließend der </a:t>
            </a:r>
            <a:r>
              <a:rPr lang="de-DE" sz="2400" b="1" dirty="0">
                <a:solidFill>
                  <a:srgbClr val="0070C0"/>
                </a:solidFill>
              </a:rPr>
              <a:t>Beobachtungs- und Urteilsfähigkeit der Personen ausgeliefert</a:t>
            </a:r>
            <a:r>
              <a:rPr lang="de-DE" sz="2400" dirty="0"/>
              <a:t> zu sein, die die »Amtsgewalt' hatten, festzusetzen, was guter Unterricht ist. Die Angst vor dem Hospitiert- und Beurteilt-Werden sitzt deshalb tief und wirkt auch noch lange nach der Verbeamtung nach. Sie scheint .. eine Art ,Hospitationstrauma‘ .. zu sein.</a:t>
            </a:r>
            <a:r>
              <a:rPr lang="de-DE" sz="2300" dirty="0"/>
              <a:t>“</a:t>
            </a:r>
            <a:r>
              <a:rPr lang="de-DE" sz="2300" spc="-1" dirty="0">
                <a:solidFill>
                  <a:srgbClr val="000000"/>
                </a:solidFill>
                <a:latin typeface="Arial"/>
              </a:rPr>
              <a:t>(ebd., 213).</a:t>
            </a:r>
          </a:p>
          <a:p>
            <a:pPr>
              <a:lnSpc>
                <a:spcPct val="100000"/>
              </a:lnSpc>
              <a:spcBef>
                <a:spcPts val="201"/>
              </a:spcBef>
              <a:spcAft>
                <a:spcPts val="201"/>
              </a:spcAft>
            </a:pPr>
            <a:endParaRPr lang="de-DE" sz="2300" b="0" strike="noStrike" spc="-1" dirty="0">
              <a:latin typeface="Arial"/>
            </a:endParaRPr>
          </a:p>
          <a:p>
            <a:pPr>
              <a:lnSpc>
                <a:spcPct val="100000"/>
              </a:lnSpc>
              <a:spcBef>
                <a:spcPts val="201"/>
              </a:spcBef>
              <a:spcAft>
                <a:spcPts val="201"/>
              </a:spcAft>
            </a:pPr>
            <a:endParaRPr lang="de-DE" sz="23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253082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6" cy="8170014"/>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pc="-1" dirty="0">
                <a:solidFill>
                  <a:srgbClr val="000000"/>
                </a:solidFill>
                <a:latin typeface="Arial"/>
              </a:rPr>
              <a:t>Ursachen aus Sicht von Mühlhausen (1991):</a:t>
            </a:r>
          </a:p>
          <a:p>
            <a:pPr marL="1028700" lvl="1" indent="-571500">
              <a:spcBef>
                <a:spcPts val="201"/>
              </a:spcBef>
              <a:buClr>
                <a:srgbClr val="0070C0"/>
              </a:buClr>
              <a:buFont typeface="Wingdings" panose="05000000000000000000" pitchFamily="2" charset="2"/>
              <a:buChar char="§"/>
            </a:pPr>
            <a:r>
              <a:rPr lang="de-DE" sz="2300" dirty="0"/>
              <a:t>„</a:t>
            </a:r>
            <a:r>
              <a:rPr lang="de-DE" sz="2400" dirty="0"/>
              <a:t>Ein Hindernis besteht darin, </a:t>
            </a:r>
            <a:r>
              <a:rPr lang="de-DE" sz="2400" dirty="0" err="1"/>
              <a:t>daß</a:t>
            </a:r>
            <a:r>
              <a:rPr lang="de-DE" sz="2400" dirty="0"/>
              <a:t> sich einige Lehrerinnen zurückversetzt sehen in ihre Ausbildungszeit, in der sie Hospitationen ausschließlich als Element eines Beurteilungsverfahrens erlebt haben, das für sie mehr bedrohlich als hilfreich gewesen ist </a:t>
            </a:r>
            <a:r>
              <a:rPr lang="de-DE" sz="2300" dirty="0"/>
              <a:t>“</a:t>
            </a:r>
            <a:r>
              <a:rPr lang="de-DE" sz="2300" spc="-1" dirty="0">
                <a:solidFill>
                  <a:srgbClr val="000000"/>
                </a:solidFill>
                <a:latin typeface="Arial"/>
              </a:rPr>
              <a:t> </a:t>
            </a:r>
          </a:p>
          <a:p>
            <a:pPr marL="1028700" lvl="1" indent="-571500">
              <a:spcBef>
                <a:spcPts val="201"/>
              </a:spcBef>
              <a:buClr>
                <a:srgbClr val="0070C0"/>
              </a:buClr>
              <a:buFont typeface="Wingdings" panose="05000000000000000000" pitchFamily="2" charset="2"/>
              <a:buChar char="§"/>
            </a:pPr>
            <a:endParaRPr lang="de-DE" sz="2300"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pc="-1" dirty="0">
                <a:solidFill>
                  <a:srgbClr val="000000"/>
                </a:solidFill>
                <a:latin typeface="Arial"/>
              </a:rPr>
              <a:t>Trotzdem: Mehrheit offen für Hospitationen (Mühlhausen 1991, 207f.) …</a:t>
            </a:r>
          </a:p>
          <a:p>
            <a:pPr>
              <a:lnSpc>
                <a:spcPct val="100000"/>
              </a:lnSpc>
              <a:spcBef>
                <a:spcPts val="201"/>
              </a:spcBef>
              <a:spcAft>
                <a:spcPts val="201"/>
              </a:spcAft>
            </a:pPr>
            <a:endParaRPr lang="de-DE" sz="2300" b="0" strike="noStrike" spc="-1" dirty="0">
              <a:latin typeface="Arial"/>
            </a:endParaRPr>
          </a:p>
          <a:p>
            <a:pPr>
              <a:lnSpc>
                <a:spcPct val="100000"/>
              </a:lnSpc>
              <a:spcBef>
                <a:spcPts val="201"/>
              </a:spcBef>
              <a:spcAft>
                <a:spcPts val="201"/>
              </a:spcAft>
            </a:pPr>
            <a:endParaRPr lang="de-DE" sz="23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726833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5" cy="975506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trike="noStrike" spc="-1" dirty="0">
                <a:solidFill>
                  <a:srgbClr val="000000"/>
                </a:solidFill>
                <a:latin typeface="Arial"/>
              </a:rPr>
              <a:t>… Potenzial der „Feedbackphasen“ kann allerdings strukturell bedingt nicht ausgeschöpft werden</a:t>
            </a: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pc="-1" dirty="0">
                <a:solidFill>
                  <a:srgbClr val="000000"/>
                </a:solidFill>
                <a:latin typeface="Arial"/>
              </a:rPr>
              <a:t>Es fehlen mindestens zu Beginn des VD bei den Mentorinnen und Mentoren:</a:t>
            </a:r>
          </a:p>
          <a:p>
            <a:pPr marL="1028700" lvl="1" indent="-571500">
              <a:spcBef>
                <a:spcPts val="201"/>
              </a:spcBef>
              <a:buClr>
                <a:srgbClr val="0070C0"/>
              </a:buClr>
              <a:buFont typeface="Wingdings" panose="05000000000000000000" pitchFamily="2" charset="2"/>
              <a:buChar char="§"/>
            </a:pPr>
            <a:r>
              <a:rPr lang="de-DE" sz="2800" spc="-1" dirty="0">
                <a:solidFill>
                  <a:srgbClr val="000000"/>
                </a:solidFill>
                <a:latin typeface="Arial"/>
              </a:rPr>
              <a:t>die positiven Erfahrungen mit (kollegialer und bewerteter) Hospitation</a:t>
            </a:r>
          </a:p>
          <a:p>
            <a:pPr marL="1028700" lvl="1" indent="-571500">
              <a:spcBef>
                <a:spcPts val="201"/>
              </a:spcBef>
              <a:spcAft>
                <a:spcPts val="1800"/>
              </a:spcAft>
              <a:buClr>
                <a:srgbClr val="0070C0"/>
              </a:buClr>
              <a:buFont typeface="Wingdings" panose="05000000000000000000" pitchFamily="2" charset="2"/>
              <a:buChar char="§"/>
            </a:pPr>
            <a:r>
              <a:rPr lang="de-DE" sz="2800" spc="-1" dirty="0">
                <a:solidFill>
                  <a:srgbClr val="000000"/>
                </a:solidFill>
                <a:latin typeface="Arial"/>
              </a:rPr>
              <a:t>Zeitressourcen für Vor- und Nachbereitung</a:t>
            </a:r>
          </a:p>
          <a:p>
            <a:pPr marL="1028700" lvl="1" indent="-571500">
              <a:spcBef>
                <a:spcPts val="201"/>
              </a:spcBef>
              <a:spcAft>
                <a:spcPts val="1800"/>
              </a:spcAft>
              <a:buClr>
                <a:srgbClr val="0070C0"/>
              </a:buClr>
              <a:buFont typeface="Wingdings" panose="05000000000000000000" pitchFamily="2" charset="2"/>
              <a:buChar char="§"/>
            </a:pPr>
            <a:endParaRPr lang="de-DE" sz="2800"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endParaRPr lang="de-DE" sz="3200" strike="noStrike" spc="-1" dirty="0">
              <a:solidFill>
                <a:srgbClr val="000000"/>
              </a:solidFill>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a:p>
            <a:pPr>
              <a:lnSpc>
                <a:spcPct val="100000"/>
              </a:lnSpc>
              <a:spcBef>
                <a:spcPts val="201"/>
              </a:spcBef>
              <a:spcAft>
                <a:spcPts val="201"/>
              </a:spcAft>
            </a:pPr>
            <a:r>
              <a:rPr lang="de-DE" sz="2400" b="0" strike="noStrike" spc="-1" dirty="0">
                <a:solidFill>
                  <a:srgbClr val="000000"/>
                </a:solidFill>
                <a:latin typeface="Arial"/>
                <a:ea typeface="Times New Roman"/>
              </a:rPr>
              <a:t>     </a:t>
            </a:r>
            <a:endParaRPr lang="de-DE" sz="2400" b="0" strike="noStrike" spc="-1" dirty="0">
              <a:latin typeface="Arial"/>
            </a:endParaRPr>
          </a:p>
        </p:txBody>
      </p:sp>
    </p:spTree>
    <p:extLst>
      <p:ext uri="{BB962C8B-B14F-4D97-AF65-F5344CB8AC3E}">
        <p14:creationId xmlns:p14="http://schemas.microsoft.com/office/powerpoint/2010/main" val="4212327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436680" y="736920"/>
            <a:ext cx="4294080" cy="333360"/>
          </a:xfrm>
          <a:prstGeom prst="rect">
            <a:avLst/>
          </a:prstGeom>
          <a:noFill/>
          <a:ln w="0">
            <a:noFill/>
          </a:ln>
        </p:spPr>
        <p:style>
          <a:lnRef idx="0">
            <a:scrgbClr r="0" g="0" b="0"/>
          </a:lnRef>
          <a:fillRef idx="0">
            <a:scrgbClr r="0" g="0" b="0"/>
          </a:fillRef>
          <a:effectRef idx="0">
            <a:scrgbClr r="0" g="0" b="0"/>
          </a:effectRef>
          <a:fontRef idx="minor"/>
        </p:style>
        <p:txBody>
          <a:bodyPr lIns="100800" tIns="0" rIns="100800" bIns="0" anchor="b">
            <a:noAutofit/>
          </a:bodyPr>
          <a:lstStyle/>
          <a:p>
            <a:pPr>
              <a:lnSpc>
                <a:spcPct val="100000"/>
              </a:lnSpc>
              <a:tabLst>
                <a:tab pos="0" algn="l"/>
              </a:tabLst>
            </a:pPr>
            <a:r>
              <a:rPr lang="de-DE" sz="1550" b="0" strike="noStrike" spc="-1" dirty="0">
                <a:solidFill>
                  <a:srgbClr val="003695"/>
                </a:solidFill>
                <a:latin typeface="Arial"/>
                <a:ea typeface="DejaVu Sans"/>
              </a:rPr>
              <a:t>Studienseminar für Gymnasien Bad Vilbel</a:t>
            </a:r>
            <a:endParaRPr lang="de-DE" sz="1550" b="0" strike="noStrike" spc="-1" dirty="0">
              <a:latin typeface="Arial"/>
            </a:endParaRPr>
          </a:p>
          <a:p>
            <a:pPr>
              <a:lnSpc>
                <a:spcPct val="100000"/>
              </a:lnSpc>
              <a:tabLst>
                <a:tab pos="0" algn="l"/>
              </a:tabLst>
            </a:pPr>
            <a:endParaRPr lang="de-DE" sz="1550" b="0" strike="noStrike" spc="-1" dirty="0">
              <a:latin typeface="Arial"/>
            </a:endParaRPr>
          </a:p>
        </p:txBody>
      </p:sp>
      <p:sp>
        <p:nvSpPr>
          <p:cNvPr id="145" name="CustomShape 2"/>
          <p:cNvSpPr/>
          <p:nvPr/>
        </p:nvSpPr>
        <p:spPr>
          <a:xfrm>
            <a:off x="436679" y="919746"/>
            <a:ext cx="9643945" cy="723129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spcBef>
                <a:spcPts val="201"/>
              </a:spcBef>
              <a:spcAft>
                <a:spcPts val="201"/>
              </a:spcAft>
            </a:pPr>
            <a:r>
              <a:rPr lang="de-DE" sz="4400" spc="-1" dirty="0">
                <a:solidFill>
                  <a:srgbClr val="000000"/>
                </a:solidFill>
                <a:latin typeface="Arial"/>
              </a:rPr>
              <a:t>„Hospitationsunterricht in der EP“</a:t>
            </a:r>
          </a:p>
          <a:p>
            <a:pPr>
              <a:lnSpc>
                <a:spcPct val="100000"/>
              </a:lnSpc>
              <a:spcBef>
                <a:spcPts val="201"/>
              </a:spcBef>
              <a:spcAft>
                <a:spcPts val="201"/>
              </a:spcAft>
              <a:buClr>
                <a:srgbClr val="0070C0"/>
              </a:buClr>
            </a:pPr>
            <a:endParaRPr lang="de-DE" sz="3200" b="1" spc="-1" dirty="0">
              <a:solidFill>
                <a:srgbClr val="000000"/>
              </a:solidFill>
              <a:latin typeface="Arial"/>
            </a:endParaRPr>
          </a:p>
          <a:p>
            <a:pPr>
              <a:lnSpc>
                <a:spcPct val="100000"/>
              </a:lnSpc>
              <a:spcBef>
                <a:spcPts val="201"/>
              </a:spcBef>
              <a:spcAft>
                <a:spcPts val="201"/>
              </a:spcAft>
              <a:buClr>
                <a:srgbClr val="0070C0"/>
              </a:buClr>
            </a:pPr>
            <a:r>
              <a:rPr lang="de-DE" sz="3200" b="1" spc="-1" dirty="0">
                <a:solidFill>
                  <a:srgbClr val="000000"/>
                </a:solidFill>
                <a:latin typeface="Arial"/>
              </a:rPr>
              <a:t>Abgrenz</a:t>
            </a:r>
            <a:r>
              <a:rPr lang="de-DE" sz="3200" b="1" strike="noStrike" spc="-1" dirty="0">
                <a:solidFill>
                  <a:srgbClr val="000000"/>
                </a:solidFill>
                <a:latin typeface="Arial"/>
              </a:rPr>
              <a:t>ung</a:t>
            </a:r>
            <a:endParaRPr lang="de-DE" sz="32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r>
              <a:rPr lang="de-DE" sz="3200" strike="noStrike" spc="-1" dirty="0">
                <a:solidFill>
                  <a:srgbClr val="000000"/>
                </a:solidFill>
                <a:latin typeface="Arial"/>
              </a:rPr>
              <a:t>Ausblick von Mühlhausen 1991:</a:t>
            </a:r>
          </a:p>
          <a:p>
            <a:pPr marL="1028700" lvl="1" indent="-571500">
              <a:spcBef>
                <a:spcPts val="201"/>
              </a:spcBef>
              <a:spcAft>
                <a:spcPts val="1800"/>
              </a:spcAft>
              <a:buClr>
                <a:srgbClr val="0070C0"/>
              </a:buClr>
              <a:buFont typeface="Wingdings" panose="05000000000000000000" pitchFamily="2" charset="2"/>
              <a:buChar char="§"/>
            </a:pPr>
            <a:r>
              <a:rPr lang="de-DE" sz="2400" dirty="0"/>
              <a:t>Aneignung neuer Unterrichtsmethoden und didaktischer Prinzipien [kann] durch eine </a:t>
            </a:r>
            <a:r>
              <a:rPr lang="de-DE" sz="2400" b="1" dirty="0">
                <a:solidFill>
                  <a:srgbClr val="0070C0"/>
                </a:solidFill>
              </a:rPr>
              <a:t>vergleichende </a:t>
            </a:r>
            <a:r>
              <a:rPr lang="de-DE" sz="2400" b="1" dirty="0" err="1">
                <a:solidFill>
                  <a:srgbClr val="0070C0"/>
                </a:solidFill>
              </a:rPr>
              <a:t>Einblicknahme</a:t>
            </a:r>
            <a:r>
              <a:rPr lang="de-DE" sz="2400" b="1" dirty="0">
                <a:solidFill>
                  <a:srgbClr val="0070C0"/>
                </a:solidFill>
              </a:rPr>
              <a:t> </a:t>
            </a:r>
            <a:r>
              <a:rPr lang="de-DE" sz="2400" dirty="0"/>
              <a:t>des Unterrichtshandelns mehrerer Lehrerinnen erleichtert werden (M. verweist auf </a:t>
            </a:r>
            <a:r>
              <a:rPr lang="de-DE" sz="2400" dirty="0" err="1"/>
              <a:t>Nilshon</a:t>
            </a:r>
            <a:r>
              <a:rPr lang="de-DE" sz="2400" dirty="0"/>
              <a:t> 1983)</a:t>
            </a:r>
          </a:p>
          <a:p>
            <a:pPr marL="1028700" lvl="1" indent="-571500">
              <a:spcBef>
                <a:spcPts val="201"/>
              </a:spcBef>
              <a:spcAft>
                <a:spcPts val="1800"/>
              </a:spcAft>
              <a:buClr>
                <a:srgbClr val="0070C0"/>
              </a:buClr>
              <a:buFont typeface="Wingdings" panose="05000000000000000000" pitchFamily="2" charset="2"/>
              <a:buChar char="§"/>
            </a:pPr>
            <a:r>
              <a:rPr lang="de-DE" sz="2400" dirty="0"/>
              <a:t>„Die zunächst  … an </a:t>
            </a:r>
            <a:r>
              <a:rPr lang="de-DE" sz="2400" b="1" dirty="0">
                <a:solidFill>
                  <a:srgbClr val="0070C0"/>
                </a:solidFill>
              </a:rPr>
              <a:t>Begriffen</a:t>
            </a:r>
            <a:r>
              <a:rPr lang="de-DE" sz="2400" dirty="0"/>
              <a:t> festgemachten und ggfs. in beispielhaften Unterrichtssequenzen erläuterten Konzepte erfahren durch die Umsetzung von verschiedenen Lehrern in jeweils anderen Klassen eine ganz verschiedenartige Inszenierung, die das Verständnis für das jeweilige Konzept fördert.“</a:t>
            </a:r>
            <a:endParaRPr lang="de-DE" sz="2400" strike="noStrike" spc="-1" dirty="0">
              <a:solidFill>
                <a:srgbClr val="000000"/>
              </a:solidFill>
              <a:latin typeface="Arial"/>
            </a:endParaRPr>
          </a:p>
          <a:p>
            <a:pPr marL="571500" indent="-571500">
              <a:lnSpc>
                <a:spcPct val="100000"/>
              </a:lnSpc>
              <a:spcBef>
                <a:spcPts val="201"/>
              </a:spcBef>
              <a:spcAft>
                <a:spcPts val="1800"/>
              </a:spcAft>
              <a:buClr>
                <a:srgbClr val="0070C0"/>
              </a:buClr>
              <a:buFont typeface="Wingdings" panose="05000000000000000000" pitchFamily="2" charset="2"/>
              <a:buChar char="§"/>
            </a:pPr>
            <a:endParaRPr lang="de-DE" sz="2400" b="0" strike="noStrike" spc="-1" dirty="0">
              <a:latin typeface="Arial"/>
            </a:endParaRPr>
          </a:p>
        </p:txBody>
      </p:sp>
    </p:spTree>
    <p:extLst>
      <p:ext uri="{BB962C8B-B14F-4D97-AF65-F5344CB8AC3E}">
        <p14:creationId xmlns:p14="http://schemas.microsoft.com/office/powerpoint/2010/main" val="10172222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../../../../../Programme/OpenOffice.org%203/Basis/share/template/de/presnt/prs-strategy.otp</Template>
  <TotalTime>0</TotalTime>
  <Words>2121</Words>
  <Application>Microsoft Office PowerPoint</Application>
  <PresentationFormat>Benutzerdefiniert</PresentationFormat>
  <Paragraphs>262</Paragraphs>
  <Slides>29</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Lucida Handwriting</vt:lpstr>
      <vt:lpstr>Open Sans</vt:lpstr>
      <vt:lpstr>Symbol</vt:lpstr>
      <vt:lpstr>Wingdings</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Empfehlung einer Strategie</dc:title>
  <dc:subject/>
  <dc:creator>Schröder</dc:creator>
  <dc:description>Vorstellung von Entwicklung und Alternativen, Empfehlung einer oder mehrer Strategien</dc:description>
  <cp:lastModifiedBy>Schröder, Dr. Achim (LA BV)</cp:lastModifiedBy>
  <cp:revision>472</cp:revision>
  <dcterms:created xsi:type="dcterms:W3CDTF">2018-10-06T14:19:35Z</dcterms:created>
  <dcterms:modified xsi:type="dcterms:W3CDTF">2025-07-09T10:03:18Z</dcterms:modified>
  <dc:language>de-DE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Info 0">
    <vt:lpwstr/>
  </property>
  <property fmtid="{D5CDD505-2E9C-101B-9397-08002B2CF9AE}" pid="6" name="Info 1">
    <vt:lpwstr/>
  </property>
  <property fmtid="{D5CDD505-2E9C-101B-9397-08002B2CF9AE}" pid="7" name="Info 2">
    <vt:lpwstr/>
  </property>
  <property fmtid="{D5CDD505-2E9C-101B-9397-08002B2CF9AE}" pid="8" name="Info 3">
    <vt:lpwstr/>
  </property>
  <property fmtid="{D5CDD505-2E9C-101B-9397-08002B2CF9AE}" pid="9" name="LinksUpToDate">
    <vt:bool>false</vt:bool>
  </property>
  <property fmtid="{D5CDD505-2E9C-101B-9397-08002B2CF9AE}" pid="10" name="MMClips">
    <vt:i4>0</vt:i4>
  </property>
  <property fmtid="{D5CDD505-2E9C-101B-9397-08002B2CF9AE}" pid="11" name="Notes">
    <vt:i4>0</vt:i4>
  </property>
  <property fmtid="{D5CDD505-2E9C-101B-9397-08002B2CF9AE}" pid="12" name="PresentationFormat">
    <vt:lpwstr>Benutzerdefiniert</vt:lpwstr>
  </property>
  <property fmtid="{D5CDD505-2E9C-101B-9397-08002B2CF9AE}" pid="13" name="ScaleCrop">
    <vt:bool>false</vt:bool>
  </property>
  <property fmtid="{D5CDD505-2E9C-101B-9397-08002B2CF9AE}" pid="14" name="ShareDoc">
    <vt:bool>false</vt:bool>
  </property>
  <property fmtid="{D5CDD505-2E9C-101B-9397-08002B2CF9AE}" pid="15" name="Slides">
    <vt:i4>16</vt:i4>
  </property>
</Properties>
</file>